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2" r:id="rId1"/>
  </p:sldMasterIdLst>
  <p:notesMasterIdLst>
    <p:notesMasterId r:id="rId100"/>
  </p:notesMasterIdLst>
  <p:sldIdLst>
    <p:sldId id="320" r:id="rId2"/>
    <p:sldId id="256" r:id="rId3"/>
    <p:sldId id="330" r:id="rId4"/>
    <p:sldId id="449" r:id="rId5"/>
    <p:sldId id="477" r:id="rId6"/>
    <p:sldId id="450" r:id="rId7"/>
    <p:sldId id="451" r:id="rId8"/>
    <p:sldId id="452" r:id="rId9"/>
    <p:sldId id="453" r:id="rId10"/>
    <p:sldId id="454" r:id="rId11"/>
    <p:sldId id="455" r:id="rId12"/>
    <p:sldId id="479" r:id="rId13"/>
    <p:sldId id="456" r:id="rId14"/>
    <p:sldId id="457" r:id="rId15"/>
    <p:sldId id="480" r:id="rId16"/>
    <p:sldId id="458" r:id="rId17"/>
    <p:sldId id="459" r:id="rId18"/>
    <p:sldId id="481" r:id="rId19"/>
    <p:sldId id="460" r:id="rId20"/>
    <p:sldId id="461" r:id="rId21"/>
    <p:sldId id="462" r:id="rId22"/>
    <p:sldId id="463" r:id="rId23"/>
    <p:sldId id="464" r:id="rId24"/>
    <p:sldId id="465" r:id="rId25"/>
    <p:sldId id="466" r:id="rId26"/>
    <p:sldId id="448" r:id="rId27"/>
    <p:sldId id="389" r:id="rId28"/>
    <p:sldId id="390" r:id="rId29"/>
    <p:sldId id="263" r:id="rId30"/>
    <p:sldId id="337" r:id="rId31"/>
    <p:sldId id="338" r:id="rId32"/>
    <p:sldId id="339" r:id="rId33"/>
    <p:sldId id="340" r:id="rId34"/>
    <p:sldId id="341" r:id="rId35"/>
    <p:sldId id="342" r:id="rId36"/>
    <p:sldId id="387" r:id="rId37"/>
    <p:sldId id="343" r:id="rId38"/>
    <p:sldId id="344" r:id="rId39"/>
    <p:sldId id="345" r:id="rId40"/>
    <p:sldId id="346" r:id="rId41"/>
    <p:sldId id="347" r:id="rId42"/>
    <p:sldId id="264" r:id="rId43"/>
    <p:sldId id="265" r:id="rId44"/>
    <p:sldId id="384" r:id="rId45"/>
    <p:sldId id="391" r:id="rId46"/>
    <p:sldId id="392" r:id="rId47"/>
    <p:sldId id="393" r:id="rId48"/>
    <p:sldId id="394" r:id="rId49"/>
    <p:sldId id="348" r:id="rId50"/>
    <p:sldId id="349" r:id="rId51"/>
    <p:sldId id="351" r:id="rId52"/>
    <p:sldId id="352" r:id="rId53"/>
    <p:sldId id="350" r:id="rId54"/>
    <p:sldId id="395" r:id="rId55"/>
    <p:sldId id="353" r:id="rId56"/>
    <p:sldId id="354" r:id="rId57"/>
    <p:sldId id="396" r:id="rId58"/>
    <p:sldId id="397" r:id="rId59"/>
    <p:sldId id="267" r:id="rId60"/>
    <p:sldId id="357" r:id="rId61"/>
    <p:sldId id="358" r:id="rId62"/>
    <p:sldId id="359" r:id="rId63"/>
    <p:sldId id="360" r:id="rId64"/>
    <p:sldId id="361" r:id="rId65"/>
    <p:sldId id="362" r:id="rId66"/>
    <p:sldId id="363" r:id="rId67"/>
    <p:sldId id="364" r:id="rId68"/>
    <p:sldId id="420" r:id="rId69"/>
    <p:sldId id="421" r:id="rId70"/>
    <p:sldId id="422" r:id="rId71"/>
    <p:sldId id="423" r:id="rId72"/>
    <p:sldId id="424" r:id="rId73"/>
    <p:sldId id="425" r:id="rId74"/>
    <p:sldId id="426" r:id="rId75"/>
    <p:sldId id="427" r:id="rId76"/>
    <p:sldId id="428" r:id="rId77"/>
    <p:sldId id="429" r:id="rId78"/>
    <p:sldId id="430" r:id="rId79"/>
    <p:sldId id="431" r:id="rId80"/>
    <p:sldId id="399" r:id="rId81"/>
    <p:sldId id="400" r:id="rId82"/>
    <p:sldId id="401" r:id="rId83"/>
    <p:sldId id="402" r:id="rId84"/>
    <p:sldId id="403" r:id="rId85"/>
    <p:sldId id="404" r:id="rId86"/>
    <p:sldId id="405" r:id="rId87"/>
    <p:sldId id="406" r:id="rId88"/>
    <p:sldId id="407" r:id="rId89"/>
    <p:sldId id="432" r:id="rId90"/>
    <p:sldId id="433" r:id="rId91"/>
    <p:sldId id="434" r:id="rId92"/>
    <p:sldId id="435" r:id="rId93"/>
    <p:sldId id="408" r:id="rId94"/>
    <p:sldId id="436" r:id="rId95"/>
    <p:sldId id="478" r:id="rId96"/>
    <p:sldId id="439" r:id="rId97"/>
    <p:sldId id="440" r:id="rId98"/>
    <p:sldId id="446" r:id="rId9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9B63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D7EBF17-05B7-427E-91BF-CDC82F756093}" v="2" dt="2019-08-30T15:36:23.35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54" autoAdjust="0"/>
  </p:normalViewPr>
  <p:slideViewPr>
    <p:cSldViewPr>
      <p:cViewPr varScale="1">
        <p:scale>
          <a:sx n="114" d="100"/>
          <a:sy n="114" d="100"/>
        </p:scale>
        <p:origin x="414" y="102"/>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6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102"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95" Type="http://schemas.openxmlformats.org/officeDocument/2006/relationships/slide" Target="slides/slide94.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100" Type="http://schemas.openxmlformats.org/officeDocument/2006/relationships/notesMaster" Target="notesMasters/notesMaster1.xml"/><Relationship Id="rId105" Type="http://schemas.microsoft.com/office/2016/11/relationships/changesInfo" Target="changesInfos/changesInfo1.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microsoft.com/office/2015/10/relationships/revisionInfo" Target="revisionInfo.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dward J S Donald" userId="822743c7db47998c" providerId="LiveId" clId="{ED7EBF17-05B7-427E-91BF-CDC82F756093}"/>
    <pc:docChg chg="modSld">
      <pc:chgData name="Edward J S Donald" userId="822743c7db47998c" providerId="LiveId" clId="{ED7EBF17-05B7-427E-91BF-CDC82F756093}" dt="2019-08-30T15:36:23.350" v="1"/>
      <pc:docMkLst>
        <pc:docMk/>
      </pc:docMkLst>
      <pc:sldChg chg="modTransition">
        <pc:chgData name="Edward J S Donald" userId="822743c7db47998c" providerId="LiveId" clId="{ED7EBF17-05B7-427E-91BF-CDC82F756093}" dt="2019-08-30T15:36:19.678" v="0"/>
        <pc:sldMkLst>
          <pc:docMk/>
          <pc:sldMk cId="0" sldId="453"/>
        </pc:sldMkLst>
      </pc:sldChg>
      <pc:sldChg chg="modTransition">
        <pc:chgData name="Edward J S Donald" userId="822743c7db47998c" providerId="LiveId" clId="{ED7EBF17-05B7-427E-91BF-CDC82F756093}" dt="2019-08-30T15:36:23.350" v="1"/>
        <pc:sldMkLst>
          <pc:docMk/>
          <pc:sldMk cId="0" sldId="45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0FA2879-E5B0-4B6B-A1D0-00A3C91FBBD8}" type="datetimeFigureOut">
              <a:rPr lang="en-US" smtClean="0"/>
              <a:pPr/>
              <a:t>8/30/2019</a:t>
            </a:fld>
            <a:endParaRPr lang="en-GB"/>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A48EF6-6BC1-47F4-B280-3F8450C9C07C}" type="slidenum">
              <a:rPr lang="en-GB" smtClean="0"/>
              <a:pPr/>
              <a:t>‹#›</a:t>
            </a:fld>
            <a:endParaRPr lang="en-GB"/>
          </a:p>
        </p:txBody>
      </p:sp>
    </p:spTree>
    <p:extLst>
      <p:ext uri="{BB962C8B-B14F-4D97-AF65-F5344CB8AC3E}">
        <p14:creationId xmlns:p14="http://schemas.microsoft.com/office/powerpoint/2010/main" val="39287138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3556000" y="0"/>
            <a:ext cx="8636000" cy="6858000"/>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9" name="Straight Connector 8"/>
          <p:cNvSpPr>
            <a:spLocks noChangeShapeType="1"/>
          </p:cNvSpPr>
          <p:nvPr/>
        </p:nvSpPr>
        <p:spPr bwMode="auto">
          <a:xfrm rot="16200000">
            <a:off x="127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p>
            <a:endParaRPr kumimoji="0" lang="en-US" sz="1800"/>
          </a:p>
        </p:txBody>
      </p:sp>
      <p:sp>
        <p:nvSpPr>
          <p:cNvPr id="12" name="Title 11"/>
          <p:cNvSpPr>
            <a:spLocks noGrp="1"/>
          </p:cNvSpPr>
          <p:nvPr>
            <p:ph type="ctrTitle"/>
          </p:nvPr>
        </p:nvSpPr>
        <p:spPr>
          <a:xfrm>
            <a:off x="4489157" y="533400"/>
            <a:ext cx="6807200" cy="2868168"/>
          </a:xfrm>
        </p:spPr>
        <p:txBody>
          <a:bodyPr lIns="45720" tIns="0" rIns="45720">
            <a:noAutofit/>
          </a:bodyPr>
          <a:lstStyle>
            <a:lvl1pPr algn="r">
              <a:defRPr sz="4200" b="1"/>
            </a:lvl1pPr>
            <a:extLst/>
          </a:lstStyle>
          <a:p>
            <a:r>
              <a:rPr kumimoji="0" lang="en-US"/>
              <a:t>Click to edit Master title style</a:t>
            </a:r>
          </a:p>
        </p:txBody>
      </p:sp>
      <p:sp>
        <p:nvSpPr>
          <p:cNvPr id="25" name="Subtitle 24"/>
          <p:cNvSpPr>
            <a:spLocks noGrp="1"/>
          </p:cNvSpPr>
          <p:nvPr>
            <p:ph type="subTitle" idx="1"/>
          </p:nvPr>
        </p:nvSpPr>
        <p:spPr>
          <a:xfrm>
            <a:off x="4472589" y="3539864"/>
            <a:ext cx="6819704"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a:t>Click to edit Master subtitle style</a:t>
            </a:r>
          </a:p>
        </p:txBody>
      </p:sp>
      <p:sp>
        <p:nvSpPr>
          <p:cNvPr id="31" name="Date Placeholder 30"/>
          <p:cNvSpPr>
            <a:spLocks noGrp="1"/>
          </p:cNvSpPr>
          <p:nvPr>
            <p:ph type="dt" sz="half" idx="10"/>
          </p:nvPr>
        </p:nvSpPr>
        <p:spPr>
          <a:xfrm>
            <a:off x="7828299" y="6557946"/>
            <a:ext cx="2669952" cy="226902"/>
          </a:xfrm>
        </p:spPr>
        <p:txBody>
          <a:bodyPr/>
          <a:lstStyle>
            <a:lvl1pPr>
              <a:defRPr lang="en-US" smtClean="0">
                <a:solidFill>
                  <a:srgbClr val="FFFFFF"/>
                </a:solidFill>
              </a:defRPr>
            </a:lvl1pPr>
            <a:extLst/>
          </a:lstStyle>
          <a:p>
            <a:fld id="{6417DCF8-5597-40E5-8598-6FE2B42500E9}" type="datetimeFigureOut">
              <a:rPr lang="en-US" smtClean="0"/>
              <a:pPr/>
              <a:t>8/30/2019</a:t>
            </a:fld>
            <a:endParaRPr lang="en-GB" dirty="0"/>
          </a:p>
        </p:txBody>
      </p:sp>
      <p:sp>
        <p:nvSpPr>
          <p:cNvPr id="18" name="Footer Placeholder 17"/>
          <p:cNvSpPr>
            <a:spLocks noGrp="1"/>
          </p:cNvSpPr>
          <p:nvPr>
            <p:ph type="ftr" sz="quarter" idx="11"/>
          </p:nvPr>
        </p:nvSpPr>
        <p:spPr>
          <a:xfrm>
            <a:off x="3759200" y="6557946"/>
            <a:ext cx="3903629" cy="228600"/>
          </a:xfrm>
        </p:spPr>
        <p:txBody>
          <a:bodyPr/>
          <a:lstStyle>
            <a:lvl1pPr>
              <a:defRPr lang="en-US" dirty="0">
                <a:solidFill>
                  <a:srgbClr val="FFFFFF"/>
                </a:solidFill>
              </a:defRPr>
            </a:lvl1pPr>
            <a:extLst/>
          </a:lstStyle>
          <a:p>
            <a:endParaRPr lang="en-GB" dirty="0"/>
          </a:p>
        </p:txBody>
      </p:sp>
      <p:sp>
        <p:nvSpPr>
          <p:cNvPr id="29" name="Slide Number Placeholder 28"/>
          <p:cNvSpPr>
            <a:spLocks noGrp="1"/>
          </p:cNvSpPr>
          <p:nvPr>
            <p:ph type="sldNum" sz="quarter" idx="12"/>
          </p:nvPr>
        </p:nvSpPr>
        <p:spPr>
          <a:xfrm>
            <a:off x="10507845" y="6556248"/>
            <a:ext cx="784448" cy="228600"/>
          </a:xfrm>
        </p:spPr>
        <p:txBody>
          <a:bodyPr/>
          <a:lstStyle>
            <a:lvl1pPr>
              <a:defRPr lang="en-US" smtClean="0">
                <a:solidFill>
                  <a:srgbClr val="FFFFFF"/>
                </a:solidFill>
              </a:defRPr>
            </a:lvl1pPr>
            <a:extLst/>
          </a:lstStyle>
          <a:p>
            <a:fld id="{02032D35-0F99-471F-B7A5-91551817F914}"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6417DCF8-5597-40E5-8598-6FE2B42500E9}" type="datetimeFigureOut">
              <a:rPr lang="en-US" smtClean="0"/>
              <a:pPr/>
              <a:t>8/30/2019</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02032D35-0F99-471F-B7A5-91551817F914}" type="slidenum">
              <a:rPr lang="en-GB" smtClean="0"/>
              <a:pPr/>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274956"/>
            <a:ext cx="2032000" cy="5851525"/>
          </a:xfrm>
        </p:spPr>
        <p:txBody>
          <a:bodyPr vert="eaVert" anchor="t"/>
          <a:lstStyle/>
          <a:p>
            <a:r>
              <a:rPr kumimoji="0" lang="en-US"/>
              <a:t>Click to edit Master title style</a:t>
            </a:r>
          </a:p>
        </p:txBody>
      </p:sp>
      <p:sp>
        <p:nvSpPr>
          <p:cNvPr id="3" name="Vertical Text Placeholder 2"/>
          <p:cNvSpPr>
            <a:spLocks noGrp="1"/>
          </p:cNvSpPr>
          <p:nvPr>
            <p:ph type="body" orient="vert" idx="1"/>
          </p:nvPr>
        </p:nvSpPr>
        <p:spPr>
          <a:xfrm>
            <a:off x="609600" y="274643"/>
            <a:ext cx="8026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5657088" y="6557946"/>
            <a:ext cx="2669952" cy="226902"/>
          </a:xfrm>
        </p:spPr>
        <p:txBody>
          <a:bodyPr/>
          <a:lstStyle/>
          <a:p>
            <a:fld id="{6417DCF8-5597-40E5-8598-6FE2B42500E9}" type="datetimeFigureOut">
              <a:rPr lang="en-US" smtClean="0"/>
              <a:pPr/>
              <a:t>8/30/2019</a:t>
            </a:fld>
            <a:endParaRPr lang="en-GB" dirty="0"/>
          </a:p>
        </p:txBody>
      </p:sp>
      <p:sp>
        <p:nvSpPr>
          <p:cNvPr id="5" name="Footer Placeholder 4"/>
          <p:cNvSpPr>
            <a:spLocks noGrp="1"/>
          </p:cNvSpPr>
          <p:nvPr>
            <p:ph type="ftr" sz="quarter" idx="11"/>
          </p:nvPr>
        </p:nvSpPr>
        <p:spPr>
          <a:xfrm>
            <a:off x="609600" y="6556248"/>
            <a:ext cx="4876800" cy="228600"/>
          </a:xfrm>
        </p:spPr>
        <p:txBody>
          <a:bodyPr/>
          <a:lstStyle/>
          <a:p>
            <a:endParaRPr lang="en-GB" dirty="0"/>
          </a:p>
        </p:txBody>
      </p:sp>
      <p:sp>
        <p:nvSpPr>
          <p:cNvPr id="6" name="Slide Number Placeholder 5"/>
          <p:cNvSpPr>
            <a:spLocks noGrp="1"/>
          </p:cNvSpPr>
          <p:nvPr>
            <p:ph type="sldNum" sz="quarter" idx="12"/>
          </p:nvPr>
        </p:nvSpPr>
        <p:spPr>
          <a:xfrm>
            <a:off x="8339328" y="6553200"/>
            <a:ext cx="784448" cy="228600"/>
          </a:xfrm>
        </p:spPr>
        <p:txBody>
          <a:bodyPr/>
          <a:lstStyle>
            <a:lvl1pPr>
              <a:defRPr>
                <a:solidFill>
                  <a:schemeClr val="tx2"/>
                </a:solidFill>
              </a:defRPr>
            </a:lvl1pPr>
            <a:extLst/>
          </a:lstStyle>
          <a:p>
            <a:fld id="{02032D35-0F99-471F-B7A5-91551817F914}" type="slidenum">
              <a:rPr lang="en-GB" smtClean="0"/>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F8CFA630-13BB-46C4-BD44-B2C5F9B66074}" type="datetimeFigureOut">
              <a:rPr lang="en-US" smtClean="0"/>
              <a:pPr/>
              <a:t>8/30/2019</a:t>
            </a:fld>
            <a:endParaRPr lang="en-US"/>
          </a:p>
        </p:txBody>
      </p:sp>
      <p:sp>
        <p:nvSpPr>
          <p:cNvPr id="5" name="Footer Placeholder 4"/>
          <p:cNvSpPr>
            <a:spLocks noGrp="1"/>
          </p:cNvSpPr>
          <p:nvPr>
            <p:ph type="ftr" sz="quarter" idx="11"/>
          </p:nvPr>
        </p:nvSpPr>
        <p:spPr/>
        <p:txBody>
          <a:bodyPr/>
          <a:lstStyle/>
          <a:p>
            <a:r>
              <a:rPr lang="en-GB"/>
              <a:t>Mountjoy Bible School</a:t>
            </a:r>
            <a:endParaRPr lang="en-GB" dirty="0"/>
          </a:p>
        </p:txBody>
      </p:sp>
      <p:sp>
        <p:nvSpPr>
          <p:cNvPr id="6" name="Slide Number Placeholder 5"/>
          <p:cNvSpPr>
            <a:spLocks noGrp="1"/>
          </p:cNvSpPr>
          <p:nvPr>
            <p:ph type="sldNum" sz="quarter" idx="12"/>
          </p:nvPr>
        </p:nvSpPr>
        <p:spPr/>
        <p:txBody>
          <a:bodyPr/>
          <a:lstStyle/>
          <a:p>
            <a:fld id="{BC5217A8-0E06-4059-AC45-433E2E67A85D}"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422400" y="2821838"/>
            <a:ext cx="8340651" cy="1362075"/>
          </a:xfrm>
        </p:spPr>
        <p:txBody>
          <a:bodyPr tIns="0" anchor="t"/>
          <a:lstStyle>
            <a:lvl1pPr algn="r">
              <a:buNone/>
              <a:defRPr sz="4200" b="1" cap="all"/>
            </a:lvl1pPr>
            <a:extLst/>
          </a:lstStyle>
          <a:p>
            <a:r>
              <a:rPr kumimoji="0" lang="en-US"/>
              <a:t>Click to edit Master title style</a:t>
            </a:r>
          </a:p>
        </p:txBody>
      </p:sp>
      <p:sp>
        <p:nvSpPr>
          <p:cNvPr id="3" name="Text Placeholder 2"/>
          <p:cNvSpPr>
            <a:spLocks noGrp="1"/>
          </p:cNvSpPr>
          <p:nvPr>
            <p:ph type="body" idx="1"/>
          </p:nvPr>
        </p:nvSpPr>
        <p:spPr>
          <a:xfrm>
            <a:off x="1422400" y="1905001"/>
            <a:ext cx="8340651"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298984" y="6556810"/>
            <a:ext cx="2669952" cy="226902"/>
          </a:xfrm>
        </p:spPr>
        <p:txBody>
          <a:bodyPr bIns="0" anchor="b"/>
          <a:lstStyle>
            <a:lvl1pPr>
              <a:defRPr>
                <a:solidFill>
                  <a:schemeClr val="tx2"/>
                </a:solidFill>
              </a:defRPr>
            </a:lvl1pPr>
            <a:extLst/>
          </a:lstStyle>
          <a:p>
            <a:fld id="{6417DCF8-5597-40E5-8598-6FE2B42500E9}" type="datetimeFigureOut">
              <a:rPr lang="en-US" smtClean="0"/>
              <a:pPr/>
              <a:t>8/30/2019</a:t>
            </a:fld>
            <a:endParaRPr lang="en-GB" dirty="0"/>
          </a:p>
        </p:txBody>
      </p:sp>
      <p:sp>
        <p:nvSpPr>
          <p:cNvPr id="5" name="Footer Placeholder 4"/>
          <p:cNvSpPr>
            <a:spLocks noGrp="1"/>
          </p:cNvSpPr>
          <p:nvPr>
            <p:ph type="ftr" sz="quarter" idx="11"/>
          </p:nvPr>
        </p:nvSpPr>
        <p:spPr>
          <a:xfrm>
            <a:off x="2313811" y="6556810"/>
            <a:ext cx="3860800" cy="228600"/>
          </a:xfrm>
        </p:spPr>
        <p:txBody>
          <a:bodyPr bIns="0" anchor="b"/>
          <a:lstStyle>
            <a:lvl1pPr>
              <a:defRPr>
                <a:solidFill>
                  <a:schemeClr val="tx2"/>
                </a:solidFill>
              </a:defRPr>
            </a:lvl1pPr>
            <a:extLst/>
          </a:lstStyle>
          <a:p>
            <a:endParaRPr lang="en-GB" dirty="0"/>
          </a:p>
        </p:txBody>
      </p:sp>
      <p:sp>
        <p:nvSpPr>
          <p:cNvPr id="6" name="Slide Number Placeholder 5"/>
          <p:cNvSpPr>
            <a:spLocks noGrp="1"/>
          </p:cNvSpPr>
          <p:nvPr>
            <p:ph type="sldNum" sz="quarter" idx="12"/>
          </p:nvPr>
        </p:nvSpPr>
        <p:spPr>
          <a:xfrm>
            <a:off x="8978603" y="6555112"/>
            <a:ext cx="784448" cy="228600"/>
          </a:xfrm>
        </p:spPr>
        <p:txBody>
          <a:bodyPr/>
          <a:lstStyle/>
          <a:p>
            <a:fld id="{02032D35-0F99-471F-B7A5-91551817F914}" type="slidenum">
              <a:rPr lang="en-GB" smtClean="0"/>
              <a:pPr/>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lstStyle/>
          <a:p>
            <a:r>
              <a:rPr kumimoji="0" lang="en-US"/>
              <a:t>Click to edit Master title style</a:t>
            </a:r>
          </a:p>
        </p:txBody>
      </p:sp>
      <p:sp>
        <p:nvSpPr>
          <p:cNvPr id="3" name="Content Placeholder 2"/>
          <p:cNvSpPr>
            <a:spLocks noGrp="1"/>
          </p:cNvSpPr>
          <p:nvPr>
            <p:ph sz="half" idx="1"/>
          </p:nvPr>
        </p:nvSpPr>
        <p:spPr>
          <a:xfrm>
            <a:off x="609600"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5571744"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417DCF8-5597-40E5-8598-6FE2B42500E9}" type="datetimeFigureOut">
              <a:rPr lang="en-US" smtClean="0"/>
              <a:pPr/>
              <a:t>8/30/2019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2032D35-0F99-471F-B7A5-91551817F914}" type="slidenum">
              <a:rPr lang="en-GB" smtClean="0"/>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nchor="b"/>
          <a:lstStyle>
            <a:lvl1pPr>
              <a:defRPr/>
            </a:lvl1pPr>
            <a:extLst/>
          </a:lstStyle>
          <a:p>
            <a:r>
              <a:rPr kumimoji="0" lang="en-US"/>
              <a:t>Click to edit Master title style</a:t>
            </a:r>
          </a:p>
        </p:txBody>
      </p:sp>
      <p:sp>
        <p:nvSpPr>
          <p:cNvPr id="3" name="Text Placeholder 2"/>
          <p:cNvSpPr>
            <a:spLocks noGrp="1"/>
          </p:cNvSpPr>
          <p:nvPr>
            <p:ph type="body" idx="1"/>
          </p:nvPr>
        </p:nvSpPr>
        <p:spPr>
          <a:xfrm>
            <a:off x="609600" y="5867400"/>
            <a:ext cx="469392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5571744" y="5867400"/>
            <a:ext cx="469392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609600"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5571744"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6417DCF8-5597-40E5-8598-6FE2B42500E9}" type="datetimeFigureOut">
              <a:rPr lang="en-US" smtClean="0"/>
              <a:pPr/>
              <a:t>8/30/2019</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02032D35-0F99-471F-B7A5-91551817F914}" type="slidenum">
              <a:rPr lang="en-GB" smtClean="0"/>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6417DCF8-5597-40E5-8598-6FE2B42500E9}" type="datetimeFigureOut">
              <a:rPr lang="en-US" smtClean="0"/>
              <a:pPr/>
              <a:t>8/30/2019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02032D35-0F99-471F-B7A5-91551817F914}" type="slidenum">
              <a:rPr lang="en-GB" smtClean="0"/>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6417DCF8-5597-40E5-8598-6FE2B42500E9}" type="datetimeFigureOut">
              <a:rPr lang="en-US" smtClean="0"/>
              <a:pPr/>
              <a:t>8/30/2019</a:t>
            </a:fld>
            <a:endParaRPr lang="en-GB"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dirty="0"/>
          </a:p>
        </p:txBody>
      </p:sp>
      <p:sp>
        <p:nvSpPr>
          <p:cNvPr id="4" name="Slide Number Placeholder 3"/>
          <p:cNvSpPr>
            <a:spLocks noGrp="1"/>
          </p:cNvSpPr>
          <p:nvPr>
            <p:ph type="sldNum" sz="quarter" idx="12"/>
          </p:nvPr>
        </p:nvSpPr>
        <p:spPr/>
        <p:txBody>
          <a:bodyPr/>
          <a:lstStyle/>
          <a:p>
            <a:fld id="{02032D35-0F99-471F-B7A5-91551817F914}" type="slidenum">
              <a:rPr lang="en-GB" smtClean="0"/>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863840" cy="1173480"/>
          </a:xfrm>
        </p:spPr>
        <p:txBody>
          <a:bodyPr wrap="square" anchor="b"/>
          <a:lstStyle>
            <a:lvl1pPr algn="l">
              <a:buNone/>
              <a:defRPr lang="en-US" sz="2400" baseline="0" smtClean="0"/>
            </a:lvl1pPr>
            <a:extLst/>
          </a:lstStyle>
          <a:p>
            <a:r>
              <a:rPr kumimoji="0" lang="en-US"/>
              <a:t>Click to edit Master title style</a:t>
            </a:r>
          </a:p>
        </p:txBody>
      </p:sp>
      <p:sp>
        <p:nvSpPr>
          <p:cNvPr id="3" name="Text Placeholder 2"/>
          <p:cNvSpPr>
            <a:spLocks noGrp="1"/>
          </p:cNvSpPr>
          <p:nvPr>
            <p:ph type="body" idx="2"/>
          </p:nvPr>
        </p:nvSpPr>
        <p:spPr>
          <a:xfrm>
            <a:off x="609600" y="1497416"/>
            <a:ext cx="786384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a:t>Click to edit Master text styles</a:t>
            </a:r>
          </a:p>
        </p:txBody>
      </p:sp>
      <p:sp>
        <p:nvSpPr>
          <p:cNvPr id="4" name="Content Placeholder 3"/>
          <p:cNvSpPr>
            <a:spLocks noGrp="1"/>
          </p:cNvSpPr>
          <p:nvPr>
            <p:ph sz="half" idx="1"/>
          </p:nvPr>
        </p:nvSpPr>
        <p:spPr>
          <a:xfrm>
            <a:off x="609600" y="2133600"/>
            <a:ext cx="9652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6417DCF8-5597-40E5-8598-6FE2B42500E9}" type="datetimeFigureOut">
              <a:rPr lang="en-US" smtClean="0"/>
              <a:pPr/>
              <a:t>8/30/2019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2032D35-0F99-471F-B7A5-91551817F914}" type="slidenum">
              <a:rPr lang="en-GB" smtClean="0"/>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797292" y="1004669"/>
            <a:ext cx="5759369"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9" name="Rectangle 8"/>
          <p:cNvSpPr/>
          <p:nvPr/>
        </p:nvSpPr>
        <p:spPr>
          <a:xfrm rot="21420000">
            <a:off x="795609" y="998817"/>
            <a:ext cx="5759369"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le 1"/>
          <p:cNvSpPr>
            <a:spLocks noGrp="1"/>
          </p:cNvSpPr>
          <p:nvPr>
            <p:ph type="title"/>
          </p:nvPr>
        </p:nvSpPr>
        <p:spPr>
          <a:xfrm>
            <a:off x="7185464" y="1143000"/>
            <a:ext cx="4572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a:t>Click to edit Master title style</a:t>
            </a:r>
            <a:endParaRPr kumimoji="0" lang="en-US" dirty="0"/>
          </a:p>
        </p:txBody>
      </p:sp>
      <p:sp>
        <p:nvSpPr>
          <p:cNvPr id="4" name="Text Placeholder 3"/>
          <p:cNvSpPr>
            <a:spLocks noGrp="1"/>
          </p:cNvSpPr>
          <p:nvPr>
            <p:ph type="body" sz="half" idx="2"/>
          </p:nvPr>
        </p:nvSpPr>
        <p:spPr>
          <a:xfrm>
            <a:off x="7185464" y="3283634"/>
            <a:ext cx="4572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a:t>Click to edit Master text styles</a:t>
            </a:r>
          </a:p>
        </p:txBody>
      </p:sp>
      <p:sp>
        <p:nvSpPr>
          <p:cNvPr id="5" name="Date Placeholder 4"/>
          <p:cNvSpPr>
            <a:spLocks noGrp="1"/>
          </p:cNvSpPr>
          <p:nvPr>
            <p:ph type="dt" sz="half" idx="10"/>
          </p:nvPr>
        </p:nvSpPr>
        <p:spPr/>
        <p:txBody>
          <a:bodyPr/>
          <a:lstStyle/>
          <a:p>
            <a:fld id="{6417DCF8-5597-40E5-8598-6FE2B42500E9}" type="datetimeFigureOut">
              <a:rPr lang="en-US" smtClean="0"/>
              <a:pPr/>
              <a:t>8/30/2019</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02032D35-0F99-471F-B7A5-91551817F914}" type="slidenum">
              <a:rPr lang="en-GB" smtClean="0"/>
              <a:pPr/>
              <a:t>‹#›</a:t>
            </a:fld>
            <a:endParaRPr lang="en-GB" dirty="0"/>
          </a:p>
        </p:txBody>
      </p:sp>
      <p:sp>
        <p:nvSpPr>
          <p:cNvPr id="10" name="Picture Placeholder 9"/>
          <p:cNvSpPr>
            <a:spLocks noGrp="1"/>
          </p:cNvSpPr>
          <p:nvPr>
            <p:ph type="pic" idx="1"/>
          </p:nvPr>
        </p:nvSpPr>
        <p:spPr>
          <a:xfrm>
            <a:off x="884909" y="1041002"/>
            <a:ext cx="560832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10871200" y="0"/>
            <a:ext cx="1320800" cy="6858000"/>
          </a:xfrm>
          <a:prstGeom prst="rect">
            <a:avLst/>
          </a:prstGeom>
          <a:blipFill>
            <a:blip r:embed="rId13"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sz="1800"/>
          </a:p>
        </p:txBody>
      </p:sp>
      <p:sp>
        <p:nvSpPr>
          <p:cNvPr id="3" name="Title Placeholder 2"/>
          <p:cNvSpPr>
            <a:spLocks noGrp="1"/>
          </p:cNvSpPr>
          <p:nvPr>
            <p:ph type="title"/>
          </p:nvPr>
        </p:nvSpPr>
        <p:spPr>
          <a:xfrm>
            <a:off x="609600" y="320040"/>
            <a:ext cx="9652000" cy="1143000"/>
          </a:xfrm>
          <a:prstGeom prst="rect">
            <a:avLst/>
          </a:prstGeom>
        </p:spPr>
        <p:txBody>
          <a:bodyPr vert="horz" lIns="45720" tIns="0" rIns="45720" bIns="0" anchor="b" anchorCtr="0">
            <a:normAutofit/>
          </a:bodyPr>
          <a:lstStyle/>
          <a:p>
            <a:r>
              <a:rPr kumimoji="0" lang="en-US"/>
              <a:t>Click to edit Master title style</a:t>
            </a:r>
          </a:p>
        </p:txBody>
      </p:sp>
      <p:sp>
        <p:nvSpPr>
          <p:cNvPr id="31" name="Text Placeholder 30"/>
          <p:cNvSpPr>
            <a:spLocks noGrp="1"/>
          </p:cNvSpPr>
          <p:nvPr>
            <p:ph type="body" idx="1"/>
          </p:nvPr>
        </p:nvSpPr>
        <p:spPr>
          <a:xfrm>
            <a:off x="609600" y="1609416"/>
            <a:ext cx="9652000" cy="48463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27" name="Date Placeholder 26"/>
          <p:cNvSpPr>
            <a:spLocks noGrp="1"/>
          </p:cNvSpPr>
          <p:nvPr>
            <p:ph type="dt" sz="half" idx="2"/>
          </p:nvPr>
        </p:nvSpPr>
        <p:spPr>
          <a:xfrm>
            <a:off x="5661248" y="6557946"/>
            <a:ext cx="2669952" cy="226902"/>
          </a:xfrm>
          <a:prstGeom prst="rect">
            <a:avLst/>
          </a:prstGeom>
        </p:spPr>
        <p:txBody>
          <a:bodyPr vert="horz" tIns="0" bIns="0" anchor="b"/>
          <a:lstStyle>
            <a:lvl1pPr algn="l" eaLnBrk="1" latinLnBrk="0" hangingPunct="1">
              <a:defRPr kumimoji="0" sz="1000">
                <a:solidFill>
                  <a:schemeClr val="tx2"/>
                </a:solidFill>
              </a:defRPr>
            </a:lvl1pPr>
            <a:extLst/>
          </a:lstStyle>
          <a:p>
            <a:fld id="{F8CFA630-13BB-46C4-BD44-B2C5F9B66074}" type="datetimeFigureOut">
              <a:rPr lang="en-US" smtClean="0"/>
              <a:pPr/>
              <a:t>8/30/2019</a:t>
            </a:fld>
            <a:endParaRPr lang="en-US" sz="1000" dirty="0">
              <a:solidFill>
                <a:schemeClr val="tx2"/>
              </a:solidFill>
            </a:endParaRPr>
          </a:p>
        </p:txBody>
      </p:sp>
      <p:sp>
        <p:nvSpPr>
          <p:cNvPr id="4" name="Footer Placeholder 3"/>
          <p:cNvSpPr>
            <a:spLocks noGrp="1"/>
          </p:cNvSpPr>
          <p:nvPr>
            <p:ph type="ftr" sz="quarter" idx="3"/>
          </p:nvPr>
        </p:nvSpPr>
        <p:spPr>
          <a:xfrm>
            <a:off x="609600" y="6557946"/>
            <a:ext cx="4876800" cy="228600"/>
          </a:xfrm>
          <a:prstGeom prst="rect">
            <a:avLst/>
          </a:prstGeom>
        </p:spPr>
        <p:txBody>
          <a:bodyPr vert="horz" tIns="0" bIns="0" anchor="b"/>
          <a:lstStyle>
            <a:lvl1pPr algn="r" eaLnBrk="1" latinLnBrk="0" hangingPunct="1">
              <a:defRPr kumimoji="0" sz="1000">
                <a:solidFill>
                  <a:schemeClr val="tx2"/>
                </a:solidFill>
              </a:defRPr>
            </a:lvl1pPr>
            <a:extLst/>
          </a:lstStyle>
          <a:p>
            <a:r>
              <a:rPr lang="en-GB"/>
              <a:t>Mountjoy Bible School</a:t>
            </a:r>
            <a:endParaRPr lang="en-GB" dirty="0"/>
          </a:p>
        </p:txBody>
      </p:sp>
      <p:sp>
        <p:nvSpPr>
          <p:cNvPr id="16" name="Slide Number Placeholder 15"/>
          <p:cNvSpPr>
            <a:spLocks noGrp="1"/>
          </p:cNvSpPr>
          <p:nvPr>
            <p:ph type="sldNum" sz="quarter" idx="4"/>
          </p:nvPr>
        </p:nvSpPr>
        <p:spPr>
          <a:xfrm>
            <a:off x="8335264" y="6556248"/>
            <a:ext cx="784448" cy="228600"/>
          </a:xfrm>
          <a:prstGeom prst="rect">
            <a:avLst/>
          </a:prstGeom>
        </p:spPr>
        <p:txBody>
          <a:bodyPr vert="horz" lIns="0" tIns="0" rIns="0" bIns="0" anchor="b"/>
          <a:lstStyle>
            <a:lvl1pPr algn="r" eaLnBrk="1" latinLnBrk="0" hangingPunct="1">
              <a:defRPr kumimoji="0" sz="1100">
                <a:solidFill>
                  <a:schemeClr val="tx2"/>
                </a:solidFill>
              </a:defRPr>
            </a:lvl1pPr>
            <a:extLst/>
          </a:lstStyle>
          <a:p>
            <a:pPr algn="r" eaLnBrk="1" latinLnBrk="0" hangingPunct="1"/>
            <a:fld id="{BC5217A8-0E06-4059-AC45-433E2E67A85D}" type="slidenum">
              <a:rPr kumimoji="0" lang="en-US" smtClean="0"/>
              <a:pPr algn="r" eaLnBrk="1" latinLnBrk="0" hangingPunct="1"/>
              <a:t>‹#›</a:t>
            </a:fld>
            <a:endParaRPr kumimoji="0" lang="en-US" sz="11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9.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9.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en.wikipedia.org/wiki/File:Nelson_Glueck.jpg" TargetMode="Externa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67174" y="571480"/>
            <a:ext cx="6500826" cy="5143536"/>
          </a:xfrm>
        </p:spPr>
        <p:txBody>
          <a:bodyPr/>
          <a:lstStyle/>
          <a:p>
            <a:pPr algn="l"/>
            <a:r>
              <a:rPr lang="en-GB" sz="4000" dirty="0"/>
              <a:t>Thy words were found, and I did eat them; and thy word was unto me the joy and rejoicing of mine heart: </a:t>
            </a:r>
            <a:br>
              <a:rPr lang="en-GB" sz="2400" dirty="0"/>
            </a:br>
            <a:r>
              <a:rPr lang="en-GB" sz="2400" i="1" dirty="0"/>
              <a:t>Jeremiah 15:16</a:t>
            </a:r>
            <a:br>
              <a:rPr lang="en-GB" sz="2400" dirty="0"/>
            </a:br>
            <a:endParaRPr lang="en-GB"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Authenticity</a:t>
            </a:r>
          </a:p>
        </p:txBody>
      </p:sp>
      <p:sp>
        <p:nvSpPr>
          <p:cNvPr id="3" name="Content Placeholder 2"/>
          <p:cNvSpPr>
            <a:spLocks noGrp="1"/>
          </p:cNvSpPr>
          <p:nvPr>
            <p:ph idx="1"/>
          </p:nvPr>
        </p:nvSpPr>
        <p:spPr/>
        <p:txBody>
          <a:bodyPr>
            <a:normAutofit fontScale="92500" lnSpcReduction="20000"/>
          </a:bodyPr>
          <a:lstStyle/>
          <a:p>
            <a:pPr lvl="0"/>
            <a:r>
              <a:rPr lang="en-GB" sz="3200" dirty="0"/>
              <a:t>Homers Iliad (written in 730 BC ) 643 copies none earlier than 10</a:t>
            </a:r>
            <a:r>
              <a:rPr lang="en-GB" sz="3200" baseline="30000" dirty="0"/>
              <a:t>th</a:t>
            </a:r>
            <a:r>
              <a:rPr lang="en-GB" sz="3200" dirty="0"/>
              <a:t> century AD</a:t>
            </a:r>
          </a:p>
          <a:p>
            <a:pPr lvl="0"/>
            <a:r>
              <a:rPr lang="en-GB" sz="3200" dirty="0"/>
              <a:t>Livy’s Roman History 20 copies one fragment within 400 years</a:t>
            </a:r>
          </a:p>
          <a:p>
            <a:pPr lvl="0"/>
            <a:r>
              <a:rPr lang="en-GB" sz="3200" dirty="0"/>
              <a:t>Caesar’s Gallic wars 10 copies none within 1000 years</a:t>
            </a:r>
          </a:p>
          <a:p>
            <a:pPr lvl="0"/>
            <a:r>
              <a:rPr lang="en-GB" sz="3200" dirty="0"/>
              <a:t>Historian Tacitus 10 copies none within 900 years</a:t>
            </a:r>
          </a:p>
          <a:p>
            <a:pPr lvl="0"/>
            <a:r>
              <a:rPr lang="en-GB" sz="3200" dirty="0"/>
              <a:t>Plato's REPUBLIC was written somewhere between 427 and 347 B.C. That's when Plato lived</a:t>
            </a:r>
          </a:p>
          <a:p>
            <a:pPr lvl="0"/>
            <a:r>
              <a:rPr lang="en-GB" sz="3200" dirty="0"/>
              <a:t>The closest thing extant to a genuine manuscript of the Republic is probably the collection of Plato texts in the Bodleian (M.S. E.D. Clarke 39), dated 895 AD</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Authenticity</a:t>
            </a:r>
          </a:p>
        </p:txBody>
      </p:sp>
      <p:sp>
        <p:nvSpPr>
          <p:cNvPr id="3" name="Content Placeholder 2"/>
          <p:cNvSpPr>
            <a:spLocks noGrp="1"/>
          </p:cNvSpPr>
          <p:nvPr>
            <p:ph idx="1"/>
          </p:nvPr>
        </p:nvSpPr>
        <p:spPr/>
        <p:txBody>
          <a:bodyPr>
            <a:noAutofit/>
          </a:bodyPr>
          <a:lstStyle/>
          <a:p>
            <a:pPr lvl="0"/>
            <a:r>
              <a:rPr lang="en-GB" sz="3200" dirty="0"/>
              <a:t>In </a:t>
            </a:r>
            <a:r>
              <a:rPr lang="en-GB" sz="3200" dirty="0" err="1"/>
              <a:t>Magdalen</a:t>
            </a:r>
            <a:r>
              <a:rPr lang="en-GB" sz="3200" dirty="0"/>
              <a:t> College in Oxford, among the ancient artefacts, is stored three tiny fragments of papyrus. The largest is no larger than a postage stamp</a:t>
            </a:r>
          </a:p>
          <a:p>
            <a:pPr lvl="0"/>
            <a:r>
              <a:rPr lang="en-GB" sz="3200" dirty="0"/>
              <a:t>They were bequeathed to the College in 1901and believed to date from the 2</a:t>
            </a:r>
            <a:r>
              <a:rPr lang="en-GB" sz="3200" baseline="30000" dirty="0"/>
              <a:t>nd</a:t>
            </a:r>
            <a:r>
              <a:rPr lang="en-GB" sz="3200" dirty="0"/>
              <a:t> Century. In 1994 the world-leading </a:t>
            </a:r>
            <a:r>
              <a:rPr lang="en-GB" sz="3200" dirty="0" err="1"/>
              <a:t>papyrologist</a:t>
            </a:r>
            <a:r>
              <a:rPr lang="en-GB" sz="3200" dirty="0"/>
              <a:t> </a:t>
            </a:r>
            <a:r>
              <a:rPr lang="en-GB" sz="3200" dirty="0" err="1"/>
              <a:t>Carsten</a:t>
            </a:r>
            <a:r>
              <a:rPr lang="en-GB" sz="3200" dirty="0"/>
              <a:t> </a:t>
            </a:r>
            <a:r>
              <a:rPr lang="en-GB" sz="3200" dirty="0" err="1"/>
              <a:t>Thiede</a:t>
            </a:r>
            <a:r>
              <a:rPr lang="en-GB" sz="3200" dirty="0"/>
              <a:t> dated them to the third quarter of the 1</a:t>
            </a:r>
            <a:r>
              <a:rPr lang="en-GB" sz="3200" baseline="30000" dirty="0"/>
              <a:t>st</a:t>
            </a:r>
            <a:r>
              <a:rPr lang="en-GB" sz="3200" dirty="0"/>
              <a:t> Century </a:t>
            </a:r>
          </a:p>
          <a:p>
            <a:pPr lvl="0"/>
            <a:r>
              <a:rPr lang="en-GB" sz="3200" dirty="0"/>
              <a:t>The writing on them comes from the Bible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80156-61A4-4D2F-92FA-6EC1243AFE59}"/>
              </a:ext>
            </a:extLst>
          </p:cNvPr>
          <p:cNvSpPr>
            <a:spLocks noGrp="1"/>
          </p:cNvSpPr>
          <p:nvPr>
            <p:ph type="title"/>
          </p:nvPr>
        </p:nvSpPr>
        <p:spPr/>
        <p:txBody>
          <a:bodyPr/>
          <a:lstStyle/>
          <a:p>
            <a:r>
              <a:rPr lang="en-GB" dirty="0"/>
              <a:t>Authenticity</a:t>
            </a:r>
          </a:p>
        </p:txBody>
      </p:sp>
      <p:sp>
        <p:nvSpPr>
          <p:cNvPr id="3" name="Content Placeholder 2">
            <a:extLst>
              <a:ext uri="{FF2B5EF4-FFF2-40B4-BE49-F238E27FC236}">
                <a16:creationId xmlns:a16="http://schemas.microsoft.com/office/drawing/2014/main" id="{BCAAB983-E899-4E2E-9A12-2418EFE2455B}"/>
              </a:ext>
            </a:extLst>
          </p:cNvPr>
          <p:cNvSpPr>
            <a:spLocks noGrp="1"/>
          </p:cNvSpPr>
          <p:nvPr>
            <p:ph idx="1"/>
          </p:nvPr>
        </p:nvSpPr>
        <p:spPr/>
        <p:txBody>
          <a:bodyPr>
            <a:normAutofit lnSpcReduction="10000"/>
          </a:bodyPr>
          <a:lstStyle/>
          <a:p>
            <a:pPr lvl="0"/>
            <a:r>
              <a:rPr lang="en-GB" sz="3200" dirty="0"/>
              <a:t>Next we come to the </a:t>
            </a:r>
            <a:r>
              <a:rPr lang="en-GB" sz="3200" i="1" dirty="0"/>
              <a:t>John Rylands Fragment </a:t>
            </a:r>
            <a:r>
              <a:rPr lang="en-GB" sz="3200" dirty="0"/>
              <a:t>housed in the John Rylands Library in Manchester University</a:t>
            </a:r>
          </a:p>
          <a:p>
            <a:pPr lvl="0"/>
            <a:r>
              <a:rPr lang="en-GB" sz="3200" dirty="0"/>
              <a:t>It measures approximately 6cms by 7cms and</a:t>
            </a:r>
          </a:p>
          <a:p>
            <a:pPr lvl="0"/>
            <a:r>
              <a:rPr lang="en-GB" sz="3200" dirty="0"/>
              <a:t>It contains 5 verses from the New Testament (Gospel of John) and is dated AD 117-138</a:t>
            </a:r>
          </a:p>
          <a:p>
            <a:pPr lvl="0"/>
            <a:r>
              <a:rPr lang="en-GB" sz="3200" dirty="0"/>
              <a:t>Next we have the </a:t>
            </a:r>
            <a:r>
              <a:rPr lang="en-GB" sz="3200" i="1" dirty="0" err="1"/>
              <a:t>Bodmer</a:t>
            </a:r>
            <a:r>
              <a:rPr lang="en-GB" sz="3200" i="1" dirty="0"/>
              <a:t> Papyri </a:t>
            </a:r>
            <a:r>
              <a:rPr lang="en-GB" sz="3200" dirty="0"/>
              <a:t>and the </a:t>
            </a:r>
            <a:r>
              <a:rPr lang="en-GB" sz="3200" i="1" dirty="0"/>
              <a:t>Chester Beatty Papyri </a:t>
            </a:r>
            <a:r>
              <a:rPr lang="en-GB" sz="3200" dirty="0"/>
              <a:t>both dated around AD 200</a:t>
            </a:r>
          </a:p>
          <a:p>
            <a:pPr lvl="0"/>
            <a:r>
              <a:rPr lang="en-GB" sz="3200" dirty="0"/>
              <a:t>Chester Beatty Papyrus 46 Dating from the 3</a:t>
            </a:r>
            <a:r>
              <a:rPr lang="en-GB" sz="3200" baseline="30000" dirty="0"/>
              <a:t>rd</a:t>
            </a:r>
            <a:r>
              <a:rPr lang="en-GB" sz="3200" dirty="0"/>
              <a:t> Century showing 2 Corinthians 11:33-12:9 </a:t>
            </a:r>
          </a:p>
          <a:p>
            <a:pPr lvl="0"/>
            <a:endParaRPr lang="en-GB" sz="2800" dirty="0"/>
          </a:p>
          <a:p>
            <a:endParaRPr lang="en-GB" dirty="0"/>
          </a:p>
        </p:txBody>
      </p:sp>
    </p:spTree>
    <p:extLst>
      <p:ext uri="{BB962C8B-B14F-4D97-AF65-F5344CB8AC3E}">
        <p14:creationId xmlns:p14="http://schemas.microsoft.com/office/powerpoint/2010/main" val="6959066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Authenticity</a:t>
            </a:r>
          </a:p>
        </p:txBody>
      </p:sp>
      <p:sp>
        <p:nvSpPr>
          <p:cNvPr id="3" name="Content Placeholder 2"/>
          <p:cNvSpPr>
            <a:spLocks noGrp="1"/>
          </p:cNvSpPr>
          <p:nvPr>
            <p:ph idx="1"/>
          </p:nvPr>
        </p:nvSpPr>
        <p:spPr/>
        <p:txBody>
          <a:bodyPr>
            <a:normAutofit/>
          </a:bodyPr>
          <a:lstStyle/>
          <a:p>
            <a:pPr lvl="0"/>
            <a:r>
              <a:rPr lang="en-GB" sz="3200" dirty="0"/>
              <a:t>Then come the oldest major manuscripts;  </a:t>
            </a:r>
          </a:p>
          <a:p>
            <a:pPr lvl="0"/>
            <a:r>
              <a:rPr lang="en-GB" sz="3200" dirty="0"/>
              <a:t>The </a:t>
            </a:r>
            <a:r>
              <a:rPr lang="en-GB" sz="3200" i="1" dirty="0"/>
              <a:t>Codex </a:t>
            </a:r>
            <a:r>
              <a:rPr lang="en-GB" sz="3200" i="1" dirty="0" err="1"/>
              <a:t>Vaticanus</a:t>
            </a:r>
            <a:r>
              <a:rPr lang="en-GB" sz="3200" i="1" dirty="0"/>
              <a:t> </a:t>
            </a:r>
            <a:r>
              <a:rPr lang="en-GB" sz="3200" dirty="0"/>
              <a:t>stored in the Vatican and containing seventy-six papyri manuscripts which are 4</a:t>
            </a:r>
            <a:r>
              <a:rPr lang="en-GB" sz="3200" baseline="30000" dirty="0"/>
              <a:t>th</a:t>
            </a:r>
            <a:r>
              <a:rPr lang="en-GB" sz="3200" dirty="0"/>
              <a:t> Century (AD 350) copies of almost the entire Bible</a:t>
            </a:r>
          </a:p>
          <a:p>
            <a:pPr lvl="0"/>
            <a:r>
              <a:rPr lang="en-GB" sz="3200" dirty="0"/>
              <a:t>The </a:t>
            </a:r>
            <a:r>
              <a:rPr lang="en-GB" sz="3200" i="1" dirty="0"/>
              <a:t>Codex </a:t>
            </a:r>
            <a:r>
              <a:rPr lang="en-GB" sz="3200" i="1" dirty="0" err="1"/>
              <a:t>Sinaiticus</a:t>
            </a:r>
            <a:r>
              <a:rPr lang="en-GB" sz="3200" i="1" dirty="0"/>
              <a:t> </a:t>
            </a:r>
            <a:r>
              <a:rPr lang="en-GB" sz="3200" dirty="0"/>
              <a:t>found at the monastery at Mount Sinai in 1859 again contains almost the entire Bible dated to AD 350</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Authenticity</a:t>
            </a:r>
          </a:p>
        </p:txBody>
      </p:sp>
      <p:sp>
        <p:nvSpPr>
          <p:cNvPr id="3" name="Content Placeholder 2"/>
          <p:cNvSpPr>
            <a:spLocks noGrp="1"/>
          </p:cNvSpPr>
          <p:nvPr>
            <p:ph idx="1"/>
          </p:nvPr>
        </p:nvSpPr>
        <p:spPr/>
        <p:txBody>
          <a:bodyPr>
            <a:normAutofit/>
          </a:bodyPr>
          <a:lstStyle/>
          <a:p>
            <a:pPr lvl="0"/>
            <a:r>
              <a:rPr lang="en-GB" sz="3000" dirty="0"/>
              <a:t>Until 1947 the earliest Hebrew manuscripts of the Old Testament were from AD 900, some 1300 years after the Old Testament closes but the Dead Sea scrolls took this back to 200 BC </a:t>
            </a:r>
          </a:p>
          <a:p>
            <a:pPr lvl="0"/>
            <a:r>
              <a:rPr lang="en-GB" sz="3000" dirty="0"/>
              <a:t>How good are the copies?</a:t>
            </a:r>
          </a:p>
          <a:p>
            <a:pPr lvl="0"/>
            <a:r>
              <a:rPr lang="en-GB" sz="3000" dirty="0"/>
              <a:t>The Bible is clearly the work of antiquity with the most documents to support it</a:t>
            </a:r>
          </a:p>
          <a:p>
            <a:pPr lvl="0"/>
            <a:r>
              <a:rPr lang="en-GB" sz="3000" dirty="0"/>
              <a:t>It is also the one with the documents closest in time to the events recorded</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46E7AF-DC12-49B5-A55C-7069A233DFD3}"/>
              </a:ext>
            </a:extLst>
          </p:cNvPr>
          <p:cNvSpPr>
            <a:spLocks noGrp="1"/>
          </p:cNvSpPr>
          <p:nvPr>
            <p:ph type="title"/>
          </p:nvPr>
        </p:nvSpPr>
        <p:spPr/>
        <p:txBody>
          <a:bodyPr/>
          <a:lstStyle/>
          <a:p>
            <a:r>
              <a:rPr lang="en-GB" dirty="0"/>
              <a:t>Authenticity</a:t>
            </a:r>
          </a:p>
        </p:txBody>
      </p:sp>
      <p:sp>
        <p:nvSpPr>
          <p:cNvPr id="3" name="Content Placeholder 2">
            <a:extLst>
              <a:ext uri="{FF2B5EF4-FFF2-40B4-BE49-F238E27FC236}">
                <a16:creationId xmlns:a16="http://schemas.microsoft.com/office/drawing/2014/main" id="{D5F5D3A1-78AD-422F-8CAA-F3338D6A5B0A}"/>
              </a:ext>
            </a:extLst>
          </p:cNvPr>
          <p:cNvSpPr>
            <a:spLocks noGrp="1"/>
          </p:cNvSpPr>
          <p:nvPr>
            <p:ph idx="1"/>
          </p:nvPr>
        </p:nvSpPr>
        <p:spPr/>
        <p:txBody>
          <a:bodyPr/>
          <a:lstStyle/>
          <a:p>
            <a:pPr lvl="0"/>
            <a:r>
              <a:rPr lang="en-GB" sz="3200" dirty="0"/>
              <a:t>But how good are these thousands of copies?</a:t>
            </a:r>
          </a:p>
          <a:p>
            <a:pPr lvl="0"/>
            <a:r>
              <a:rPr lang="en-GB" sz="3200" dirty="0"/>
              <a:t>The vast number of manuscripts provides of course corroborating evidence but also potential variations</a:t>
            </a:r>
          </a:p>
          <a:p>
            <a:pPr lvl="0"/>
            <a:r>
              <a:rPr lang="en-GB" sz="3200" dirty="0"/>
              <a:t>Critics say that there are 200,000 variations</a:t>
            </a:r>
          </a:p>
          <a:p>
            <a:r>
              <a:rPr lang="en-GB" sz="3200" dirty="0"/>
              <a:t>Strictly speaking that is true but only if you are very strict and count the same misspelling every time it occurs</a:t>
            </a:r>
            <a:r>
              <a:rPr lang="en-GB" sz="2800" dirty="0"/>
              <a:t> </a:t>
            </a:r>
          </a:p>
          <a:p>
            <a:endParaRPr lang="en-GB" dirty="0"/>
          </a:p>
        </p:txBody>
      </p:sp>
    </p:spTree>
    <p:extLst>
      <p:ext uri="{BB962C8B-B14F-4D97-AF65-F5344CB8AC3E}">
        <p14:creationId xmlns:p14="http://schemas.microsoft.com/office/powerpoint/2010/main" val="1246343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Authenticity</a:t>
            </a:r>
          </a:p>
        </p:txBody>
      </p:sp>
      <p:sp>
        <p:nvSpPr>
          <p:cNvPr id="3" name="Content Placeholder 2"/>
          <p:cNvSpPr>
            <a:spLocks noGrp="1"/>
          </p:cNvSpPr>
          <p:nvPr>
            <p:ph idx="1"/>
          </p:nvPr>
        </p:nvSpPr>
        <p:spPr/>
        <p:txBody>
          <a:bodyPr>
            <a:normAutofit fontScale="92500" lnSpcReduction="20000"/>
          </a:bodyPr>
          <a:lstStyle/>
          <a:p>
            <a:pPr lvl="0"/>
            <a:r>
              <a:rPr lang="en-GB" sz="3500" dirty="0"/>
              <a:t>There are only 10,000 places where variations occur between all the manuscripts</a:t>
            </a:r>
          </a:p>
          <a:p>
            <a:pPr lvl="0"/>
            <a:r>
              <a:rPr lang="en-GB" sz="3500" dirty="0"/>
              <a:t>F.J.A. </a:t>
            </a:r>
            <a:r>
              <a:rPr lang="en-GB" sz="3500" dirty="0" err="1"/>
              <a:t>Hort</a:t>
            </a:r>
            <a:r>
              <a:rPr lang="en-GB" sz="3500" dirty="0"/>
              <a:t>, the great Cambridge scholar stated after a lifetime of study, </a:t>
            </a:r>
            <a:br>
              <a:rPr lang="en-GB" sz="3500" dirty="0"/>
            </a:br>
            <a:r>
              <a:rPr lang="en-GB" sz="3500" dirty="0"/>
              <a:t>‘the proportion of words accepted by all as raised above doubt is very great, not less, on rough computation, than seven-eighths of the whole. The remaining eighth, therefore, formed in great part by changes of order and other comparative trivialities, constitutes the whole area of criticism”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Authenticity</a:t>
            </a:r>
          </a:p>
        </p:txBody>
      </p:sp>
      <p:sp>
        <p:nvSpPr>
          <p:cNvPr id="3" name="Content Placeholder 2"/>
          <p:cNvSpPr>
            <a:spLocks noGrp="1"/>
          </p:cNvSpPr>
          <p:nvPr>
            <p:ph idx="1"/>
          </p:nvPr>
        </p:nvSpPr>
        <p:spPr/>
        <p:txBody>
          <a:bodyPr>
            <a:normAutofit/>
          </a:bodyPr>
          <a:lstStyle/>
          <a:p>
            <a:pPr lvl="0"/>
            <a:r>
              <a:rPr lang="en-GB" sz="3000" dirty="0"/>
              <a:t>Norman </a:t>
            </a:r>
            <a:r>
              <a:rPr lang="en-GB" sz="3000" dirty="0" err="1"/>
              <a:t>Geisler</a:t>
            </a:r>
            <a:r>
              <a:rPr lang="en-GB" sz="3000" dirty="0"/>
              <a:t> and William Nix in their book, ‘A General introduction to the Bible’ state that only about one-sixtieth of the variations rise above ‘trivialities’</a:t>
            </a:r>
          </a:p>
          <a:p>
            <a:pPr lvl="0"/>
            <a:r>
              <a:rPr lang="en-GB" sz="3000" dirty="0"/>
              <a:t>Brooke Westcott, a colleague of </a:t>
            </a:r>
            <a:r>
              <a:rPr lang="en-GB" sz="3000" dirty="0" err="1"/>
              <a:t>Hort</a:t>
            </a:r>
            <a:r>
              <a:rPr lang="en-GB" sz="3000" dirty="0"/>
              <a:t> at Cambridge concludes that the amount of the New Testament where there is any significant variation in the various sources is not more than one thousandth part of the text</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5F7404-8B0F-4C93-924E-9AF8D2DB2080}"/>
              </a:ext>
            </a:extLst>
          </p:cNvPr>
          <p:cNvSpPr>
            <a:spLocks noGrp="1"/>
          </p:cNvSpPr>
          <p:nvPr>
            <p:ph type="title"/>
          </p:nvPr>
        </p:nvSpPr>
        <p:spPr/>
        <p:txBody>
          <a:bodyPr/>
          <a:lstStyle/>
          <a:p>
            <a:r>
              <a:rPr lang="en-GB" dirty="0"/>
              <a:t>Authenticity</a:t>
            </a:r>
          </a:p>
        </p:txBody>
      </p:sp>
      <p:sp>
        <p:nvSpPr>
          <p:cNvPr id="3" name="Content Placeholder 2">
            <a:extLst>
              <a:ext uri="{FF2B5EF4-FFF2-40B4-BE49-F238E27FC236}">
                <a16:creationId xmlns:a16="http://schemas.microsoft.com/office/drawing/2014/main" id="{42E88F66-8FE9-4BF3-A8FA-D0F969759363}"/>
              </a:ext>
            </a:extLst>
          </p:cNvPr>
          <p:cNvSpPr>
            <a:spLocks noGrp="1"/>
          </p:cNvSpPr>
          <p:nvPr>
            <p:ph idx="1"/>
          </p:nvPr>
        </p:nvSpPr>
        <p:spPr/>
        <p:txBody>
          <a:bodyPr>
            <a:normAutofit lnSpcReduction="10000"/>
          </a:bodyPr>
          <a:lstStyle/>
          <a:p>
            <a:r>
              <a:rPr lang="en-GB" sz="3200" dirty="0"/>
              <a:t>Historian Philip Schaff has shown that only 400 variants could have any possible effect on the meaning of the passage and only 50 of those are of any significance and none of them affects a single article of the Christian faith </a:t>
            </a:r>
          </a:p>
          <a:p>
            <a:r>
              <a:rPr lang="en-GB" sz="3200" dirty="0"/>
              <a:t>By all means argue about the meaning of a passage if you must but it would be difficult to do it on the basis of an understanding of the authentic documents since significant variations do not exist</a:t>
            </a:r>
          </a:p>
          <a:p>
            <a:endParaRPr lang="en-GB" sz="2800" dirty="0"/>
          </a:p>
          <a:p>
            <a:endParaRPr lang="en-GB" dirty="0"/>
          </a:p>
        </p:txBody>
      </p:sp>
    </p:spTree>
    <p:extLst>
      <p:ext uri="{BB962C8B-B14F-4D97-AF65-F5344CB8AC3E}">
        <p14:creationId xmlns:p14="http://schemas.microsoft.com/office/powerpoint/2010/main" val="1734143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Authenticity</a:t>
            </a:r>
          </a:p>
        </p:txBody>
      </p:sp>
      <p:sp>
        <p:nvSpPr>
          <p:cNvPr id="3" name="Content Placeholder 2"/>
          <p:cNvSpPr>
            <a:spLocks noGrp="1"/>
          </p:cNvSpPr>
          <p:nvPr>
            <p:ph idx="1"/>
          </p:nvPr>
        </p:nvSpPr>
        <p:spPr/>
        <p:txBody>
          <a:bodyPr>
            <a:normAutofit fontScale="92500" lnSpcReduction="20000"/>
          </a:bodyPr>
          <a:lstStyle/>
          <a:p>
            <a:pPr lvl="0"/>
            <a:r>
              <a:rPr lang="en-GB" sz="3500" dirty="0"/>
              <a:t>The following quotations are from Sir Frederic Kenyon, one time director and principal librarian of the British Museum and FF Bruce professor of New Testament studies at Manchester University </a:t>
            </a:r>
          </a:p>
          <a:p>
            <a:pPr lvl="0"/>
            <a:r>
              <a:rPr lang="en-GB" sz="3500" dirty="0"/>
              <a:t>Sir Frederic George Kenyon GBE KCB TD FBA FSA 1863-1952 was a British palaeographer, biblical and classical scholar. He was the director of the British Museum. He was also the president of the British Academy from 1917 to 1921, and from 1918 to 1952 he was Gentleman Usher of the Purple Rod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38612" y="2819416"/>
            <a:ext cx="6429388" cy="3752856"/>
          </a:xfrm>
        </p:spPr>
        <p:txBody>
          <a:bodyPr/>
          <a:lstStyle/>
          <a:p>
            <a:pPr algn="l"/>
            <a:r>
              <a:rPr lang="en-GB" dirty="0"/>
              <a:t>Can we trust the Bible?</a:t>
            </a:r>
            <a:br>
              <a:rPr lang="en-GB" dirty="0"/>
            </a:br>
            <a:br>
              <a:rPr lang="en-GB" dirty="0"/>
            </a:br>
            <a:endParaRPr lang="en-GB"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Authenticity</a:t>
            </a:r>
          </a:p>
        </p:txBody>
      </p:sp>
      <p:sp>
        <p:nvSpPr>
          <p:cNvPr id="3" name="Content Placeholder 2"/>
          <p:cNvSpPr>
            <a:spLocks noGrp="1"/>
          </p:cNvSpPr>
          <p:nvPr>
            <p:ph idx="1"/>
          </p:nvPr>
        </p:nvSpPr>
        <p:spPr/>
        <p:txBody>
          <a:bodyPr>
            <a:normAutofit fontScale="92500" lnSpcReduction="10000"/>
          </a:bodyPr>
          <a:lstStyle/>
          <a:p>
            <a:pPr lvl="0"/>
            <a:r>
              <a:rPr lang="en-GB" sz="3200" dirty="0"/>
              <a:t>Sir Frederic Kenyon; ‘It cannot be too strongly asserted that in substance the text of the Bible is certain: especially is this the case with the New Testament. The number of manuscripts of the New Testament, of early translations from it and of quotations from it of the oldest writers of the church, is so large that it is practically certain that the true reading of every doubtful passage is preserved in some one or other of these ancient manuscripts. This can be said of no other ancient book in the world.’</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Authenticity</a:t>
            </a:r>
          </a:p>
        </p:txBody>
      </p:sp>
      <p:sp>
        <p:nvSpPr>
          <p:cNvPr id="3" name="Content Placeholder 2"/>
          <p:cNvSpPr>
            <a:spLocks noGrp="1"/>
          </p:cNvSpPr>
          <p:nvPr>
            <p:ph idx="1"/>
          </p:nvPr>
        </p:nvSpPr>
        <p:spPr/>
        <p:txBody>
          <a:bodyPr>
            <a:normAutofit/>
          </a:bodyPr>
          <a:lstStyle/>
          <a:p>
            <a:pPr lvl="0"/>
            <a:r>
              <a:rPr lang="en-GB" sz="3200" dirty="0"/>
              <a:t>Sir Frederic Kenyon; ‘In no other case is the interval between the composition of the book and the date of the earliest extant manuscripts so short as that of the New Testament--- and the last foundation for any doubt that the scripture have come down to us as they were written has now been removed. </a:t>
            </a:r>
            <a:r>
              <a:rPr lang="en-GB" sz="3200" i="1" dirty="0"/>
              <a:t>Both the authenticity and the general integrity of the New Testament may be regarded as finally established</a:t>
            </a:r>
            <a:r>
              <a:rPr lang="en-GB" sz="3200" dirty="0"/>
              <a:t>’</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Authenticity</a:t>
            </a:r>
          </a:p>
        </p:txBody>
      </p:sp>
      <p:sp>
        <p:nvSpPr>
          <p:cNvPr id="3" name="Content Placeholder 2"/>
          <p:cNvSpPr>
            <a:spLocks noGrp="1"/>
          </p:cNvSpPr>
          <p:nvPr>
            <p:ph idx="1"/>
          </p:nvPr>
        </p:nvSpPr>
        <p:spPr/>
        <p:txBody>
          <a:bodyPr>
            <a:normAutofit fontScale="92500" lnSpcReduction="10000"/>
          </a:bodyPr>
          <a:lstStyle/>
          <a:p>
            <a:pPr lvl="0"/>
            <a:r>
              <a:rPr lang="en-GB" sz="3200" dirty="0"/>
              <a:t>FF Bruce; ‘There is no body of ancient literature in the world which enjoys such a wealth of good textual attestation as the New Testament’</a:t>
            </a:r>
          </a:p>
          <a:p>
            <a:pPr lvl="0"/>
            <a:r>
              <a:rPr lang="en-GB" sz="3200" dirty="0"/>
              <a:t>Frederick </a:t>
            </a:r>
            <a:r>
              <a:rPr lang="en-GB" sz="3200" dirty="0" err="1"/>
              <a:t>Fyvie</a:t>
            </a:r>
            <a:r>
              <a:rPr lang="en-GB" sz="3200" dirty="0"/>
              <a:t> Bruce (1910 - 1990), also known as F. F. Bruce, was </a:t>
            </a:r>
            <a:r>
              <a:rPr lang="en-GB" sz="3200" dirty="0" err="1"/>
              <a:t>Rylands</a:t>
            </a:r>
            <a:r>
              <a:rPr lang="en-GB" sz="3200" dirty="0"/>
              <a:t> Professor of Biblical Criticism and Exegesis at the University of Manchester. Author of 37 books </a:t>
            </a:r>
          </a:p>
          <a:p>
            <a:pPr lvl="0"/>
            <a:r>
              <a:rPr lang="en-GB" sz="3200" dirty="0"/>
              <a:t>Before we leave the subject of authenticity let us trace the preservation of the Old Testament scriptures as highlighted by the discovery of the Dead Sea scrolls</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Authenticity</a:t>
            </a:r>
          </a:p>
        </p:txBody>
      </p:sp>
      <p:sp>
        <p:nvSpPr>
          <p:cNvPr id="3" name="Content Placeholder 2"/>
          <p:cNvSpPr>
            <a:spLocks noGrp="1"/>
          </p:cNvSpPr>
          <p:nvPr>
            <p:ph idx="1"/>
          </p:nvPr>
        </p:nvSpPr>
        <p:spPr/>
        <p:txBody>
          <a:bodyPr>
            <a:normAutofit lnSpcReduction="10000"/>
          </a:bodyPr>
          <a:lstStyle/>
          <a:p>
            <a:pPr lvl="0"/>
            <a:r>
              <a:rPr lang="en-GB" sz="3200" dirty="0"/>
              <a:t>In the council of </a:t>
            </a:r>
            <a:r>
              <a:rPr lang="en-GB" sz="3200" dirty="0" err="1"/>
              <a:t>Jamnia</a:t>
            </a:r>
            <a:r>
              <a:rPr lang="en-GB" sz="3200" dirty="0"/>
              <a:t> (near modern-day Tel Aviv) held between AD 90-100. The leaders of the Jews recognised the text that they had copied for 500 years as the only text of the T’nach</a:t>
            </a:r>
          </a:p>
          <a:p>
            <a:pPr lvl="0"/>
            <a:r>
              <a:rPr lang="en-GB" sz="3200" dirty="0"/>
              <a:t>From AD 100-500 the task of transcribing the text fell to the Talmudists who developed an obsessively detailed format for the copyists </a:t>
            </a:r>
          </a:p>
          <a:p>
            <a:pPr lvl="0"/>
            <a:r>
              <a:rPr lang="en-GB" sz="3200" dirty="0"/>
              <a:t>The manuscripts were prepared from the skins of clean animals</a:t>
            </a:r>
          </a:p>
          <a:p>
            <a:pPr lvl="0"/>
            <a:r>
              <a:rPr lang="en-GB" sz="3200" dirty="0"/>
              <a:t>Each skin had an equal number of columns</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Authenticity</a:t>
            </a:r>
          </a:p>
        </p:txBody>
      </p:sp>
      <p:sp>
        <p:nvSpPr>
          <p:cNvPr id="3" name="Content Placeholder 2"/>
          <p:cNvSpPr>
            <a:spLocks noGrp="1"/>
          </p:cNvSpPr>
          <p:nvPr>
            <p:ph idx="1"/>
          </p:nvPr>
        </p:nvSpPr>
        <p:spPr/>
        <p:txBody>
          <a:bodyPr>
            <a:normAutofit fontScale="92500" lnSpcReduction="10000"/>
          </a:bodyPr>
          <a:lstStyle/>
          <a:p>
            <a:pPr lvl="0"/>
            <a:r>
              <a:rPr lang="en-GB" sz="3200" dirty="0"/>
              <a:t>Each column had to be between forty-eight and sixty lines long and each line had to contain thirty letters</a:t>
            </a:r>
          </a:p>
          <a:p>
            <a:pPr lvl="0"/>
            <a:r>
              <a:rPr lang="en-GB" sz="3200" dirty="0"/>
              <a:t>The letter, line and book </a:t>
            </a:r>
            <a:r>
              <a:rPr lang="en-GB" sz="3200" dirty="0" err="1"/>
              <a:t>spacings</a:t>
            </a:r>
            <a:r>
              <a:rPr lang="en-GB" sz="3200" dirty="0"/>
              <a:t> were specified</a:t>
            </a:r>
          </a:p>
          <a:p>
            <a:pPr lvl="0"/>
            <a:r>
              <a:rPr lang="en-GB" sz="3200" dirty="0"/>
              <a:t>The ink was to a particular formula, The pen likewise</a:t>
            </a:r>
          </a:p>
          <a:p>
            <a:pPr lvl="0"/>
            <a:r>
              <a:rPr lang="en-GB" sz="3200" dirty="0"/>
              <a:t>The scribe bathed and dressed ceremonially and each copy had to be perfect </a:t>
            </a:r>
          </a:p>
          <a:p>
            <a:pPr lvl="0"/>
            <a:r>
              <a:rPr lang="en-GB" sz="3200" dirty="0"/>
              <a:t>From AD 500-900 the work passed to a group of scholars known as the </a:t>
            </a:r>
            <a:r>
              <a:rPr lang="en-GB" sz="3200" dirty="0" err="1"/>
              <a:t>Masoretes</a:t>
            </a:r>
            <a:r>
              <a:rPr lang="en-GB" sz="3200" dirty="0"/>
              <a:t> and they gradually added vowel ‘points’ and punctuation and it is their text that we have in our Bibles today</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Authenticity</a:t>
            </a:r>
          </a:p>
        </p:txBody>
      </p:sp>
      <p:sp>
        <p:nvSpPr>
          <p:cNvPr id="3" name="Content Placeholder 2"/>
          <p:cNvSpPr>
            <a:spLocks noGrp="1"/>
          </p:cNvSpPr>
          <p:nvPr>
            <p:ph idx="1"/>
          </p:nvPr>
        </p:nvSpPr>
        <p:spPr/>
        <p:txBody>
          <a:bodyPr>
            <a:normAutofit/>
          </a:bodyPr>
          <a:lstStyle/>
          <a:p>
            <a:pPr lvl="0"/>
            <a:r>
              <a:rPr lang="en-GB" sz="3200" dirty="0"/>
              <a:t>After the Dead Sea scrolls were discovered scholars were able to compare the scrolls of the </a:t>
            </a:r>
            <a:r>
              <a:rPr lang="en-GB" sz="3200" dirty="0" err="1"/>
              <a:t>Masoretes</a:t>
            </a:r>
            <a:r>
              <a:rPr lang="en-GB" sz="3200" dirty="0"/>
              <a:t> with the scrolls of the </a:t>
            </a:r>
            <a:r>
              <a:rPr lang="en-GB" sz="3200" dirty="0" err="1"/>
              <a:t>Essenes</a:t>
            </a:r>
            <a:r>
              <a:rPr lang="en-GB" sz="3200" dirty="0"/>
              <a:t> of 1100 years earlier</a:t>
            </a:r>
          </a:p>
          <a:p>
            <a:pPr lvl="0"/>
            <a:r>
              <a:rPr lang="en-GB" sz="3200" dirty="0"/>
              <a:t>Of the 166 words of Isaiah 53 only 17 letters differed; 10 of them due to differing spellings of the same word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Authenticity</a:t>
            </a:r>
          </a:p>
        </p:txBody>
      </p:sp>
      <p:sp>
        <p:nvSpPr>
          <p:cNvPr id="3" name="Content Placeholder 2"/>
          <p:cNvSpPr>
            <a:spLocks noGrp="1"/>
          </p:cNvSpPr>
          <p:nvPr>
            <p:ph idx="1"/>
          </p:nvPr>
        </p:nvSpPr>
        <p:spPr/>
        <p:txBody>
          <a:bodyPr>
            <a:noAutofit/>
          </a:bodyPr>
          <a:lstStyle/>
          <a:p>
            <a:r>
              <a:rPr lang="en-GB" sz="3200" dirty="0"/>
              <a:t>4 more letters were minor stylistic changes in conjunctions</a:t>
            </a:r>
          </a:p>
          <a:p>
            <a:r>
              <a:rPr lang="en-GB" sz="3200" dirty="0"/>
              <a:t>Only 3 letters were different and they formed the word for ‘light’ which is added in verse 11; ‘by the light of His knowledge’</a:t>
            </a:r>
          </a:p>
          <a:p>
            <a:r>
              <a:rPr lang="en-GB" sz="3200" dirty="0"/>
              <a:t>Over 1100 years of copying and one 3 letter word is changed</a:t>
            </a:r>
          </a:p>
          <a:p>
            <a:r>
              <a:rPr lang="en-GB" sz="3200" dirty="0"/>
              <a:t>It is small wonder that Bible scholars are constantly writing of the authenticity of the Bible documents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The cave at Qumran</a:t>
            </a:r>
          </a:p>
        </p:txBody>
      </p:sp>
      <p:pic>
        <p:nvPicPr>
          <p:cNvPr id="96258" name="Picture 2" descr="http://www.ebibleteacher.com/images/Qumran4entrance51-32tb.jpg"/>
          <p:cNvPicPr>
            <a:picLocks noChangeAspect="1" noChangeArrowheads="1"/>
          </p:cNvPicPr>
          <p:nvPr/>
        </p:nvPicPr>
        <p:blipFill>
          <a:blip r:embed="rId2" cstate="print"/>
          <a:srcRect/>
          <a:stretch>
            <a:fillRect/>
          </a:stretch>
        </p:blipFill>
        <p:spPr bwMode="auto">
          <a:xfrm>
            <a:off x="1523968" y="1714524"/>
            <a:ext cx="8072462" cy="5143500"/>
          </a:xfrm>
          <a:prstGeom prst="rect">
            <a:avLst/>
          </a:prstGeom>
          <a:noFill/>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320040"/>
            <a:ext cx="7615262" cy="1143000"/>
          </a:xfrm>
        </p:spPr>
        <p:txBody>
          <a:bodyPr>
            <a:normAutofit fontScale="90000"/>
          </a:bodyPr>
          <a:lstStyle/>
          <a:p>
            <a:r>
              <a:rPr lang="en-GB" dirty="0"/>
              <a:t>Scroll of Isaiah on display in Israel (7.3 metres 24 foot long)</a:t>
            </a:r>
          </a:p>
        </p:txBody>
      </p:sp>
      <p:pic>
        <p:nvPicPr>
          <p:cNvPr id="98306" name="Picture 2" descr="http://news.nationalgeographic.com/news/bigphotos/images/080513-AP-israel-anci_big.jpg"/>
          <p:cNvPicPr>
            <a:picLocks noChangeAspect="1" noChangeArrowheads="1"/>
          </p:cNvPicPr>
          <p:nvPr/>
        </p:nvPicPr>
        <p:blipFill>
          <a:blip r:embed="rId2" cstate="print"/>
          <a:srcRect/>
          <a:stretch>
            <a:fillRect/>
          </a:stretch>
        </p:blipFill>
        <p:spPr bwMode="auto">
          <a:xfrm>
            <a:off x="1595406" y="1653142"/>
            <a:ext cx="8001024" cy="5204882"/>
          </a:xfrm>
          <a:prstGeom prst="rect">
            <a:avLst/>
          </a:prstGeom>
          <a:noFill/>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Historicity</a:t>
            </a:r>
          </a:p>
        </p:txBody>
      </p:sp>
      <p:sp>
        <p:nvSpPr>
          <p:cNvPr id="3" name="Content Placeholder 2"/>
          <p:cNvSpPr>
            <a:spLocks noGrp="1"/>
          </p:cNvSpPr>
          <p:nvPr>
            <p:ph idx="1"/>
          </p:nvPr>
        </p:nvSpPr>
        <p:spPr/>
        <p:txBody>
          <a:bodyPr>
            <a:noAutofit/>
          </a:bodyPr>
          <a:lstStyle/>
          <a:p>
            <a:r>
              <a:rPr lang="en-GB" sz="2800" dirty="0"/>
              <a:t>The verdict of the scholars seems clear enough until we consider seriously the prevailing view of the present generation</a:t>
            </a:r>
          </a:p>
          <a:p>
            <a:r>
              <a:rPr lang="en-GB" sz="2800" dirty="0"/>
              <a:t>The Bible is an assortment of folk tales and superstitious stories from an oral tradition of Middle Eastern goat-herders</a:t>
            </a:r>
          </a:p>
          <a:p>
            <a:r>
              <a:rPr lang="en-GB" sz="2800" dirty="0"/>
              <a:t>It has been discredited by science and scholarship and is irrelevant to today’s educated, sophisticated, post-modern world and is hardly worth the papyrus it was written on! (John Blanchard, ‘Does God believe in atheists?’)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Four basic questions</a:t>
            </a:r>
          </a:p>
        </p:txBody>
      </p:sp>
      <p:sp>
        <p:nvSpPr>
          <p:cNvPr id="3" name="Content Placeholder 2"/>
          <p:cNvSpPr>
            <a:spLocks noGrp="1"/>
          </p:cNvSpPr>
          <p:nvPr>
            <p:ph idx="1"/>
          </p:nvPr>
        </p:nvSpPr>
        <p:spPr/>
        <p:txBody>
          <a:bodyPr>
            <a:normAutofit lnSpcReduction="10000"/>
          </a:bodyPr>
          <a:lstStyle/>
          <a:p>
            <a:r>
              <a:rPr lang="en-GB" sz="3500" b="1" dirty="0"/>
              <a:t>The authenticity of the original documents</a:t>
            </a:r>
          </a:p>
          <a:p>
            <a:r>
              <a:rPr lang="en-GB" sz="3500" b="1" dirty="0"/>
              <a:t>Are they genuine?</a:t>
            </a:r>
          </a:p>
          <a:p>
            <a:r>
              <a:rPr lang="en-GB" sz="3500" b="1" dirty="0"/>
              <a:t>The historicity of the original documents</a:t>
            </a:r>
          </a:p>
          <a:p>
            <a:r>
              <a:rPr lang="en-GB" sz="3500" b="1" dirty="0"/>
              <a:t>Are they accurate?</a:t>
            </a:r>
          </a:p>
          <a:p>
            <a:r>
              <a:rPr lang="en-GB" sz="3500" b="1" dirty="0"/>
              <a:t>The veracity of Scripture</a:t>
            </a:r>
          </a:p>
          <a:p>
            <a:r>
              <a:rPr lang="en-GB" sz="3500" b="1" dirty="0"/>
              <a:t>Is it true?</a:t>
            </a:r>
          </a:p>
          <a:p>
            <a:r>
              <a:rPr lang="en-GB" sz="3500" b="1" dirty="0"/>
              <a:t>The inspiration of Scripture</a:t>
            </a:r>
          </a:p>
          <a:p>
            <a:r>
              <a:rPr lang="en-GB" sz="3500" b="1" dirty="0"/>
              <a:t>Is it the Word of God?</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Historicity</a:t>
            </a:r>
          </a:p>
        </p:txBody>
      </p:sp>
      <p:sp>
        <p:nvSpPr>
          <p:cNvPr id="3" name="Content Placeholder 2"/>
          <p:cNvSpPr>
            <a:spLocks noGrp="1"/>
          </p:cNvSpPr>
          <p:nvPr>
            <p:ph idx="1"/>
          </p:nvPr>
        </p:nvSpPr>
        <p:spPr/>
        <p:txBody>
          <a:bodyPr>
            <a:normAutofit fontScale="92500"/>
          </a:bodyPr>
          <a:lstStyle/>
          <a:p>
            <a:r>
              <a:rPr lang="en-GB" sz="3200" dirty="0"/>
              <a:t>This view of the Bible persists largely because of the success of the so-called higher critics of the early part of the nineteenth century</a:t>
            </a:r>
          </a:p>
          <a:p>
            <a:r>
              <a:rPr lang="en-GB" sz="3200" dirty="0"/>
              <a:t>This view popularised the so-called Graf–</a:t>
            </a:r>
            <a:r>
              <a:rPr lang="en-GB" sz="3200" dirty="0" err="1"/>
              <a:t>Wellhausen</a:t>
            </a:r>
            <a:r>
              <a:rPr lang="en-GB" sz="3200" dirty="0"/>
              <a:t> theory of the Pentateuch, which identified and dated sources for the books of Moses</a:t>
            </a:r>
          </a:p>
          <a:p>
            <a:r>
              <a:rPr lang="en-GB" sz="3200" dirty="0"/>
              <a:t>In England it became very successful after the publication of; </a:t>
            </a:r>
            <a:br>
              <a:rPr lang="en-GB" sz="3200" dirty="0"/>
            </a:br>
            <a:r>
              <a:rPr lang="en-GB" sz="3200" dirty="0"/>
              <a:t>An Introduction to the Literature of the Old Testament, (1891) by S R Driver </a:t>
            </a:r>
          </a:p>
          <a:p>
            <a:endParaRPr lang="en-GB"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Historicity</a:t>
            </a:r>
          </a:p>
        </p:txBody>
      </p:sp>
      <p:sp>
        <p:nvSpPr>
          <p:cNvPr id="3" name="Content Placeholder 2"/>
          <p:cNvSpPr>
            <a:spLocks noGrp="1"/>
          </p:cNvSpPr>
          <p:nvPr>
            <p:ph idx="1"/>
          </p:nvPr>
        </p:nvSpPr>
        <p:spPr/>
        <p:txBody>
          <a:bodyPr>
            <a:noAutofit/>
          </a:bodyPr>
          <a:lstStyle/>
          <a:p>
            <a:r>
              <a:rPr lang="en-GB" sz="2800" dirty="0"/>
              <a:t>Whatever the objective of this branch of scholarship the result is still with us</a:t>
            </a:r>
          </a:p>
          <a:p>
            <a:r>
              <a:rPr lang="en-GB" sz="2800" dirty="0"/>
              <a:t>The critics were driven by certain convictions</a:t>
            </a:r>
          </a:p>
          <a:p>
            <a:r>
              <a:rPr lang="en-GB" sz="2800" dirty="0"/>
              <a:t>That miracles were impossible and that any account of them has to be explained away</a:t>
            </a:r>
          </a:p>
          <a:p>
            <a:r>
              <a:rPr lang="en-GB" sz="2800" dirty="0"/>
              <a:t>That prophecy was likewise impossible so every text that indicates knowledge of the future has to be re-dated to a time after the event described</a:t>
            </a:r>
          </a:p>
          <a:p>
            <a:r>
              <a:rPr lang="en-GB" sz="2800" dirty="0"/>
              <a:t>That every text can be dated and its authorship established by an examination of the vocabulary and the writing style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Historicity</a:t>
            </a:r>
          </a:p>
        </p:txBody>
      </p:sp>
      <p:sp>
        <p:nvSpPr>
          <p:cNvPr id="3" name="Content Placeholder 2"/>
          <p:cNvSpPr>
            <a:spLocks noGrp="1"/>
          </p:cNvSpPr>
          <p:nvPr>
            <p:ph idx="1"/>
          </p:nvPr>
        </p:nvSpPr>
        <p:spPr>
          <a:xfrm>
            <a:off x="609600" y="1609416"/>
            <a:ext cx="9950896" cy="4846320"/>
          </a:xfrm>
        </p:spPr>
        <p:txBody>
          <a:bodyPr>
            <a:normAutofit/>
          </a:bodyPr>
          <a:lstStyle/>
          <a:p>
            <a:r>
              <a:rPr lang="en-GB" sz="3200" dirty="0"/>
              <a:t>They came to certain conclusions which liberal theologians hold to this day</a:t>
            </a:r>
          </a:p>
          <a:p>
            <a:r>
              <a:rPr lang="en-GB" sz="3200" dirty="0"/>
              <a:t>That the first six books, that is, the Pentateuch and Joshua, were composed by at least a dozen editors out of five or more other books ( J, E, D, H, and P), which were written from 900 to 450 B.C.;</a:t>
            </a:r>
          </a:p>
          <a:p>
            <a:r>
              <a:rPr lang="en-GB" sz="3200" dirty="0"/>
              <a:t>That the book of Judges was put in its present form ‘by a hand dependent on P’ after 450 B.C.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Historicity</a:t>
            </a:r>
          </a:p>
        </p:txBody>
      </p:sp>
      <p:sp>
        <p:nvSpPr>
          <p:cNvPr id="3" name="Content Placeholder 2"/>
          <p:cNvSpPr>
            <a:spLocks noGrp="1"/>
          </p:cNvSpPr>
          <p:nvPr>
            <p:ph idx="1"/>
          </p:nvPr>
        </p:nvSpPr>
        <p:spPr>
          <a:xfrm>
            <a:off x="609600" y="1609416"/>
            <a:ext cx="9806880" cy="4846320"/>
          </a:xfrm>
        </p:spPr>
        <p:txBody>
          <a:bodyPr>
            <a:normAutofit/>
          </a:bodyPr>
          <a:lstStyle/>
          <a:p>
            <a:r>
              <a:rPr lang="en-GB" sz="3200" dirty="0"/>
              <a:t>Lamentations was not written by Jeremiah</a:t>
            </a:r>
          </a:p>
          <a:p>
            <a:r>
              <a:rPr lang="en-GB" sz="3200" dirty="0"/>
              <a:t>Proverbs, Ecclesiastes and the Song of Songs were not written by Solomon.</a:t>
            </a:r>
          </a:p>
          <a:p>
            <a:r>
              <a:rPr lang="en-GB" sz="3200" dirty="0"/>
              <a:t>David did not write any of the Psalms, and many critics put the Psalms after the captivity and assign many of them to </a:t>
            </a:r>
            <a:r>
              <a:rPr lang="en-GB" sz="3200" dirty="0" err="1"/>
              <a:t>Maccabean</a:t>
            </a:r>
            <a:r>
              <a:rPr lang="en-GB" sz="3200" dirty="0"/>
              <a:t> times. </a:t>
            </a:r>
          </a:p>
          <a:p>
            <a:r>
              <a:rPr lang="en-GB" sz="3200" dirty="0"/>
              <a:t>Job is generally assigned to the sixth century B.C. </a:t>
            </a:r>
          </a:p>
          <a:p>
            <a:r>
              <a:rPr lang="en-GB" sz="3200" dirty="0"/>
              <a:t>In other words you cannot trust the historicity of the Bible; scholarship has disproved it</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Historicity</a:t>
            </a:r>
          </a:p>
        </p:txBody>
      </p:sp>
      <p:sp>
        <p:nvSpPr>
          <p:cNvPr id="3" name="Content Placeholder 2"/>
          <p:cNvSpPr>
            <a:spLocks noGrp="1"/>
          </p:cNvSpPr>
          <p:nvPr>
            <p:ph idx="1"/>
          </p:nvPr>
        </p:nvSpPr>
        <p:spPr/>
        <p:txBody>
          <a:bodyPr>
            <a:normAutofit fontScale="92500"/>
          </a:bodyPr>
          <a:lstStyle/>
          <a:p>
            <a:r>
              <a:rPr lang="en-GB" sz="3200" dirty="0"/>
              <a:t>Step forward Robert Dick Wilson PH.D., D.D Professor of Semitic Philology, Princeton Theological Seminary  </a:t>
            </a:r>
          </a:p>
          <a:p>
            <a:r>
              <a:rPr lang="en-GB" sz="3200" dirty="0"/>
              <a:t>Professor Wilson did not agree with the critics nor did he agree with the approach of Mr Spurgeon that the Bible didn’t need defending</a:t>
            </a:r>
          </a:p>
          <a:p>
            <a:r>
              <a:rPr lang="en-GB" sz="3200" dirty="0"/>
              <a:t>He determined to defend it against the higher critics and to do so he set himself a 45 year programme; he would study the languages and dialects of the Bible peoples of Old Testament times for fifteen years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Historicity</a:t>
            </a:r>
          </a:p>
        </p:txBody>
      </p:sp>
      <p:sp>
        <p:nvSpPr>
          <p:cNvPr id="3" name="Content Placeholder 2"/>
          <p:cNvSpPr>
            <a:spLocks noGrp="1"/>
          </p:cNvSpPr>
          <p:nvPr>
            <p:ph idx="1"/>
          </p:nvPr>
        </p:nvSpPr>
        <p:spPr/>
        <p:txBody>
          <a:bodyPr>
            <a:normAutofit fontScale="92500" lnSpcReduction="10000"/>
          </a:bodyPr>
          <a:lstStyle/>
          <a:p>
            <a:r>
              <a:rPr lang="en-GB" sz="3200" dirty="0"/>
              <a:t>During those first fifteen years he studied twenty-six languages and dialects including Hebrew, Greek, Aramaic and Arabic </a:t>
            </a:r>
          </a:p>
          <a:p>
            <a:r>
              <a:rPr lang="en-GB" sz="3200" dirty="0"/>
              <a:t>He would then study the texts of the Old Testament and of all of the monuments and documents of the nations for a further fifteen years </a:t>
            </a:r>
          </a:p>
          <a:p>
            <a:r>
              <a:rPr lang="en-GB" sz="3200" dirty="0"/>
              <a:t>Then he would prepare his conclusions for the next fifteen years</a:t>
            </a:r>
          </a:p>
          <a:p>
            <a:r>
              <a:rPr lang="en-GB" sz="3200" dirty="0"/>
              <a:t>The result was his book; ‘A scientific Investigation of the Old Testament’ 1919</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Robert Dick Wilson</a:t>
            </a:r>
          </a:p>
        </p:txBody>
      </p:sp>
      <p:sp>
        <p:nvSpPr>
          <p:cNvPr id="3" name="Text Placeholder 2"/>
          <p:cNvSpPr>
            <a:spLocks noGrp="1"/>
          </p:cNvSpPr>
          <p:nvPr>
            <p:ph type="body" sz="half" idx="2"/>
          </p:nvPr>
        </p:nvSpPr>
        <p:spPr/>
        <p:txBody>
          <a:bodyPr/>
          <a:lstStyle/>
          <a:p>
            <a:endParaRPr lang="en-GB"/>
          </a:p>
        </p:txBody>
      </p:sp>
      <p:pic>
        <p:nvPicPr>
          <p:cNvPr id="95234" name="Picture 2" descr="http://www.pcahistory.org/images/wilsonrw02.JPG"/>
          <p:cNvPicPr>
            <a:picLocks noGrp="1" noChangeAspect="1" noChangeArrowheads="1"/>
          </p:cNvPicPr>
          <p:nvPr>
            <p:ph type="pic" idx="1"/>
          </p:nvPr>
        </p:nvPicPr>
        <p:blipFill>
          <a:blip r:embed="rId2" cstate="print"/>
          <a:srcRect t="23885" b="23885"/>
          <a:stretch>
            <a:fillRect/>
          </a:stretch>
        </p:blipFill>
        <p:spPr bwMode="auto">
          <a:prstGeom prst="rect">
            <a:avLst/>
          </a:prstGeom>
          <a:noFill/>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Historicity</a:t>
            </a:r>
          </a:p>
        </p:txBody>
      </p:sp>
      <p:sp>
        <p:nvSpPr>
          <p:cNvPr id="3" name="Content Placeholder 2"/>
          <p:cNvSpPr>
            <a:spLocks noGrp="1"/>
          </p:cNvSpPr>
          <p:nvPr>
            <p:ph idx="1"/>
          </p:nvPr>
        </p:nvSpPr>
        <p:spPr/>
        <p:txBody>
          <a:bodyPr>
            <a:noAutofit/>
          </a:bodyPr>
          <a:lstStyle/>
          <a:p>
            <a:r>
              <a:rPr lang="en-GB" sz="2800" dirty="0"/>
              <a:t>Many of the arguments of the higher critics have been defeated by later scholarship and archaeological finds including the Dead Sea Scrolls</a:t>
            </a:r>
          </a:p>
          <a:p>
            <a:r>
              <a:rPr lang="en-GB" sz="2800" dirty="0"/>
              <a:t>Whether Wilson needed to defend the Bible or not the result of his work is an astonishing confirmation of its historicity</a:t>
            </a:r>
          </a:p>
          <a:p>
            <a:r>
              <a:rPr lang="en-GB" sz="2800" dirty="0"/>
              <a:t>Two  examples will serve our purpose out of hundreds in Professor Wilson’s book</a:t>
            </a:r>
          </a:p>
          <a:p>
            <a:r>
              <a:rPr lang="en-GB" sz="2800" dirty="0"/>
              <a:t>The first is the Bible record of the kings of Judah and Israel and the nations around them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Historicity</a:t>
            </a:r>
          </a:p>
        </p:txBody>
      </p:sp>
      <p:sp>
        <p:nvSpPr>
          <p:cNvPr id="3" name="Content Placeholder 2"/>
          <p:cNvSpPr>
            <a:spLocks noGrp="1"/>
          </p:cNvSpPr>
          <p:nvPr>
            <p:ph idx="1"/>
          </p:nvPr>
        </p:nvSpPr>
        <p:spPr/>
        <p:txBody>
          <a:bodyPr>
            <a:normAutofit fontScale="92500" lnSpcReduction="20000"/>
          </a:bodyPr>
          <a:lstStyle/>
          <a:p>
            <a:r>
              <a:rPr lang="en-GB" sz="3000" dirty="0"/>
              <a:t>The second is the use of one title for  the kings of Persia</a:t>
            </a:r>
          </a:p>
          <a:p>
            <a:r>
              <a:rPr lang="en-GB" sz="3000" dirty="0"/>
              <a:t>First the record of the kings; Wilson concludes,</a:t>
            </a:r>
          </a:p>
          <a:p>
            <a:r>
              <a:rPr lang="en-GB" sz="3000" dirty="0"/>
              <a:t>‘Thus we find that in 143 cases of transliteration from Egyptian, Assyrian, Babylonian and Moabite into Hebrew and in 41 cases of the opposite, or 184 in all, the evidence shows that the text of the proper names in the Hebrew Bible has been transmitted with the most minute accuracy. That the original scribes should have written them with such close conformity to correct philological principles is a wonderful proof of their thorough care and scholarship; further, that the Hebrew text should have been transmitted by copyists through so many centuries is a phenomenon unequalled in the history of literature.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Historicity</a:t>
            </a:r>
          </a:p>
        </p:txBody>
      </p:sp>
      <p:sp>
        <p:nvSpPr>
          <p:cNvPr id="3" name="Content Placeholder 2"/>
          <p:cNvSpPr>
            <a:spLocks noGrp="1"/>
          </p:cNvSpPr>
          <p:nvPr>
            <p:ph idx="1"/>
          </p:nvPr>
        </p:nvSpPr>
        <p:spPr/>
        <p:txBody>
          <a:bodyPr>
            <a:normAutofit fontScale="77500" lnSpcReduction="20000"/>
          </a:bodyPr>
          <a:lstStyle/>
          <a:p>
            <a:r>
              <a:rPr lang="en-GB" sz="3300" dirty="0"/>
              <a:t>In particular he focused on the Bible’s record of kings who lived during a period of about 1600 years and are mentioned in the records of other nations</a:t>
            </a:r>
          </a:p>
          <a:p>
            <a:r>
              <a:rPr lang="en-GB" sz="3300" dirty="0"/>
              <a:t>He concludes, ‘It means that out of 56 kings of Egypt from </a:t>
            </a:r>
            <a:r>
              <a:rPr lang="en-GB" sz="3300" dirty="0" err="1"/>
              <a:t>Shishak</a:t>
            </a:r>
            <a:r>
              <a:rPr lang="en-GB" sz="3300" dirty="0"/>
              <a:t> to Darius II, and out of the numerous kings of Assyria, Babylon, Persia, Tyre, Damascus, Moab, Israel, and Judah, that ruled from 2000 to 400 B. C., the writers of the Old Testament have put the names of the 40 or more that are mentioned in records of two or more of the nations, in their proper absolute and relative order of time. Any expert mathematician will tell you, that to do such a thing is practically impossible without a knowledge of the facts such as could be drawn alone from contemporary and reliable records.’ </a:t>
            </a:r>
          </a:p>
          <a:p>
            <a:endParaRPr lang="en-GB"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Health warning </a:t>
            </a:r>
          </a:p>
        </p:txBody>
      </p:sp>
      <p:sp>
        <p:nvSpPr>
          <p:cNvPr id="3" name="Content Placeholder 2"/>
          <p:cNvSpPr>
            <a:spLocks noGrp="1"/>
          </p:cNvSpPr>
          <p:nvPr>
            <p:ph idx="1"/>
          </p:nvPr>
        </p:nvSpPr>
        <p:spPr/>
        <p:txBody>
          <a:bodyPr>
            <a:normAutofit fontScale="92500" lnSpcReduction="10000"/>
          </a:bodyPr>
          <a:lstStyle/>
          <a:p>
            <a:pPr lvl="0"/>
            <a:r>
              <a:rPr lang="en-GB" sz="3200" dirty="0"/>
              <a:t>Attacking the Bible is futile</a:t>
            </a:r>
          </a:p>
          <a:p>
            <a:pPr lvl="0"/>
            <a:r>
              <a:rPr lang="en-GB" sz="3200" dirty="0"/>
              <a:t>“The Bible is a rock from which all the hammers of criticism have never chipped a single fragment.” Sir Isaac Newton</a:t>
            </a:r>
          </a:p>
          <a:p>
            <a:pPr lvl="0"/>
            <a:r>
              <a:rPr lang="en-GB" sz="3200" dirty="0"/>
              <a:t>Defending the Bible is unnecessary</a:t>
            </a:r>
          </a:p>
          <a:p>
            <a:pPr lvl="0"/>
            <a:r>
              <a:rPr lang="en-GB" sz="3200" dirty="0"/>
              <a:t>“Defend it? I would as soon defend a lion. Turn it loose.” C. H. Spurgeon</a:t>
            </a:r>
          </a:p>
          <a:p>
            <a:pPr lvl="0"/>
            <a:r>
              <a:rPr lang="en-GB" sz="3200" dirty="0"/>
              <a:t>The Bible is impregnable to forced entry</a:t>
            </a:r>
          </a:p>
          <a:p>
            <a:pPr lvl="0"/>
            <a:r>
              <a:rPr lang="en-GB" sz="3200" dirty="0"/>
              <a:t>But accessible to all who come to it with the keys of faith and submission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Historicity</a:t>
            </a:r>
          </a:p>
        </p:txBody>
      </p:sp>
      <p:sp>
        <p:nvSpPr>
          <p:cNvPr id="3" name="Content Placeholder 2"/>
          <p:cNvSpPr>
            <a:spLocks noGrp="1"/>
          </p:cNvSpPr>
          <p:nvPr>
            <p:ph idx="1"/>
          </p:nvPr>
        </p:nvSpPr>
        <p:spPr/>
        <p:txBody>
          <a:bodyPr>
            <a:noAutofit/>
          </a:bodyPr>
          <a:lstStyle/>
          <a:p>
            <a:r>
              <a:rPr lang="en-GB" sz="2800" dirty="0"/>
              <a:t>Second example; the higher critics placed the four books of Ezra, Nehemiah and 1&amp;2 Chronicles as late as 300BC because of the title ‘King of Persia’ which was ‘contrary to all contemporary usage’</a:t>
            </a:r>
          </a:p>
          <a:p>
            <a:r>
              <a:rPr lang="en-GB" sz="2800" dirty="0"/>
              <a:t>Wilson showed from the ancient documents and monuments that not only was the title in common usage at least 100 years earlier but it was specifically used by </a:t>
            </a:r>
            <a:r>
              <a:rPr lang="en-GB" sz="2800" dirty="0" err="1"/>
              <a:t>Nabuniad</a:t>
            </a:r>
            <a:r>
              <a:rPr lang="en-GB" sz="2800" dirty="0"/>
              <a:t> of Babylon in referring to Cyrus in 546 BC, seven years before it was used in the Bible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Historicity</a:t>
            </a:r>
          </a:p>
        </p:txBody>
      </p:sp>
      <p:sp>
        <p:nvSpPr>
          <p:cNvPr id="3" name="Content Placeholder 2"/>
          <p:cNvSpPr>
            <a:spLocks noGrp="1"/>
          </p:cNvSpPr>
          <p:nvPr>
            <p:ph idx="1"/>
          </p:nvPr>
        </p:nvSpPr>
        <p:spPr/>
        <p:txBody>
          <a:bodyPr>
            <a:noAutofit/>
          </a:bodyPr>
          <a:lstStyle/>
          <a:p>
            <a:r>
              <a:rPr lang="en-GB" sz="3200" dirty="0"/>
              <a:t>He also demonstrated that the same title was employed 38 times, by 18 authors, in 6 different languages between 546 and 365 BC</a:t>
            </a:r>
          </a:p>
          <a:p>
            <a:r>
              <a:rPr lang="en-GB" sz="3200" dirty="0"/>
              <a:t>He dismisses the claim of the critics with these words; ‘Having read carefully and repeatedly what these critics have to say on this title, I have failed to find any hint indicating that they have ever appealed for their information to any original sources outside of Greek, Hebrew and Aramaic’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Historicity</a:t>
            </a:r>
          </a:p>
        </p:txBody>
      </p:sp>
      <p:sp>
        <p:nvSpPr>
          <p:cNvPr id="3" name="Content Placeholder 2"/>
          <p:cNvSpPr>
            <a:spLocks noGrp="1"/>
          </p:cNvSpPr>
          <p:nvPr>
            <p:ph idx="1"/>
          </p:nvPr>
        </p:nvSpPr>
        <p:spPr/>
        <p:txBody>
          <a:bodyPr>
            <a:noAutofit/>
          </a:bodyPr>
          <a:lstStyle/>
          <a:p>
            <a:r>
              <a:rPr lang="en-GB" sz="2800" dirty="0"/>
              <a:t>Wilson has hundreds of these historical examples and his work was completed long before the discovery of the Dead Sea Scrolls or the most important archaeological finds of the 19</a:t>
            </a:r>
            <a:r>
              <a:rPr lang="en-GB" sz="2800" baseline="30000" dirty="0"/>
              <a:t>th</a:t>
            </a:r>
            <a:r>
              <a:rPr lang="en-GB" sz="2800" dirty="0"/>
              <a:t> and 20</a:t>
            </a:r>
            <a:r>
              <a:rPr lang="en-GB" sz="2800" baseline="30000" dirty="0"/>
              <a:t>th</a:t>
            </a:r>
            <a:r>
              <a:rPr lang="en-GB" sz="2800" dirty="0"/>
              <a:t> Century</a:t>
            </a:r>
          </a:p>
          <a:p>
            <a:r>
              <a:rPr lang="en-GB" sz="2800" dirty="0"/>
              <a:t>Many of these finds were the work of our next witness Sir William Ramsay who did for the New Testament what Wilson had done for the Old</a:t>
            </a:r>
          </a:p>
          <a:p>
            <a:r>
              <a:rPr lang="en-GB" sz="2800" dirty="0"/>
              <a:t>He also started from the same place as Wilson except where Wilson was the great opponent of Julius </a:t>
            </a:r>
            <a:r>
              <a:rPr lang="en-GB" sz="2800" dirty="0" err="1"/>
              <a:t>Wellhausen</a:t>
            </a:r>
            <a:r>
              <a:rPr lang="en-GB" sz="2800" dirty="0"/>
              <a:t>, Ramsay was a disciple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Historicity</a:t>
            </a:r>
          </a:p>
        </p:txBody>
      </p:sp>
      <p:sp>
        <p:nvSpPr>
          <p:cNvPr id="3" name="Content Placeholder 2"/>
          <p:cNvSpPr>
            <a:spLocks noGrp="1"/>
          </p:cNvSpPr>
          <p:nvPr>
            <p:ph idx="1"/>
          </p:nvPr>
        </p:nvSpPr>
        <p:spPr/>
        <p:txBody>
          <a:bodyPr>
            <a:normAutofit/>
          </a:bodyPr>
          <a:lstStyle/>
          <a:p>
            <a:r>
              <a:rPr lang="en-GB" sz="3200" dirty="0"/>
              <a:t>He believed that the Book of Acts was a product of the mid-second century A.D. (150 A.D.). He set out to prove it. However, after thorough research, he changed his mind. He became a firm defender for the mid-first century authorship of Acts.</a:t>
            </a:r>
          </a:p>
          <a:p>
            <a:r>
              <a:rPr lang="en-GB" sz="3200" dirty="0"/>
              <a:t>As the first Professor of Classical Archaeology at Oxford University, Ramsay pioneered the study of antiquity in what is today western Turkey.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Sir William Ramsay</a:t>
            </a:r>
          </a:p>
        </p:txBody>
      </p:sp>
      <p:sp>
        <p:nvSpPr>
          <p:cNvPr id="3" name="Text Placeholder 2"/>
          <p:cNvSpPr>
            <a:spLocks noGrp="1"/>
          </p:cNvSpPr>
          <p:nvPr>
            <p:ph type="body" sz="half" idx="2"/>
          </p:nvPr>
        </p:nvSpPr>
        <p:spPr/>
        <p:txBody>
          <a:bodyPr/>
          <a:lstStyle/>
          <a:p>
            <a:r>
              <a:rPr lang="en-GB" dirty="0"/>
              <a:t>Author of St Paul the Traveller and Roman Citizen</a:t>
            </a:r>
          </a:p>
        </p:txBody>
      </p:sp>
      <p:pic>
        <p:nvPicPr>
          <p:cNvPr id="1030" name="Picture 6" descr="Preview thumbnail"/>
          <p:cNvPicPr>
            <a:picLocks noGrp="1" noChangeAspect="1" noChangeArrowheads="1"/>
          </p:cNvPicPr>
          <p:nvPr>
            <p:ph type="pic" idx="1"/>
          </p:nvPr>
        </p:nvPicPr>
        <p:blipFill>
          <a:blip r:embed="rId2" cstate="print"/>
          <a:srcRect t="22008" b="22008"/>
          <a:stretch>
            <a:fillRect/>
          </a:stretch>
        </p:blipFill>
        <p:spPr bwMode="auto">
          <a:prstGeom prst="rect">
            <a:avLst/>
          </a:prstGeom>
          <a:noFill/>
        </p:spPr>
      </p:pic>
      <p:sp>
        <p:nvSpPr>
          <p:cNvPr id="6" name="TextBox 5"/>
          <p:cNvSpPr txBox="1"/>
          <p:nvPr/>
        </p:nvSpPr>
        <p:spPr>
          <a:xfrm>
            <a:off x="2381224" y="5643578"/>
            <a:ext cx="8001056" cy="1477328"/>
          </a:xfrm>
          <a:prstGeom prst="rect">
            <a:avLst/>
          </a:prstGeom>
          <a:noFill/>
        </p:spPr>
        <p:txBody>
          <a:bodyPr wrap="square" rtlCol="0">
            <a:spAutoFit/>
          </a:bodyPr>
          <a:lstStyle/>
          <a:p>
            <a:r>
              <a:rPr lang="en-GB" dirty="0"/>
              <a:t>Professor of Classical Art and Architecture Oxford</a:t>
            </a:r>
          </a:p>
          <a:p>
            <a:r>
              <a:rPr lang="en-GB" dirty="0" err="1"/>
              <a:t>Regius</a:t>
            </a:r>
            <a:r>
              <a:rPr lang="en-GB" dirty="0"/>
              <a:t> Professor of Humanity at Aberdeen</a:t>
            </a:r>
          </a:p>
          <a:p>
            <a:r>
              <a:rPr lang="en-GB" dirty="0"/>
              <a:t>Founder member of the British Academy</a:t>
            </a:r>
          </a:p>
          <a:p>
            <a:r>
              <a:rPr lang="en-GB" dirty="0"/>
              <a:t>Holder of nine honorary doctorates and knighted in 1906</a:t>
            </a:r>
          </a:p>
          <a:p>
            <a:endParaRPr lang="en-GB" dirty="0"/>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Historicity</a:t>
            </a:r>
          </a:p>
        </p:txBody>
      </p:sp>
      <p:sp>
        <p:nvSpPr>
          <p:cNvPr id="3" name="Content Placeholder 2"/>
          <p:cNvSpPr>
            <a:spLocks noGrp="1"/>
          </p:cNvSpPr>
          <p:nvPr>
            <p:ph idx="1"/>
          </p:nvPr>
        </p:nvSpPr>
        <p:spPr/>
        <p:txBody>
          <a:bodyPr>
            <a:normAutofit fontScale="85000" lnSpcReduction="20000"/>
          </a:bodyPr>
          <a:lstStyle/>
          <a:p>
            <a:r>
              <a:rPr lang="en-GB" sz="3000" dirty="0"/>
              <a:t>Sir William Ramsay is regarded as one of the greatest archaeologists ever to have lived. He was very sceptical of the accuracy of the New Testament, and he ventured to Asia Minor to refute its historicity. </a:t>
            </a:r>
          </a:p>
          <a:p>
            <a:r>
              <a:rPr lang="en-GB" sz="3000" dirty="0"/>
              <a:t>He especially took interest in Luke's accounts in the Gospel of Luke and the Book of Acts, which contained numerous geographical and historic references. </a:t>
            </a:r>
          </a:p>
          <a:p>
            <a:r>
              <a:rPr lang="en-GB" sz="3000" dirty="0"/>
              <a:t>Dig after dig the evidence without fail supported Luke's accounts. </a:t>
            </a:r>
          </a:p>
          <a:p>
            <a:r>
              <a:rPr lang="en-GB" sz="3000" dirty="0"/>
              <a:t>Governors mentioned by Luke, that many historians never believe existed, were confirmed by the evidence excavated by Ramsay's </a:t>
            </a:r>
            <a:r>
              <a:rPr lang="en-GB" sz="3000" dirty="0" err="1"/>
              <a:t>archeological</a:t>
            </a:r>
            <a:r>
              <a:rPr lang="en-GB" sz="3000" dirty="0"/>
              <a:t> team. </a:t>
            </a:r>
          </a:p>
          <a:p>
            <a:r>
              <a:rPr lang="en-GB" sz="3000" dirty="0"/>
              <a:t>Without a single error, Luke was accurate in naming 32 countries, 54 cities, and 9 islands.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Historicity</a:t>
            </a:r>
          </a:p>
        </p:txBody>
      </p:sp>
      <p:sp>
        <p:nvSpPr>
          <p:cNvPr id="3" name="Content Placeholder 2"/>
          <p:cNvSpPr>
            <a:spLocks noGrp="1"/>
          </p:cNvSpPr>
          <p:nvPr>
            <p:ph idx="1"/>
          </p:nvPr>
        </p:nvSpPr>
        <p:spPr/>
        <p:txBody>
          <a:bodyPr>
            <a:noAutofit/>
          </a:bodyPr>
          <a:lstStyle/>
          <a:p>
            <a:r>
              <a:rPr lang="en-GB" sz="2800" dirty="0"/>
              <a:t>Ramsay finally had this to say:</a:t>
            </a:r>
          </a:p>
          <a:p>
            <a:r>
              <a:rPr lang="en-GB" sz="2800" i="1" dirty="0"/>
              <a:t>I began with a mind unfavourable to it...but more recently I found myself brought into contact with the Book of Acts as an authority for the topography, antiquities, and society of Asia Minor. It was gradually borne upon me that in various details the narrative showed marvellous truth</a:t>
            </a:r>
            <a:r>
              <a:rPr lang="en-GB" sz="2800" dirty="0"/>
              <a:t>. </a:t>
            </a:r>
          </a:p>
          <a:p>
            <a:r>
              <a:rPr lang="en-GB" sz="2800" i="1" dirty="0"/>
              <a:t>Luke is a historian of the first rank; not merely are his statements of fact trustworthy...this author should be placed along with the very greatest historians</a:t>
            </a:r>
            <a:r>
              <a:rPr lang="en-GB" sz="28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Historicity</a:t>
            </a:r>
          </a:p>
        </p:txBody>
      </p:sp>
      <p:sp>
        <p:nvSpPr>
          <p:cNvPr id="3" name="Content Placeholder 2"/>
          <p:cNvSpPr>
            <a:spLocks noGrp="1"/>
          </p:cNvSpPr>
          <p:nvPr>
            <p:ph idx="1"/>
          </p:nvPr>
        </p:nvSpPr>
        <p:spPr/>
        <p:txBody>
          <a:bodyPr>
            <a:normAutofit fontScale="92500"/>
          </a:bodyPr>
          <a:lstStyle/>
          <a:p>
            <a:r>
              <a:rPr lang="en-GB" sz="3200" dirty="0"/>
              <a:t>The classical historian A.N. Sherwin-White corroborates Ramsay's work regarding the Book of Acts: </a:t>
            </a:r>
          </a:p>
          <a:p>
            <a:r>
              <a:rPr lang="en-GB" sz="3200" i="1" dirty="0"/>
              <a:t>Any attempt to reject its basic historicity even in matters of detail must now appear absurd. Roman historians have long taken it for granted.</a:t>
            </a:r>
          </a:p>
          <a:p>
            <a:r>
              <a:rPr lang="en-GB" sz="3200" dirty="0"/>
              <a:t>E M </a:t>
            </a:r>
            <a:r>
              <a:rPr lang="en-GB" sz="3200" dirty="0" err="1"/>
              <a:t>Blaiklock</a:t>
            </a:r>
            <a:r>
              <a:rPr lang="en-GB" sz="3200" dirty="0"/>
              <a:t>, Professor of Classics at Auckland University, New Zealand wrote;</a:t>
            </a:r>
            <a:br>
              <a:rPr lang="en-GB" sz="3200" dirty="0"/>
            </a:br>
            <a:r>
              <a:rPr lang="en-GB" sz="3200" dirty="0"/>
              <a:t>‘</a:t>
            </a:r>
            <a:r>
              <a:rPr lang="en-GB" sz="3200" i="1" dirty="0"/>
              <a:t>Luke is a consummate historian, to be ranked in his own right with the great writers of the Greeks’ </a:t>
            </a:r>
          </a:p>
          <a:p>
            <a:endParaRPr lang="en-GB"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Historicity</a:t>
            </a:r>
          </a:p>
        </p:txBody>
      </p:sp>
      <p:sp>
        <p:nvSpPr>
          <p:cNvPr id="3" name="Content Placeholder 2"/>
          <p:cNvSpPr>
            <a:spLocks noGrp="1"/>
          </p:cNvSpPr>
          <p:nvPr>
            <p:ph idx="1"/>
          </p:nvPr>
        </p:nvSpPr>
        <p:spPr/>
        <p:txBody>
          <a:bodyPr>
            <a:noAutofit/>
          </a:bodyPr>
          <a:lstStyle/>
          <a:p>
            <a:r>
              <a:rPr lang="en-GB" sz="2800" dirty="0"/>
              <a:t>As Sir William Ramsay discovered it is not wise to approach the Bible with the assumption that it is anything other than it purports to be</a:t>
            </a:r>
          </a:p>
          <a:p>
            <a:r>
              <a:rPr lang="en-GB" sz="2800" dirty="0"/>
              <a:t>Time after time, scholarship and especially archaeology have ‘caught up’ with the Bible and indeed the findings have never refuted the Bible</a:t>
            </a:r>
          </a:p>
          <a:p>
            <a:r>
              <a:rPr lang="en-GB" sz="2800" dirty="0"/>
              <a:t>Our last witness for Historicity is Nelson </a:t>
            </a:r>
            <a:r>
              <a:rPr lang="en-GB" sz="2800" dirty="0" err="1"/>
              <a:t>Glueck</a:t>
            </a:r>
            <a:r>
              <a:rPr lang="en-GB" sz="2800" dirty="0"/>
              <a:t> (1900-1971); he was a German-born American citizen</a:t>
            </a:r>
          </a:p>
          <a:p>
            <a:r>
              <a:rPr lang="en-GB" sz="2800" dirty="0"/>
              <a:t>He was a rabbi, an academic and he served as president of Hebrew Union College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RABBI Nelson </a:t>
            </a:r>
            <a:r>
              <a:rPr lang="en-GB" dirty="0" err="1"/>
              <a:t>Glueck</a:t>
            </a:r>
            <a:r>
              <a:rPr lang="en-GB" dirty="0"/>
              <a:t> </a:t>
            </a:r>
            <a:r>
              <a:rPr lang="en-GB" dirty="0" err="1"/>
              <a:t>P</a:t>
            </a:r>
            <a:r>
              <a:rPr lang="en-GB" cap="none" dirty="0" err="1"/>
              <a:t>h</a:t>
            </a:r>
            <a:r>
              <a:rPr lang="en-GB" dirty="0" err="1"/>
              <a:t>.D</a:t>
            </a:r>
            <a:br>
              <a:rPr lang="en-GB" dirty="0"/>
            </a:br>
            <a:r>
              <a:rPr lang="en-GB" sz="2000" dirty="0"/>
              <a:t>The ‘DEAN’ of Palestinian archaeology</a:t>
            </a:r>
            <a:br>
              <a:rPr lang="en-GB" sz="2000" dirty="0"/>
            </a:br>
            <a:endParaRPr lang="en-GB" dirty="0"/>
          </a:p>
        </p:txBody>
      </p:sp>
      <p:sp>
        <p:nvSpPr>
          <p:cNvPr id="3" name="Text Placeholder 2"/>
          <p:cNvSpPr>
            <a:spLocks noGrp="1"/>
          </p:cNvSpPr>
          <p:nvPr>
            <p:ph type="body" sz="half" idx="2"/>
          </p:nvPr>
        </p:nvSpPr>
        <p:spPr/>
        <p:txBody>
          <a:bodyPr>
            <a:normAutofit/>
          </a:bodyPr>
          <a:lstStyle/>
          <a:p>
            <a:r>
              <a:rPr lang="en-GB" sz="2400" dirty="0"/>
              <a:t>“No archaeological discovery has ever </a:t>
            </a:r>
            <a:r>
              <a:rPr lang="en-GB" sz="2400" dirty="0" err="1"/>
              <a:t>controverted</a:t>
            </a:r>
            <a:r>
              <a:rPr lang="en-GB" sz="2400" dirty="0"/>
              <a:t> a biblical reference”</a:t>
            </a:r>
          </a:p>
          <a:p>
            <a:r>
              <a:rPr lang="en-GB" sz="1800" i="1" dirty="0"/>
              <a:t>Rivers in the Desert: A History of the Negev</a:t>
            </a:r>
            <a:r>
              <a:rPr lang="en-GB" sz="1800" dirty="0"/>
              <a:t> (1959)</a:t>
            </a:r>
          </a:p>
        </p:txBody>
      </p:sp>
      <p:pic>
        <p:nvPicPr>
          <p:cNvPr id="1026" name="Picture 2" descr="http://upload.wikimedia.org/wikipedia/commons/thumb/b/ba/Nelson_Glueck.jpg/225px-Nelson_Glueck.jpg">
            <a:hlinkClick r:id="rId2"/>
          </p:cNvPr>
          <p:cNvPicPr>
            <a:picLocks noGrp="1" noChangeAspect="1" noChangeArrowheads="1"/>
          </p:cNvPicPr>
          <p:nvPr>
            <p:ph type="pic" idx="1"/>
          </p:nvPr>
        </p:nvPicPr>
        <p:blipFill>
          <a:blip r:embed="rId3" cstate="print"/>
          <a:srcRect t="24970" b="24970"/>
          <a:stretch>
            <a:fillRect/>
          </a:stretch>
        </p:blipFill>
        <p:spPr bwMode="auto">
          <a:prstGeom prst="rect">
            <a:avLst/>
          </a:prstGeom>
          <a:noFill/>
        </p:spPr>
      </p:pic>
      <p:sp>
        <p:nvSpPr>
          <p:cNvPr id="6" name="TextBox 5"/>
          <p:cNvSpPr txBox="1"/>
          <p:nvPr/>
        </p:nvSpPr>
        <p:spPr>
          <a:xfrm>
            <a:off x="2666976" y="5857893"/>
            <a:ext cx="7143800" cy="830997"/>
          </a:xfrm>
          <a:prstGeom prst="rect">
            <a:avLst/>
          </a:prstGeom>
          <a:noFill/>
        </p:spPr>
        <p:txBody>
          <a:bodyPr wrap="square" rtlCol="0">
            <a:spAutoFit/>
          </a:bodyPr>
          <a:lstStyle/>
          <a:p>
            <a:r>
              <a:rPr lang="en-GB" sz="2400" dirty="0"/>
              <a:t>His pioneering work in biblical archaeology resulted in the discovery of 1,500 ancient sites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Bible study</a:t>
            </a:r>
          </a:p>
        </p:txBody>
      </p:sp>
      <p:sp>
        <p:nvSpPr>
          <p:cNvPr id="3" name="Content Placeholder 2"/>
          <p:cNvSpPr>
            <a:spLocks noGrp="1"/>
          </p:cNvSpPr>
          <p:nvPr>
            <p:ph idx="1"/>
          </p:nvPr>
        </p:nvSpPr>
        <p:spPr/>
        <p:txBody>
          <a:bodyPr>
            <a:normAutofit fontScale="92500" lnSpcReduction="10000"/>
          </a:bodyPr>
          <a:lstStyle/>
          <a:p>
            <a:pPr lvl="0"/>
            <a:r>
              <a:rPr lang="en-GB" sz="3200" dirty="0"/>
              <a:t>Scholarship is encouraged in the Bible; The treasures of the Bible are not to be found through serendipity, lying on the surface</a:t>
            </a:r>
          </a:p>
          <a:p>
            <a:r>
              <a:rPr lang="en-GB" sz="3200" dirty="0">
                <a:solidFill>
                  <a:srgbClr val="000000"/>
                </a:solidFill>
                <a:latin typeface="Helvetica Neue"/>
              </a:rPr>
              <a:t>Study to shew thyself approved unto God, a workman that </a:t>
            </a:r>
            <a:r>
              <a:rPr lang="en-GB" sz="3200" dirty="0" err="1">
                <a:solidFill>
                  <a:srgbClr val="000000"/>
                </a:solidFill>
                <a:latin typeface="Helvetica Neue"/>
              </a:rPr>
              <a:t>needeth</a:t>
            </a:r>
            <a:r>
              <a:rPr lang="en-GB" sz="3200" dirty="0">
                <a:solidFill>
                  <a:srgbClr val="000000"/>
                </a:solidFill>
                <a:latin typeface="Helvetica Neue"/>
              </a:rPr>
              <a:t> not to be ashamed, rightly dividing the word of truth. 2 Tim. 2:15 KJV</a:t>
            </a:r>
          </a:p>
          <a:p>
            <a:pPr lvl="0"/>
            <a:r>
              <a:rPr lang="en-GB" sz="3200" dirty="0"/>
              <a:t>But scholarship is not the key; The Bible is a revelation from the living God only the author can explain it</a:t>
            </a:r>
          </a:p>
          <a:p>
            <a:pPr lvl="0"/>
            <a:r>
              <a:rPr lang="en-GB" sz="3200" dirty="0"/>
              <a:t>The Bible demands that we stand under it even when we don’t understand it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Veracity</a:t>
            </a:r>
          </a:p>
        </p:txBody>
      </p:sp>
      <p:sp>
        <p:nvSpPr>
          <p:cNvPr id="3" name="Content Placeholder 2"/>
          <p:cNvSpPr>
            <a:spLocks noGrp="1"/>
          </p:cNvSpPr>
          <p:nvPr>
            <p:ph idx="1"/>
          </p:nvPr>
        </p:nvSpPr>
        <p:spPr/>
        <p:txBody>
          <a:bodyPr>
            <a:noAutofit/>
          </a:bodyPr>
          <a:lstStyle/>
          <a:p>
            <a:r>
              <a:rPr lang="en-GB" sz="2400" dirty="0"/>
              <a:t>In 1974 Time magazine had an important article entitled "How True Is the Bible?" where they discussed the condition of the Bible after two hundred years of attacks by critics. </a:t>
            </a:r>
          </a:p>
          <a:p>
            <a:r>
              <a:rPr lang="en-GB" sz="2400" dirty="0"/>
              <a:t>They stated: “The breadth, sophistication and diversity of all this biblical investigation are impressive, but it begs a question: Has it made the Bible more credible or less? After more than two centuries of facing the heaviest scientific guns that could be brought to bear, the Bible has survived and is, perhaps, better for the siege. Even on the critics' own terms, in historical fact, the Scriptures seem more acceptable now than they did when the rationalists began the attack.”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Veracity</a:t>
            </a:r>
          </a:p>
        </p:txBody>
      </p:sp>
      <p:sp>
        <p:nvSpPr>
          <p:cNvPr id="3" name="Content Placeholder 2"/>
          <p:cNvSpPr>
            <a:spLocks noGrp="1"/>
          </p:cNvSpPr>
          <p:nvPr>
            <p:ph idx="1"/>
          </p:nvPr>
        </p:nvSpPr>
        <p:spPr/>
        <p:txBody>
          <a:bodyPr>
            <a:noAutofit/>
          </a:bodyPr>
          <a:lstStyle/>
          <a:p>
            <a:r>
              <a:rPr lang="en-GB" sz="2800" dirty="0"/>
              <a:t>But however well the Bible stands up to the external tests of document evidence and bibliography there remains the internal tests</a:t>
            </a:r>
          </a:p>
          <a:p>
            <a:r>
              <a:rPr lang="en-GB" sz="2800" dirty="0"/>
              <a:t>Is the Bible fact or fiction are its contents truth or error?</a:t>
            </a:r>
          </a:p>
          <a:p>
            <a:r>
              <a:rPr lang="en-GB" sz="2800" dirty="0"/>
              <a:t>This goes far beyond the questions that we have been considering of gaps between manuscripts, the number of copies available etc.</a:t>
            </a:r>
          </a:p>
          <a:p>
            <a:r>
              <a:rPr lang="en-GB" sz="2800" dirty="0"/>
              <a:t>Were the Bible’s authors honest men who were eye-witnesses or recipients of revelations?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Veracity</a:t>
            </a:r>
          </a:p>
        </p:txBody>
      </p:sp>
      <p:sp>
        <p:nvSpPr>
          <p:cNvPr id="3" name="Content Placeholder 2"/>
          <p:cNvSpPr>
            <a:spLocks noGrp="1"/>
          </p:cNvSpPr>
          <p:nvPr>
            <p:ph idx="1"/>
          </p:nvPr>
        </p:nvSpPr>
        <p:spPr/>
        <p:txBody>
          <a:bodyPr>
            <a:normAutofit lnSpcReduction="10000"/>
          </a:bodyPr>
          <a:lstStyle/>
          <a:p>
            <a:r>
              <a:rPr lang="en-GB" sz="2800" dirty="0"/>
              <a:t>At this point we need to remember that the Bible is a library, which is a subject for the next lesson</a:t>
            </a:r>
          </a:p>
          <a:p>
            <a:r>
              <a:rPr lang="en-GB" sz="2800" dirty="0"/>
              <a:t>Let Professor FF Bruce explain the problem:</a:t>
            </a:r>
          </a:p>
          <a:p>
            <a:r>
              <a:rPr lang="en-GB" sz="2800" dirty="0"/>
              <a:t>"The Bible, at first sight appears to be a collection of literature; mainly Jewish. </a:t>
            </a:r>
          </a:p>
          <a:p>
            <a:r>
              <a:rPr lang="en-GB" sz="2800" dirty="0"/>
              <a:t>If we inquire into the circumstances under which the various biblical documents were written, we find that they were written at intervals over a space of nearly 1400 years. </a:t>
            </a:r>
          </a:p>
          <a:p>
            <a:r>
              <a:rPr lang="en-GB" sz="2800" dirty="0"/>
              <a:t>The writers wrote in various lands, from Italy in the west to Mesopotamia and possibly Persia in the east</a:t>
            </a:r>
            <a:r>
              <a:rPr lang="en-GB" dirty="0"/>
              <a:t>.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Veracity</a:t>
            </a:r>
          </a:p>
        </p:txBody>
      </p:sp>
      <p:sp>
        <p:nvSpPr>
          <p:cNvPr id="3" name="Content Placeholder 2"/>
          <p:cNvSpPr>
            <a:spLocks noGrp="1"/>
          </p:cNvSpPr>
          <p:nvPr>
            <p:ph idx="1"/>
          </p:nvPr>
        </p:nvSpPr>
        <p:spPr/>
        <p:txBody>
          <a:bodyPr>
            <a:normAutofit lnSpcReduction="10000"/>
          </a:bodyPr>
          <a:lstStyle/>
          <a:p>
            <a:r>
              <a:rPr lang="en-GB" sz="2800" dirty="0"/>
              <a:t>The writers themselves were a heterogeneous number of people, not only separated from each other by hundreds of years and hundreds of miles, but belonging to the most diverse walks of life. </a:t>
            </a:r>
          </a:p>
          <a:p>
            <a:r>
              <a:rPr lang="en-GB" sz="2800" dirty="0"/>
              <a:t>In their ranks we have kings, herdsmen, soldiers, legislators, fishermen, statesmen, courtiers, priests and prophets, a </a:t>
            </a:r>
            <a:r>
              <a:rPr lang="en-GB" sz="2800" dirty="0" err="1"/>
              <a:t>tentmaking</a:t>
            </a:r>
            <a:r>
              <a:rPr lang="en-GB" sz="2800" dirty="0"/>
              <a:t> rabbi, and a Gentile physician, not to speak of others of whom we know nothing apart from the writings they have left us. </a:t>
            </a:r>
          </a:p>
          <a:p>
            <a:r>
              <a:rPr lang="en-GB" sz="2800" dirty="0"/>
              <a:t>The writings themselves belong to a great variety of literary types.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Veracity</a:t>
            </a:r>
          </a:p>
        </p:txBody>
      </p:sp>
      <p:sp>
        <p:nvSpPr>
          <p:cNvPr id="3" name="Content Placeholder 2"/>
          <p:cNvSpPr>
            <a:spLocks noGrp="1"/>
          </p:cNvSpPr>
          <p:nvPr>
            <p:ph idx="1"/>
          </p:nvPr>
        </p:nvSpPr>
        <p:spPr/>
        <p:txBody>
          <a:bodyPr>
            <a:normAutofit fontScale="92500"/>
          </a:bodyPr>
          <a:lstStyle/>
          <a:p>
            <a:r>
              <a:rPr lang="en-GB" sz="3200" dirty="0"/>
              <a:t>They include history, law (civil, criminal, ethical, ritual, sanitary), religious poetry, didactic treatises, lyric poetry, parable and allegory, biography, personal correspondence, personal memoirs and diaries, in addition to the distinctively biblical types of prophecy and apocalyptic.</a:t>
            </a:r>
          </a:p>
          <a:p>
            <a:r>
              <a:rPr lang="en-GB" sz="3200" dirty="0"/>
              <a:t>"For all that, the Bible is not simply an anthology; there is a unity which binds the whole together. An anthology is compiled by an anthologist but no anthologist compiled the Bible."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Veracity</a:t>
            </a:r>
          </a:p>
        </p:txBody>
      </p:sp>
      <p:sp>
        <p:nvSpPr>
          <p:cNvPr id="3" name="Content Placeholder 2"/>
          <p:cNvSpPr>
            <a:spLocks noGrp="1"/>
          </p:cNvSpPr>
          <p:nvPr>
            <p:ph idx="1"/>
          </p:nvPr>
        </p:nvSpPr>
        <p:spPr/>
        <p:txBody>
          <a:bodyPr>
            <a:noAutofit/>
          </a:bodyPr>
          <a:lstStyle/>
          <a:p>
            <a:r>
              <a:rPr lang="en-GB" sz="2800" dirty="0"/>
              <a:t>To challenge the Bible’s truthfulness one would have to have knowledge of all of these diverse sources, their original language, historic context, knowledge of the local circumstances being addressed</a:t>
            </a:r>
          </a:p>
          <a:p>
            <a:r>
              <a:rPr lang="en-GB" sz="2800" dirty="0"/>
              <a:t>One would also have to be an expert in the idioms, types, metaphors and all other forms of figurative language</a:t>
            </a:r>
          </a:p>
          <a:p>
            <a:r>
              <a:rPr lang="en-GB" sz="2800" dirty="0"/>
              <a:t>But it is the last statement of F </a:t>
            </a:r>
            <a:r>
              <a:rPr lang="en-GB" sz="2800" dirty="0" err="1"/>
              <a:t>F</a:t>
            </a:r>
            <a:r>
              <a:rPr lang="en-GB" sz="2800" dirty="0"/>
              <a:t> Bruce that provides the greatest challenge</a:t>
            </a:r>
          </a:p>
          <a:p>
            <a:r>
              <a:rPr lang="en-GB" sz="2800" dirty="0"/>
              <a:t>The unity of the Bible is evident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Veracity</a:t>
            </a:r>
          </a:p>
        </p:txBody>
      </p:sp>
      <p:sp>
        <p:nvSpPr>
          <p:cNvPr id="3" name="Content Placeholder 2"/>
          <p:cNvSpPr>
            <a:spLocks noGrp="1"/>
          </p:cNvSpPr>
          <p:nvPr>
            <p:ph idx="1"/>
          </p:nvPr>
        </p:nvSpPr>
        <p:spPr/>
        <p:txBody>
          <a:bodyPr>
            <a:noAutofit/>
          </a:bodyPr>
          <a:lstStyle/>
          <a:p>
            <a:r>
              <a:rPr lang="en-GB" sz="3200" dirty="0"/>
              <a:t>"Truly, the inner unity of the Bible is miraculous; a sign and wonder, challenging the unbelief of our sceptical age.“ </a:t>
            </a:r>
            <a:r>
              <a:rPr lang="en-GB" sz="3200" i="1" dirty="0"/>
              <a:t>J.I. Packer</a:t>
            </a:r>
          </a:p>
          <a:p>
            <a:r>
              <a:rPr lang="en-GB" sz="3200" dirty="0"/>
              <a:t>The Bible coheres as no library on earth coheres and for all the diversity and divergence of circumstances of the authors each book appears to have been written with the express purpose of supplementing and illuminating the whole library</a:t>
            </a:r>
          </a:p>
          <a:p>
            <a:r>
              <a:rPr lang="en-GB" sz="3200" dirty="0"/>
              <a:t>Who edited the Bible to this effect?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a:bodyPr>
          <a:lstStyle/>
          <a:p>
            <a:r>
              <a:rPr lang="en-GB" sz="2800" dirty="0"/>
              <a:t>We have already answered the question; ‘Who wrote the Bible?’ with professor Bruce’s answer concerning over forty diverse authors</a:t>
            </a:r>
          </a:p>
          <a:p>
            <a:r>
              <a:rPr lang="en-GB" sz="2800" dirty="0"/>
              <a:t>But there is another equally true answer to the question</a:t>
            </a:r>
          </a:p>
          <a:p>
            <a:r>
              <a:rPr lang="en-GB" sz="2800" dirty="0"/>
              <a:t>God wrote it</a:t>
            </a:r>
          </a:p>
          <a:p>
            <a:r>
              <a:rPr lang="en-GB" sz="2800" dirty="0"/>
              <a:t>Brian Edwards, British theologian wrote a book entitled; ‘Nothing but the Truth, What we believe about the Bible’</a:t>
            </a:r>
          </a:p>
          <a:p>
            <a:r>
              <a:rPr lang="en-GB" sz="2800" dirty="0"/>
              <a:t>‘If I could pass a law compelling every Christian to buy a copy I would do so immediately’ John Blanchard: Author and International Speaker.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a:bodyPr>
          <a:lstStyle/>
          <a:p>
            <a:r>
              <a:rPr lang="en-GB" sz="3200" dirty="0"/>
              <a:t>In his book Edwards writes concerning the human authors; </a:t>
            </a:r>
          </a:p>
          <a:p>
            <a:r>
              <a:rPr lang="en-GB" sz="3200" dirty="0"/>
              <a:t>‘They recorded accurately all that God wanted them to say and exactly how he wanted them to say it, in their own character, style and language. The inspiration of scripture is a harmony of the active mind of the writer and the sovereign direction of the Holy Spirit to produce God’s </a:t>
            </a:r>
            <a:r>
              <a:rPr lang="en-GB" sz="3200" dirty="0" err="1"/>
              <a:t>innerrant</a:t>
            </a:r>
            <a:r>
              <a:rPr lang="en-GB" sz="3200" dirty="0"/>
              <a:t> and infallible word for the human race’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a:bodyPr>
          <a:lstStyle/>
          <a:p>
            <a:r>
              <a:rPr lang="en-GB" sz="3200" dirty="0"/>
              <a:t>Robert Millen Horn who was editor of </a:t>
            </a:r>
            <a:r>
              <a:rPr lang="en-GB" sz="3200" i="1" dirty="0"/>
              <a:t>Evangelical Times </a:t>
            </a:r>
            <a:r>
              <a:rPr lang="en-GB" sz="3200" dirty="0"/>
              <a:t>and General Secretary of UCCF wrote a book called; ‘The book that speaks for itself’</a:t>
            </a:r>
          </a:p>
          <a:p>
            <a:r>
              <a:rPr lang="en-GB" sz="3200" dirty="0"/>
              <a:t>The title alone gives us good advice</a:t>
            </a:r>
          </a:p>
          <a:p>
            <a:r>
              <a:rPr lang="en-GB" sz="3200" dirty="0"/>
              <a:t>Why not let the Bible claims be heard?</a:t>
            </a:r>
          </a:p>
          <a:p>
            <a:r>
              <a:rPr lang="en-GB" sz="3200" dirty="0"/>
              <a:t>We are not compelled to accept Brian Edwards’ view of inspiration, although we heartily commend it, but what does the Bible claim about itself?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Authenticity</a:t>
            </a:r>
          </a:p>
        </p:txBody>
      </p:sp>
      <p:sp>
        <p:nvSpPr>
          <p:cNvPr id="3" name="Content Placeholder 2"/>
          <p:cNvSpPr>
            <a:spLocks noGrp="1"/>
          </p:cNvSpPr>
          <p:nvPr>
            <p:ph idx="1"/>
          </p:nvPr>
        </p:nvSpPr>
        <p:spPr/>
        <p:txBody>
          <a:bodyPr>
            <a:normAutofit fontScale="92500" lnSpcReduction="10000"/>
          </a:bodyPr>
          <a:lstStyle/>
          <a:p>
            <a:pPr lvl="0"/>
            <a:r>
              <a:rPr lang="en-GB" sz="3200" dirty="0"/>
              <a:t>Are the Bible documents genuine?</a:t>
            </a:r>
          </a:p>
          <a:p>
            <a:pPr lvl="0"/>
            <a:r>
              <a:rPr lang="en-GB" sz="3200" dirty="0"/>
              <a:t>The Bible makes the claim that it is the word of the Creator God, spoken and written by men</a:t>
            </a:r>
          </a:p>
          <a:p>
            <a:pPr lvl="0"/>
            <a:r>
              <a:rPr lang="en-GB" sz="3200" dirty="0"/>
              <a:t>If you doubt this claim you will not be the first to doubt it by any means</a:t>
            </a:r>
          </a:p>
          <a:p>
            <a:pPr lvl="0"/>
            <a:r>
              <a:rPr lang="en-GB" sz="3200" dirty="0"/>
              <a:t>Now the serpent was more crafty than any other beast of the field that the Lord God had made. He said to the woman, “Did God actually say, ‘You shall not eat of any tree in the garden’?” Genesis 3:1  ESV</a:t>
            </a:r>
          </a:p>
          <a:p>
            <a:pPr lvl="0"/>
            <a:r>
              <a:rPr lang="en-GB" sz="3200" dirty="0"/>
              <a:t>“Did God actually say?” </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fontScale="92500"/>
          </a:bodyPr>
          <a:lstStyle/>
          <a:p>
            <a:r>
              <a:rPr lang="en-GB" sz="3200" dirty="0"/>
              <a:t>Some of the claims will be familiar to you</a:t>
            </a:r>
          </a:p>
          <a:p>
            <a:r>
              <a:rPr lang="en-GB" sz="3200" dirty="0"/>
              <a:t>All scripture is given by inspiration of God, and is profitable for doctrine, for reproof, for correction, for instruction in righteousness: 2 Timothy 3:16 AV</a:t>
            </a:r>
          </a:p>
          <a:p>
            <a:r>
              <a:rPr lang="en-GB" sz="3200" dirty="0"/>
              <a:t>All Scripture is breathed out by God and profitable for teaching, for reproof, for correction, and for training in righteousness, 2 Timothy 3:16 ESV</a:t>
            </a:r>
          </a:p>
          <a:p>
            <a:r>
              <a:rPr lang="en-GB" sz="3200" dirty="0"/>
              <a:t>We might describe that as a breathtaking statement!</a:t>
            </a:r>
          </a:p>
          <a:p>
            <a:endParaRPr lang="en-GB"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a:bodyPr>
          <a:lstStyle/>
          <a:p>
            <a:r>
              <a:rPr lang="en-GB" sz="2800" dirty="0"/>
              <a:t>Peter is just as dogmatic as Paul on this issue</a:t>
            </a:r>
          </a:p>
          <a:p>
            <a:r>
              <a:rPr lang="en-GB" sz="2800" dirty="0"/>
              <a:t>And we have something more sure, the prophetic word, to which you will do well to pay attention as to a lamp shining in a dark place, until the day dawns and the morning star rises in your hearts, knowing this first of all, that no prophecy of Scripture comes from someone’s own interpretation. For no prophecy was ever produced by the will of man, but men spoke from God as they were carried along by the Holy Spirit. </a:t>
            </a:r>
            <a:br>
              <a:rPr lang="en-GB" sz="2800" dirty="0"/>
            </a:br>
            <a:r>
              <a:rPr lang="en-GB" sz="2800" dirty="0"/>
              <a:t>2 Peter 1:19-21 ESV</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a:bodyPr>
          <a:lstStyle/>
          <a:p>
            <a:r>
              <a:rPr lang="en-GB" sz="2800" dirty="0"/>
              <a:t>But let us go back to the Old Testament to the earliest documents</a:t>
            </a:r>
          </a:p>
          <a:p>
            <a:r>
              <a:rPr lang="en-GB" sz="2800" dirty="0"/>
              <a:t>What is the most common expression in the </a:t>
            </a:r>
            <a:r>
              <a:rPr lang="en-GB" sz="2800" dirty="0" err="1"/>
              <a:t>OldTestament</a:t>
            </a:r>
            <a:r>
              <a:rPr lang="en-GB" sz="2800" dirty="0"/>
              <a:t>?</a:t>
            </a:r>
          </a:p>
          <a:p>
            <a:r>
              <a:rPr lang="en-GB" sz="2800" dirty="0"/>
              <a:t>God said; </a:t>
            </a:r>
          </a:p>
          <a:p>
            <a:r>
              <a:rPr lang="en-GB" sz="2800" dirty="0"/>
              <a:t>The Lord said; </a:t>
            </a:r>
          </a:p>
          <a:p>
            <a:r>
              <a:rPr lang="en-GB" sz="2800" dirty="0"/>
              <a:t>The Lord said unto Moses;</a:t>
            </a:r>
          </a:p>
          <a:p>
            <a:r>
              <a:rPr lang="en-GB" sz="2800" dirty="0"/>
              <a:t>The word of the Lord came; </a:t>
            </a:r>
          </a:p>
          <a:p>
            <a:r>
              <a:rPr lang="en-GB" sz="2800" dirty="0"/>
              <a:t>And similar expressions occur more than 4000 times in the OT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fontScale="92500"/>
          </a:bodyPr>
          <a:lstStyle/>
          <a:p>
            <a:r>
              <a:rPr lang="en-GB" sz="3200" dirty="0"/>
              <a:t>Let Jeremiah speak as an example;</a:t>
            </a:r>
          </a:p>
          <a:p>
            <a:r>
              <a:rPr lang="en-GB" sz="3200" dirty="0"/>
              <a:t>Then the word of the LORD came unto me, saying, Before I formed thee in the belly I knew thee; and before thou camest forth out of the womb I sanctified thee, and I ordained thee a prophet unto the nations. Then said I, Ah, Lord GOD! behold, I cannot speak: for I am a child. But the LORD said unto me, Say not, I am a child: for thou shalt go to all that I shall send thee, and whatsoever I command thee thou shalt speak. Jeremiah 1:4-7</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a:bodyPr>
          <a:lstStyle/>
          <a:p>
            <a:r>
              <a:rPr lang="en-GB" sz="3200" dirty="0"/>
              <a:t>Be not afraid of their faces: for I am with thee to deliver thee, saith the LORD. Then the LORD put forth his hand, and touched my mouth. And the LORD said unto me, Behold, I have put my words in thy mouth.</a:t>
            </a:r>
            <a:br>
              <a:rPr lang="en-GB" sz="3200" dirty="0"/>
            </a:br>
            <a:r>
              <a:rPr lang="en-GB" sz="3200" dirty="0"/>
              <a:t>Jeremiah 1:8-9</a:t>
            </a:r>
          </a:p>
          <a:p>
            <a:r>
              <a:rPr lang="en-GB" sz="3200" dirty="0"/>
              <a:t>‘My words in thy mouth’ is the testimony of the God of the Bible to Jeremiah</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a:bodyPr>
          <a:lstStyle/>
          <a:p>
            <a:r>
              <a:rPr lang="en-GB" sz="3200" dirty="0"/>
              <a:t>Now let David speak in his last recorded words;</a:t>
            </a:r>
          </a:p>
          <a:p>
            <a:r>
              <a:rPr lang="en-GB" sz="3200" dirty="0"/>
              <a:t>Now these be the last words of David. David the son of Jesse said, and the man who was raised up on high, the anointed of the God of Jacob, and the sweet psalmist of Israel, said, The Spirit of the LORD spake by me, and his word was in my tongue. The God of Israel said, the Rock of Israel spake to me, He that </a:t>
            </a:r>
            <a:r>
              <a:rPr lang="en-GB" sz="3200" dirty="0" err="1"/>
              <a:t>ruleth</a:t>
            </a:r>
            <a:r>
              <a:rPr lang="en-GB" sz="3200" dirty="0"/>
              <a:t> over men must be just, ruling in the fear of God.2  Samuel 23:1-3</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fontScale="85000" lnSpcReduction="20000"/>
          </a:bodyPr>
          <a:lstStyle/>
          <a:p>
            <a:r>
              <a:rPr lang="en-GB" sz="3800" dirty="0"/>
              <a:t>This conviction that they spoke by the inspiration of God caused the men of God to act in extremely bold ways; e.g. Moses before the most powerful ruler in the world</a:t>
            </a:r>
          </a:p>
          <a:p>
            <a:r>
              <a:rPr lang="en-GB" sz="3800" dirty="0"/>
              <a:t>And afterward Moses and Aaron went in, and told Pharaoh, </a:t>
            </a:r>
            <a:r>
              <a:rPr lang="en-GB" sz="3800" b="1" dirty="0"/>
              <a:t>Thus saith the LORD </a:t>
            </a:r>
            <a:r>
              <a:rPr lang="en-GB" sz="3800" dirty="0"/>
              <a:t>(416 times)</a:t>
            </a:r>
            <a:r>
              <a:rPr lang="en-GB" sz="3800" b="1" dirty="0"/>
              <a:t> </a:t>
            </a:r>
            <a:r>
              <a:rPr lang="en-GB" sz="3800" dirty="0"/>
              <a:t>God of Israel, Let my people go, that they may hold a feast unto me in the wilderness. And Pharaoh said, Who is the LORD, that I should obey his voice to let Israel go? I know not the LORD, neither will I let Israel go. Exodus 5:1-2</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a:xfrm>
            <a:off x="609600" y="1661304"/>
            <a:ext cx="9652000" cy="4846320"/>
          </a:xfrm>
        </p:spPr>
        <p:txBody>
          <a:bodyPr>
            <a:normAutofit fontScale="92500" lnSpcReduction="20000"/>
          </a:bodyPr>
          <a:lstStyle/>
          <a:p>
            <a:r>
              <a:rPr lang="en-GB" sz="3200" dirty="0"/>
              <a:t>Compare also Amos in the courts of the kingdom of Israel</a:t>
            </a:r>
          </a:p>
          <a:p>
            <a:r>
              <a:rPr lang="en-GB" sz="3200" dirty="0"/>
              <a:t>Also </a:t>
            </a:r>
            <a:r>
              <a:rPr lang="en-GB" sz="3200" dirty="0" err="1"/>
              <a:t>Amaziah</a:t>
            </a:r>
            <a:r>
              <a:rPr lang="en-GB" sz="3200" dirty="0"/>
              <a:t> said unto Amos, O thou seer, go, flee thee away into the land of Judah, and there eat bread, and prophesy there: But prophesy not again any more at Bethel: for it is the king’s chapel, and it is the king’s court. Then answered Amos, and said to </a:t>
            </a:r>
            <a:r>
              <a:rPr lang="en-GB" sz="3200" dirty="0" err="1"/>
              <a:t>Amaziah</a:t>
            </a:r>
            <a:r>
              <a:rPr lang="en-GB" sz="3200" dirty="0"/>
              <a:t>, I was no prophet, neither was I a prophet’s son; but I was an </a:t>
            </a:r>
            <a:r>
              <a:rPr lang="en-GB" sz="3200" dirty="0" err="1"/>
              <a:t>herdman</a:t>
            </a:r>
            <a:r>
              <a:rPr lang="en-GB" sz="3200" dirty="0"/>
              <a:t>, and a gatherer of sycamore fruit: And the LORD took me as I followed the flock, and the LORD said unto me, Go, prophesy unto my people Israel. Amos 7:12-15</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fontScale="92500"/>
          </a:bodyPr>
          <a:lstStyle/>
          <a:p>
            <a:r>
              <a:rPr lang="en-GB" sz="2800" dirty="0"/>
              <a:t>It is also important to note that the New Testament further confirms the inspiration of the Old by reference and quotation from it</a:t>
            </a:r>
          </a:p>
          <a:p>
            <a:r>
              <a:rPr lang="en-GB" sz="2800" dirty="0"/>
              <a:t>The New Testament writers in general but Jesus in particular quoted the Old Testament as the word of God. There are over 300 such quotations</a:t>
            </a:r>
          </a:p>
          <a:p>
            <a:r>
              <a:rPr lang="en-GB" sz="2800" dirty="0"/>
              <a:t>“Brothers, the Scripture had to be fulfilled, which the Holy Spirit </a:t>
            </a:r>
            <a:r>
              <a:rPr lang="en-GB" sz="2800" b="1" dirty="0"/>
              <a:t>spoke beforehand by the mouth of David</a:t>
            </a:r>
            <a:r>
              <a:rPr lang="en-GB" sz="2800" dirty="0"/>
              <a:t> concerning Judas ----  “For it is written in the Book of Psalms, “ ‘May his camp become desolate, and let there be no one to dwell in it’; and “ ‘Let another take his office.’ Acts 1:16-20</a:t>
            </a:r>
          </a:p>
          <a:p>
            <a:endParaRPr lang="en-GB" dirty="0"/>
          </a:p>
          <a:p>
            <a:endParaRPr lang="en-GB"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fontScale="92500" lnSpcReduction="10000"/>
          </a:bodyPr>
          <a:lstStyle/>
          <a:p>
            <a:r>
              <a:rPr lang="en-GB" sz="3200" dirty="0"/>
              <a:t>Paul and Barnabas were directly guided by the Old Testament scripture as if the Lord was speaking to them</a:t>
            </a:r>
          </a:p>
          <a:p>
            <a:r>
              <a:rPr lang="en-GB" sz="3200" dirty="0"/>
              <a:t>And Paul and Barnabas spoke out boldly, saying, “It was necessary that the word of God be spoken first to you. Since you thrust it aside and judge yourselves unworthy of eternal life, behold, we are turning to the Gentiles. For so the Lord has commanded us, saying, “ ‘I have made you a light for the Gentiles, that you may bring salvation to the ends of the earth.’ ” Acts 13:46-47</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Authenticity</a:t>
            </a:r>
          </a:p>
        </p:txBody>
      </p:sp>
      <p:sp>
        <p:nvSpPr>
          <p:cNvPr id="3" name="Content Placeholder 2"/>
          <p:cNvSpPr>
            <a:spLocks noGrp="1"/>
          </p:cNvSpPr>
          <p:nvPr>
            <p:ph idx="1"/>
          </p:nvPr>
        </p:nvSpPr>
        <p:spPr/>
        <p:txBody>
          <a:bodyPr>
            <a:normAutofit fontScale="92500" lnSpcReduction="10000"/>
          </a:bodyPr>
          <a:lstStyle/>
          <a:p>
            <a:pPr lvl="0"/>
            <a:r>
              <a:rPr lang="en-GB" sz="3200" dirty="0"/>
              <a:t>“Every effort that is being made to deny the divine inspiration of the scriptures, every attempt put forward to set aside their absolute authority, every attack which we now witness in the name of scholarship, is only a repetition of this ancient question” A. W. Pink</a:t>
            </a:r>
          </a:p>
          <a:p>
            <a:pPr lvl="0"/>
            <a:r>
              <a:rPr lang="en-GB" sz="3200" dirty="0"/>
              <a:t>When scholars explore the authenticity of a work of antiquity they address such questions as; </a:t>
            </a:r>
          </a:p>
          <a:p>
            <a:pPr lvl="0"/>
            <a:r>
              <a:rPr lang="en-GB" sz="3200" dirty="0"/>
              <a:t>How many manuscripts (handwritten copies) do we have? How good are they? How close are they to the original?</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fontScale="92500" lnSpcReduction="10000"/>
          </a:bodyPr>
          <a:lstStyle/>
          <a:p>
            <a:r>
              <a:rPr lang="en-GB" sz="3200" dirty="0"/>
              <a:t>The writer to the Hebrews has a confirming word from the Old Testament concerning the truths he is seeking to teach</a:t>
            </a:r>
          </a:p>
          <a:p>
            <a:r>
              <a:rPr lang="en-GB" sz="3200" dirty="0"/>
              <a:t>And the Holy Spirit also bears witness to us; for after saying, “This is the covenant that I will make with them after those days, declares the Lord: I will put my laws on their hearts, and write them on their minds,” then he adds, “I will remember their sins and their lawless deeds no more.” Where there is forgiveness of these, there is no longer any offering for sin. Hebrews 10:15-18</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Autofit/>
          </a:bodyPr>
          <a:lstStyle/>
          <a:p>
            <a:r>
              <a:rPr lang="en-GB" sz="2800" dirty="0"/>
              <a:t>The apostles had no doubt in their mind that they could teach and quote freely from anywhere in the Old Testament and state authoritatively that it was the word, not of men, but of God</a:t>
            </a:r>
          </a:p>
          <a:p>
            <a:r>
              <a:rPr lang="en-GB" sz="2800" dirty="0"/>
              <a:t>But it is the clear statements of Jesus that must carry the greatest weight, For instance when he quoted Exodus 3:6; And as for the resurrection of the dead, have you not read what was </a:t>
            </a:r>
            <a:r>
              <a:rPr lang="en-GB" sz="2800" b="1" dirty="0"/>
              <a:t>said to you by God</a:t>
            </a:r>
            <a:r>
              <a:rPr lang="en-GB" sz="2800" dirty="0"/>
              <a:t>: ‘I am the God of Abraham, and the God of Isaac, and the God of Jacob’? He is not God of the dead, but of the living.” </a:t>
            </a:r>
            <a:br>
              <a:rPr lang="en-GB" sz="2800" dirty="0"/>
            </a:br>
            <a:r>
              <a:rPr lang="en-GB" sz="2800" dirty="0"/>
              <a:t>Matthew 22:31-32</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fontScale="92500"/>
          </a:bodyPr>
          <a:lstStyle/>
          <a:p>
            <a:r>
              <a:rPr lang="en-GB" sz="3200" dirty="0"/>
              <a:t>He tackled the Pharisees in the same way and accused them; For Moses said, ‘Honor your father and your mother’; and, ‘Whoever reviles father or mother must surely die.’ But you say, ‘If a man tells his father or his mother, “Whatever you would have gained from me is </a:t>
            </a:r>
            <a:r>
              <a:rPr lang="en-GB" sz="3200" dirty="0" err="1"/>
              <a:t>Corban</a:t>
            </a:r>
            <a:r>
              <a:rPr lang="en-GB" sz="3200" dirty="0"/>
              <a:t>” ’ (that is, given to God)— then you no longer permit him to do anything for his father or mother, thus making void </a:t>
            </a:r>
            <a:r>
              <a:rPr lang="en-GB" sz="3200" b="1" dirty="0"/>
              <a:t>the word of God </a:t>
            </a:r>
            <a:r>
              <a:rPr lang="en-GB" sz="3200" dirty="0"/>
              <a:t>by your tradition that you have handed down. And many such things you do.” Mark 7:10-13</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a:xfrm>
            <a:off x="695400" y="1609416"/>
            <a:ext cx="9566200" cy="4846320"/>
          </a:xfrm>
        </p:spPr>
        <p:txBody>
          <a:bodyPr>
            <a:normAutofit lnSpcReduction="10000"/>
          </a:bodyPr>
          <a:lstStyle/>
          <a:p>
            <a:r>
              <a:rPr lang="en-GB" sz="2800" dirty="0"/>
              <a:t>Or consider this verse from Genesis 2 which is not there attributed to God speaking directly;</a:t>
            </a:r>
            <a:br>
              <a:rPr lang="en-GB" sz="2800" dirty="0"/>
            </a:br>
            <a:r>
              <a:rPr lang="en-GB" sz="2800" dirty="0"/>
              <a:t>Therefore shall a man leave his father and his mother, and shall cleave unto his wife: and they shall be one flesh. Genesis 2:24</a:t>
            </a:r>
          </a:p>
          <a:p>
            <a:r>
              <a:rPr lang="en-GB" sz="2800" dirty="0"/>
              <a:t>When Jesus quotes it he says: ‘And he answered and said unto them, Have ye not read, that he which made them at the beginning made them male and female, </a:t>
            </a:r>
            <a:r>
              <a:rPr lang="en-GB" sz="2800" b="1" dirty="0"/>
              <a:t>And said, </a:t>
            </a:r>
            <a:r>
              <a:rPr lang="en-GB" sz="2800" dirty="0"/>
              <a:t>For this cause shall a man leave father and mother, and shall cleave to his wife: and they twain shall be one flesh? Matthew 19:4-5</a:t>
            </a:r>
          </a:p>
          <a:p>
            <a:endParaRPr lang="en-GB"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a:bodyPr>
          <a:lstStyle/>
          <a:p>
            <a:r>
              <a:rPr lang="en-GB" sz="3200" dirty="0"/>
              <a:t>There was even an occasion when the argument turned on a single word from the Old Testament</a:t>
            </a:r>
          </a:p>
          <a:p>
            <a:r>
              <a:rPr lang="en-GB" sz="3200" dirty="0"/>
              <a:t>The Jews answered him, saying, For a good work we stone thee not; but for blasphemy; and because that thou, being a man, </a:t>
            </a:r>
            <a:r>
              <a:rPr lang="en-GB" sz="3200" dirty="0" err="1"/>
              <a:t>makest</a:t>
            </a:r>
            <a:r>
              <a:rPr lang="en-GB" sz="3200" dirty="0"/>
              <a:t> thyself God. Jesus answered them, Is it not written in your law, I said, Ye are gods? If he called them gods, unto whom the word of God came, and the scripture cannot be broken; John 10:33-35</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a:bodyPr>
          <a:lstStyle/>
          <a:p>
            <a:r>
              <a:rPr lang="en-GB" sz="2800" dirty="0"/>
              <a:t>The quotation comes from Psalm 82:6</a:t>
            </a:r>
          </a:p>
          <a:p>
            <a:r>
              <a:rPr lang="en-GB" sz="2800" dirty="0"/>
              <a:t>I have said, Ye are gods; and all of you are children of the most High. Psalm 82:6</a:t>
            </a:r>
          </a:p>
          <a:p>
            <a:r>
              <a:rPr lang="en-GB" sz="2800" dirty="0"/>
              <a:t>J. C. Ryle the first bishop of Liverpool writes concerning this episode; ‘Few passages appear to me to prove so incontrovertibly the plenary inspiration and divine authority of every word in the original text of the Bible’</a:t>
            </a:r>
          </a:p>
          <a:p>
            <a:r>
              <a:rPr lang="en-GB" sz="2800" dirty="0"/>
              <a:t>But these quotations are just the beginning of the confirmation that Christ brings to the Old Testament for his whole life lived it out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lnSpcReduction="10000"/>
          </a:bodyPr>
          <a:lstStyle/>
          <a:p>
            <a:r>
              <a:rPr lang="en-GB" sz="3200" dirty="0"/>
              <a:t>From his very first recorded public address;</a:t>
            </a:r>
            <a:br>
              <a:rPr lang="en-GB" sz="3200" dirty="0"/>
            </a:br>
            <a:r>
              <a:rPr lang="en-GB" sz="3200" dirty="0"/>
              <a:t>‘And he closed the book, and he gave it again to the minister, and sat down. And the eyes of all them that were in the synagogue were fastened on him. And he began to say unto them, </a:t>
            </a:r>
            <a:r>
              <a:rPr lang="en-GB" sz="3200" b="1" dirty="0"/>
              <a:t>This day is this scripture fulfilled </a:t>
            </a:r>
            <a:r>
              <a:rPr lang="en-GB" sz="3200" dirty="0"/>
              <a:t>in your ears.’ Luke 4:20-21</a:t>
            </a:r>
          </a:p>
          <a:p>
            <a:r>
              <a:rPr lang="en-GB" sz="3200" dirty="0"/>
              <a:t>Think not that I am come to destroy the law, or the prophets: I am not come to destroy, but </a:t>
            </a:r>
            <a:r>
              <a:rPr lang="en-GB" sz="3200" b="1" dirty="0"/>
              <a:t>to fulfil</a:t>
            </a:r>
            <a:r>
              <a:rPr lang="en-GB" sz="3200" dirty="0"/>
              <a:t>. Matthew 5:17</a:t>
            </a:r>
          </a:p>
          <a:p>
            <a:endParaRPr lang="en-GB"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fontScale="92500" lnSpcReduction="10000"/>
          </a:bodyPr>
          <a:lstStyle/>
          <a:p>
            <a:r>
              <a:rPr lang="en-GB" sz="3200" dirty="0" err="1"/>
              <a:t>Thinkest</a:t>
            </a:r>
            <a:r>
              <a:rPr lang="en-GB" sz="3200" dirty="0"/>
              <a:t> thou that I cannot now pray to my Father, and he shall presently give me more than twelve legions of angels? But how then shall </a:t>
            </a:r>
            <a:r>
              <a:rPr lang="en-GB" sz="3200" b="1" dirty="0"/>
              <a:t>the scriptures be fulfilled</a:t>
            </a:r>
            <a:r>
              <a:rPr lang="en-GB" sz="3200" dirty="0"/>
              <a:t>, that thus it must be? In that same hour said Jesus to the multitudes, Are ye come out as against a thief with swords and staves for to take me? I sat daily with you teaching in the temple, and ye laid no hold on me. But all this was done, </a:t>
            </a:r>
            <a:r>
              <a:rPr lang="en-GB" sz="3200" b="1" dirty="0"/>
              <a:t>that the scriptures of the prophets might be fulfilled</a:t>
            </a:r>
            <a:r>
              <a:rPr lang="en-GB" sz="3200" dirty="0"/>
              <a:t>. Then all the disciples forsook him, and fled. </a:t>
            </a:r>
            <a:br>
              <a:rPr lang="en-GB" sz="3200" dirty="0"/>
            </a:br>
            <a:r>
              <a:rPr lang="en-GB" sz="3200" dirty="0"/>
              <a:t>Matthew 26:53-56</a:t>
            </a:r>
          </a:p>
          <a:p>
            <a:endParaRPr lang="en-GB"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fontScale="92500" lnSpcReduction="20000"/>
          </a:bodyPr>
          <a:lstStyle/>
          <a:p>
            <a:r>
              <a:rPr lang="en-GB" sz="3000" dirty="0"/>
              <a:t>I speak not of you all: I know whom I have chosen: but </a:t>
            </a:r>
            <a:r>
              <a:rPr lang="en-GB" sz="3000" b="1" dirty="0"/>
              <a:t>that the scripture may be fulfilled</a:t>
            </a:r>
            <a:r>
              <a:rPr lang="en-GB" sz="3000" dirty="0"/>
              <a:t>, He that </a:t>
            </a:r>
            <a:r>
              <a:rPr lang="en-GB" sz="3000" dirty="0" err="1"/>
              <a:t>eateth</a:t>
            </a:r>
            <a:r>
              <a:rPr lang="en-GB" sz="3000" dirty="0"/>
              <a:t> bread with me hath lifted up his heel against me. John 13:18</a:t>
            </a:r>
          </a:p>
          <a:p>
            <a:r>
              <a:rPr lang="en-GB" sz="3000" dirty="0"/>
              <a:t>But this cometh to pass, that </a:t>
            </a:r>
            <a:r>
              <a:rPr lang="en-GB" sz="3000" b="1" dirty="0"/>
              <a:t>the word might be fulfilled</a:t>
            </a:r>
            <a:r>
              <a:rPr lang="en-GB" sz="3000" dirty="0"/>
              <a:t> that is written in their law, They hated me without a cause. John 15:25</a:t>
            </a:r>
          </a:p>
          <a:p>
            <a:r>
              <a:rPr lang="en-GB" sz="3000" dirty="0"/>
              <a:t>And he said unto them, These are the words which I spake unto you, while I was yet with you, </a:t>
            </a:r>
            <a:r>
              <a:rPr lang="en-GB" sz="3000" b="1" dirty="0"/>
              <a:t>that all things must be fulfilled</a:t>
            </a:r>
            <a:r>
              <a:rPr lang="en-GB" sz="3000" dirty="0"/>
              <a:t>, which were written in the law of Moses, and in the prophets, and in the psalms, concerning me. Luke 24:44</a:t>
            </a:r>
          </a:p>
          <a:p>
            <a:endParaRPr lang="en-GB"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Autofit/>
          </a:bodyPr>
          <a:lstStyle/>
          <a:p>
            <a:r>
              <a:rPr lang="en-GB" sz="3200" dirty="0"/>
              <a:t>The last quotation is most telling for the sweep of scripture of Jesus; ‘the law of Moses, and in the prophets, and in the psalms’</a:t>
            </a:r>
          </a:p>
          <a:p>
            <a:r>
              <a:rPr lang="en-GB" sz="3200" dirty="0"/>
              <a:t>The law, the prophets and the writings was the normal way of describing the T’nach, our Old Testament</a:t>
            </a:r>
          </a:p>
          <a:p>
            <a:r>
              <a:rPr lang="en-GB" sz="3200" dirty="0"/>
              <a:t>Again he states; From the blood of Abel unto the blood of Zacharias, Luke 11:51</a:t>
            </a:r>
          </a:p>
          <a:p>
            <a:r>
              <a:rPr lang="en-GB" sz="3200" dirty="0"/>
              <a:t> From Genesis to the last book of the T’nach 2 Chronicles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Authenticity</a:t>
            </a:r>
          </a:p>
        </p:txBody>
      </p:sp>
      <p:sp>
        <p:nvSpPr>
          <p:cNvPr id="3" name="Content Placeholder 2"/>
          <p:cNvSpPr>
            <a:spLocks noGrp="1"/>
          </p:cNvSpPr>
          <p:nvPr>
            <p:ph idx="1"/>
          </p:nvPr>
        </p:nvSpPr>
        <p:spPr/>
        <p:txBody>
          <a:bodyPr>
            <a:normAutofit fontScale="92500" lnSpcReduction="20000"/>
          </a:bodyPr>
          <a:lstStyle/>
          <a:p>
            <a:pPr lvl="0"/>
            <a:r>
              <a:rPr lang="en-GB" sz="3200" dirty="0"/>
              <a:t>Concerning the Bible manuscripts Sir Isaac Newton said;</a:t>
            </a:r>
          </a:p>
          <a:p>
            <a:pPr lvl="0"/>
            <a:r>
              <a:rPr lang="en-GB" sz="3200" dirty="0"/>
              <a:t>“There are more sure marks of authenticity in the Bible than in any profane history” </a:t>
            </a:r>
          </a:p>
          <a:p>
            <a:pPr lvl="0"/>
            <a:r>
              <a:rPr lang="en-GB" sz="3200" dirty="0"/>
              <a:t>It has long been accepted (but not publicised) that the Bible has the greatest number of manuscripts of any work of antiquity</a:t>
            </a:r>
          </a:p>
          <a:p>
            <a:pPr lvl="0"/>
            <a:r>
              <a:rPr lang="en-GB" sz="3200" dirty="0"/>
              <a:t>How many manuscripts?</a:t>
            </a:r>
          </a:p>
          <a:p>
            <a:pPr lvl="0"/>
            <a:r>
              <a:rPr lang="en-GB" sz="3200" dirty="0"/>
              <a:t>Since the discovery of the Dead Sea Scrolls in 1947 there exists well over 100 scrolls of Old Testament material and nearly 25,000 copies of all or part of the New Testament</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a:xfrm>
            <a:off x="609600" y="1609416"/>
            <a:ext cx="9806880" cy="4846320"/>
          </a:xfrm>
        </p:spPr>
        <p:txBody>
          <a:bodyPr>
            <a:normAutofit lnSpcReduction="10000"/>
          </a:bodyPr>
          <a:lstStyle/>
          <a:p>
            <a:r>
              <a:rPr lang="en-GB" sz="2800" dirty="0"/>
              <a:t>But the New Testament not only quotes the Old Testament but takes it up and sets it in the New as the latest application of the word of God</a:t>
            </a:r>
          </a:p>
          <a:p>
            <a:r>
              <a:rPr lang="en-GB" sz="2800" dirty="0"/>
              <a:t>Or to put it another way; God repeating himself and adding emphasis</a:t>
            </a:r>
          </a:p>
          <a:p>
            <a:r>
              <a:rPr lang="en-GB" sz="2800" dirty="0"/>
              <a:t>But Peter, standing up with the eleven, lifted up his voice, and said unto them, Ye men of Judaea, and all ye that dwell at Jerusalem, be this known unto you, and hearken to my words: For these are not drunken, as ye suppose, seeing it is but the third hour of the day. But this is that which was spoken by the prophet Joel; Acts 2:14-16</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a:bodyPr>
          <a:lstStyle/>
          <a:p>
            <a:r>
              <a:rPr lang="en-GB" sz="3200" dirty="0"/>
              <a:t>Then Philip opened his mouth, and began at the same scripture, and preached unto him Jesus. Acts 8:35</a:t>
            </a:r>
          </a:p>
          <a:p>
            <a:r>
              <a:rPr lang="en-GB" sz="3200" dirty="0"/>
              <a:t>And Paul, as his manner was, went in unto them, and three sabbath days reasoned with them out of the scriptures, Opening and alleging, that Christ must needs have suffered, and risen again from the dead; and that this Jesus, whom I preach unto you, is Christ. Acts 17:2-3</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fontScale="92500" lnSpcReduction="10000"/>
          </a:bodyPr>
          <a:lstStyle/>
          <a:p>
            <a:r>
              <a:rPr lang="en-GB" sz="3200" dirty="0"/>
              <a:t>Not only the leaders but the new Christians took up the scriptures in the same way</a:t>
            </a:r>
          </a:p>
          <a:p>
            <a:r>
              <a:rPr lang="en-GB" sz="3200" dirty="0"/>
              <a:t>And the brethren immediately sent away Paul and Silas by night unto Berea: who coming thither went into the synagogue of the Jews. These were more noble than those in Thessalonica, in that they received the word with all readiness of mind, and searched the scriptures daily, whether those things were so. Therefore many of them believed; also of honourable women which were Greeks, and of men, not a few. Acts 17:10-12</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lnSpcReduction="10000"/>
          </a:bodyPr>
          <a:lstStyle/>
          <a:p>
            <a:r>
              <a:rPr lang="en-GB" sz="3200" dirty="0"/>
              <a:t>But what of the voice of God speaking in the New Testament apart from the Old?</a:t>
            </a:r>
          </a:p>
          <a:p>
            <a:r>
              <a:rPr lang="en-GB" sz="3200" dirty="0"/>
              <a:t>Firstly what of the words of Jesus?</a:t>
            </a:r>
          </a:p>
          <a:p>
            <a:r>
              <a:rPr lang="en-GB" sz="3200" dirty="0"/>
              <a:t>Clearly Jesus was a teacher unlike any other that the people of his day had heard</a:t>
            </a:r>
          </a:p>
          <a:p>
            <a:r>
              <a:rPr lang="en-GB" sz="3200" dirty="0"/>
              <a:t>And it came to pass, when Jesus had ended these sayings, the people were astonished at his doctrine: For he taught them as one having authority, and not as the scribes. </a:t>
            </a:r>
            <a:br>
              <a:rPr lang="en-GB" sz="3200" dirty="0"/>
            </a:br>
            <a:r>
              <a:rPr lang="en-GB" sz="3200" dirty="0"/>
              <a:t>Matthew 7:28-29</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lnSpcReduction="10000"/>
          </a:bodyPr>
          <a:lstStyle/>
          <a:p>
            <a:r>
              <a:rPr lang="en-GB" sz="3200" dirty="0"/>
              <a:t>The word authority is an important one as we shall see in the great challenge to his authority recorded in John 8</a:t>
            </a:r>
          </a:p>
          <a:p>
            <a:r>
              <a:rPr lang="en-GB" sz="3200" dirty="0"/>
              <a:t>So Jesus said to them, “When you have lifted up the Son of Man, then you will know that I am he, and that I do nothing on my own authority, but speak just as the Father taught me. And he who sent me is with me. He has not left me alone, for I always do the things that are pleasing to him.” John 8:28-29 ESV</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lnSpcReduction="10000"/>
          </a:bodyPr>
          <a:lstStyle/>
          <a:p>
            <a:r>
              <a:rPr lang="en-GB" sz="3200" dirty="0"/>
              <a:t>For I have not spoken on my own authority, but the Father who sent me has himself given me a commandment—what to say and what to speak. And I know that his commandment is eternal life. What I say, therefore, I say as the Father has told me.” John 12:49-50 ESV</a:t>
            </a:r>
          </a:p>
          <a:p>
            <a:r>
              <a:rPr lang="en-GB" sz="3200" dirty="0"/>
              <a:t>Jesus had no doubt regarding the origin of his words; ‘I speak of what I have seen with my Father, and you do what you have heard from your father.” John 8:38</a:t>
            </a:r>
          </a:p>
          <a:p>
            <a:endParaRPr lang="en-GB"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fontScale="92500" lnSpcReduction="10000"/>
          </a:bodyPr>
          <a:lstStyle/>
          <a:p>
            <a:r>
              <a:rPr lang="en-GB" sz="3200" dirty="0"/>
              <a:t>He did not gather his wisdom along life’s way as we might gather it, he was not simply another bright young Jewish rabbi</a:t>
            </a:r>
          </a:p>
          <a:p>
            <a:r>
              <a:rPr lang="en-GB" sz="3200" dirty="0"/>
              <a:t>He brought his message with him, he was the Word of God incarnate, </a:t>
            </a:r>
          </a:p>
          <a:p>
            <a:r>
              <a:rPr lang="en-GB" sz="3200" b="1" dirty="0"/>
              <a:t>To hear him was to hear God</a:t>
            </a:r>
          </a:p>
          <a:p>
            <a:r>
              <a:rPr lang="en-GB" sz="3200" dirty="0"/>
              <a:t>Which one of you convicts me of sin? If I tell the truth, why do you not believe me? Whoever is of God hears the words of God. The reason why you do not hear them is that you are not of God.” John 8:46-47</a:t>
            </a:r>
          </a:p>
          <a:p>
            <a:endParaRPr lang="en-GB"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lnSpcReduction="10000"/>
          </a:bodyPr>
          <a:lstStyle/>
          <a:p>
            <a:r>
              <a:rPr lang="en-GB" sz="3200" dirty="0"/>
              <a:t>Long ago, at many times and in many ways, God spoke to our fathers by the prophets, but in these last days he has spoken to us by his Son, whom he appointed the heir of all things, through whom also he created the world. He is the radiance of the glory of God and the exact imprint of his nature, and he upholds the universe by the word of his power. After making purification for sins, he sat down at the right hand of the Majesty on high, Hebrews 1:1-3 ESV</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fontScale="92500" lnSpcReduction="10000"/>
          </a:bodyPr>
          <a:lstStyle/>
          <a:p>
            <a:r>
              <a:rPr lang="en-GB" sz="3200" dirty="0"/>
              <a:t>Now to a promise of Jesus repeated three times which gave a warranty to the Apostles</a:t>
            </a:r>
          </a:p>
          <a:p>
            <a:r>
              <a:rPr lang="en-GB" sz="3200" dirty="0"/>
              <a:t>“These things I have spoken to you while I am still with you. But the Helper, the Holy Spirit, whom the Father will send in my name, he will teach you all things and bring to your remembrance all that I have said to you. John 14:25-26</a:t>
            </a:r>
          </a:p>
          <a:p>
            <a:r>
              <a:rPr lang="en-GB" sz="3200" dirty="0"/>
              <a:t>“But when the Helper comes, whom I will send to you from the Father, the Spirit of truth, who proceeds from the Father, he will bear witness about me. John 15:26</a:t>
            </a:r>
          </a:p>
          <a:p>
            <a:endParaRPr lang="en-GB" dirty="0"/>
          </a:p>
          <a:p>
            <a:endParaRPr lang="en-GB"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fontScale="92500" lnSpcReduction="20000"/>
          </a:bodyPr>
          <a:lstStyle/>
          <a:p>
            <a:r>
              <a:rPr lang="en-GB" sz="3200" dirty="0"/>
              <a:t>“I still have many things to say to you, but you cannot bear them now. When the Spirit of truth comes, he will guide you into all the truth, for he will not speak on his own authority, but whatever he hears he will speak, and he will declare to you the things that are to come. He will glorify me, for he will take what is mine and declare it to you. John 16:12-14</a:t>
            </a:r>
          </a:p>
          <a:p>
            <a:r>
              <a:rPr lang="en-GB" sz="3200" dirty="0"/>
              <a:t>Origen of the 3</a:t>
            </a:r>
            <a:r>
              <a:rPr lang="en-GB" sz="3200" baseline="30000" dirty="0"/>
              <a:t>rd</a:t>
            </a:r>
            <a:r>
              <a:rPr lang="en-GB" sz="3200" dirty="0"/>
              <a:t> Century said; ‘The promised enabling of the of the Holy Spirit guaranteed that the New Testament writers would be rendered incapable of error or lapse of memory’</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Authenticity</a:t>
            </a:r>
          </a:p>
        </p:txBody>
      </p:sp>
      <p:sp>
        <p:nvSpPr>
          <p:cNvPr id="3" name="Content Placeholder 2"/>
          <p:cNvSpPr>
            <a:spLocks noGrp="1"/>
          </p:cNvSpPr>
          <p:nvPr>
            <p:ph idx="1"/>
          </p:nvPr>
        </p:nvSpPr>
        <p:spPr/>
        <p:txBody>
          <a:bodyPr>
            <a:normAutofit/>
          </a:bodyPr>
          <a:lstStyle/>
          <a:p>
            <a:pPr lvl="0"/>
            <a:r>
              <a:rPr lang="en-GB" sz="3200" dirty="0"/>
              <a:t>Here are some other notable works of antiquity</a:t>
            </a:r>
          </a:p>
          <a:p>
            <a:pPr lvl="0"/>
            <a:r>
              <a:rPr lang="en-GB" sz="3200" dirty="0"/>
              <a:t>Homer’s Iliad 643 copies</a:t>
            </a:r>
          </a:p>
          <a:p>
            <a:pPr lvl="0"/>
            <a:r>
              <a:rPr lang="en-GB" sz="3200" dirty="0"/>
              <a:t>Livy’s Roman History 20 copies</a:t>
            </a:r>
          </a:p>
          <a:p>
            <a:pPr lvl="0"/>
            <a:r>
              <a:rPr lang="en-GB" sz="3200" dirty="0"/>
              <a:t>Caesar’s Gallic wars 10 copies</a:t>
            </a:r>
          </a:p>
          <a:p>
            <a:pPr lvl="0"/>
            <a:r>
              <a:rPr lang="en-GB" sz="3200" dirty="0"/>
              <a:t>Historian Tacitus 10 copies</a:t>
            </a:r>
          </a:p>
          <a:p>
            <a:pPr lvl="0"/>
            <a:r>
              <a:rPr lang="en-GB" sz="3200" dirty="0"/>
              <a:t>Alexander the Great 0 manuscript copies</a:t>
            </a:r>
          </a:p>
          <a:p>
            <a:r>
              <a:rPr lang="en-GB" sz="3200" dirty="0"/>
              <a:t>How close in time are the manuscripts to the original documents? (The bibliographical test)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lnSpcReduction="10000"/>
          </a:bodyPr>
          <a:lstStyle/>
          <a:p>
            <a:r>
              <a:rPr lang="en-GB" sz="3200" dirty="0"/>
              <a:t>The final part of the Bible speaking for itself are the words of the apostles Paul, Peter and John</a:t>
            </a:r>
          </a:p>
          <a:p>
            <a:r>
              <a:rPr lang="en-GB" sz="3200" dirty="0"/>
              <a:t>Paul first;</a:t>
            </a:r>
          </a:p>
          <a:p>
            <a:r>
              <a:rPr lang="en-GB" sz="3200" dirty="0"/>
              <a:t>Paul, an apostle—not from men nor through man, but through Jesus Christ and God the Father, who raised him from the dead—Galatians 1:1</a:t>
            </a:r>
          </a:p>
          <a:p>
            <a:r>
              <a:rPr lang="en-GB" sz="3200" dirty="0"/>
              <a:t>If anyone thinks that he is a prophet, or spiritual, he should acknowledge that the things I am writing to you are </a:t>
            </a:r>
            <a:r>
              <a:rPr lang="en-GB" sz="3200" b="1" dirty="0"/>
              <a:t>a command of the Lord</a:t>
            </a:r>
            <a:r>
              <a:rPr lang="en-GB" sz="3200" dirty="0"/>
              <a:t>. 1 Corinthians 14:37</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lnSpcReduction="10000"/>
          </a:bodyPr>
          <a:lstStyle/>
          <a:p>
            <a:r>
              <a:rPr lang="en-GB" sz="3200" dirty="0"/>
              <a:t>And we also thank God constantly for this, that when you received the word of God, which you heard from us, you accepted it not as the word of men but as what it really is, </a:t>
            </a:r>
            <a:r>
              <a:rPr lang="en-GB" sz="3200" b="1" dirty="0"/>
              <a:t>the word of God</a:t>
            </a:r>
            <a:r>
              <a:rPr lang="en-GB" sz="3200" dirty="0"/>
              <a:t>, which is at work in you believers. 1 Thessalonians 2:13</a:t>
            </a:r>
          </a:p>
          <a:p>
            <a:r>
              <a:rPr lang="en-GB" sz="3200" dirty="0"/>
              <a:t>For God has not called us for impurity, but in holiness. Therefore whoever disregards this, </a:t>
            </a:r>
            <a:r>
              <a:rPr lang="en-GB" sz="3200" b="1" dirty="0"/>
              <a:t>disregards not man but God</a:t>
            </a:r>
            <a:r>
              <a:rPr lang="en-GB" sz="3200" dirty="0"/>
              <a:t>, who gives his Holy Spirit to you.1 Thessalonians 4:7-8</a:t>
            </a:r>
          </a:p>
          <a:p>
            <a:endParaRPr lang="en-GB"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lnSpcReduction="10000"/>
          </a:bodyPr>
          <a:lstStyle/>
          <a:p>
            <a:r>
              <a:rPr lang="en-GB" sz="3200" dirty="0"/>
              <a:t>Now Peter;</a:t>
            </a:r>
          </a:p>
          <a:p>
            <a:r>
              <a:rPr lang="en-GB" sz="3200" dirty="0"/>
              <a:t>This is now the second letter that I am writing to you, beloved. In both of them I am stirring up your sincere mind by way of reminder, that you should remember the predictions of the holy prophets and </a:t>
            </a:r>
            <a:r>
              <a:rPr lang="en-GB" sz="3200" b="1" dirty="0"/>
              <a:t>the commandment of the Lord and Saviour through your apostles,</a:t>
            </a:r>
            <a:r>
              <a:rPr lang="en-GB" sz="3200" dirty="0"/>
              <a:t> 2 Peter 3:1-2</a:t>
            </a:r>
          </a:p>
          <a:p>
            <a:r>
              <a:rPr lang="en-GB" sz="3200" dirty="0"/>
              <a:t>Peter knows that he is only a spokesman but he is a spokesman for the Lord and the authority is the Lord’s</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lnSpcReduction="10000"/>
          </a:bodyPr>
          <a:lstStyle/>
          <a:p>
            <a:r>
              <a:rPr lang="en-GB" sz="3200" dirty="0"/>
              <a:t>But Peter also recognised the authority of Paul’s writings;</a:t>
            </a:r>
          </a:p>
          <a:p>
            <a:r>
              <a:rPr lang="en-GB" sz="3200" dirty="0"/>
              <a:t>And count the patience of our Lord as salvation, just as our beloved brother Paul also wrote to you according to the wisdom given him, as he does in all his letters when he speaks in them of these matters. There are some things in them that are hard to understand, which the ignorant and unstable twist to their own destruction, </a:t>
            </a:r>
            <a:r>
              <a:rPr lang="en-GB" sz="3200" b="1" dirty="0"/>
              <a:t>as they do the other Scriptures. </a:t>
            </a:r>
            <a:r>
              <a:rPr lang="en-GB" sz="3200" dirty="0"/>
              <a:t>2 Peter 3:15-16</a:t>
            </a:r>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Inspiration</a:t>
            </a:r>
          </a:p>
        </p:txBody>
      </p:sp>
      <p:sp>
        <p:nvSpPr>
          <p:cNvPr id="3" name="Content Placeholder 2"/>
          <p:cNvSpPr>
            <a:spLocks noGrp="1"/>
          </p:cNvSpPr>
          <p:nvPr>
            <p:ph idx="1"/>
          </p:nvPr>
        </p:nvSpPr>
        <p:spPr/>
        <p:txBody>
          <a:bodyPr>
            <a:normAutofit fontScale="92500" lnSpcReduction="20000"/>
          </a:bodyPr>
          <a:lstStyle/>
          <a:p>
            <a:r>
              <a:rPr lang="en-GB" sz="3000" dirty="0"/>
              <a:t>Let the last word be the word of God by John as it is in the Bible;</a:t>
            </a:r>
          </a:p>
          <a:p>
            <a:r>
              <a:rPr lang="en-GB" sz="3000" dirty="0"/>
              <a:t>The revelation of Jesus Christ, which God gave him to show to his servants the things that must soon take place. He made it known by sending his angel to his servant John, who bore witness to </a:t>
            </a:r>
            <a:r>
              <a:rPr lang="en-GB" sz="3000" b="1" dirty="0"/>
              <a:t>the word of God </a:t>
            </a:r>
            <a:r>
              <a:rPr lang="en-GB" sz="3000" dirty="0"/>
              <a:t>and to the testimony of Jesus Christ, even to all that he saw. </a:t>
            </a:r>
            <a:br>
              <a:rPr lang="en-GB" sz="3000" dirty="0"/>
            </a:br>
            <a:r>
              <a:rPr lang="en-GB" sz="3000" dirty="0"/>
              <a:t>Revelation 1:1-2</a:t>
            </a:r>
          </a:p>
          <a:p>
            <a:r>
              <a:rPr lang="en-GB" sz="3000" dirty="0"/>
              <a:t>And he said unto me, These sayings are </a:t>
            </a:r>
            <a:r>
              <a:rPr lang="en-GB" sz="3000" b="1" dirty="0"/>
              <a:t>faithful and true</a:t>
            </a:r>
            <a:r>
              <a:rPr lang="en-GB" sz="3000" dirty="0"/>
              <a:t>: and the Lord God of the holy prophets sent his angel to shew unto his servants the things which must shortly be done. </a:t>
            </a:r>
            <a:br>
              <a:rPr lang="en-GB" sz="3000" dirty="0"/>
            </a:br>
            <a:r>
              <a:rPr lang="en-GB" sz="3000" dirty="0"/>
              <a:t>Revelation 22:6</a:t>
            </a:r>
          </a:p>
          <a:p>
            <a:endParaRPr lang="en-GB" dirty="0"/>
          </a:p>
          <a:p>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238612" y="2819416"/>
            <a:ext cx="6429388" cy="3752856"/>
          </a:xfrm>
        </p:spPr>
        <p:txBody>
          <a:bodyPr/>
          <a:lstStyle/>
          <a:p>
            <a:pPr algn="l"/>
            <a:r>
              <a:rPr lang="en-GB" dirty="0"/>
              <a:t>Can we trust the Bible?</a:t>
            </a:r>
            <a:br>
              <a:rPr lang="en-GB" dirty="0"/>
            </a:br>
            <a:br>
              <a:rPr lang="en-GB" dirty="0"/>
            </a:br>
            <a:endParaRPr lang="en-GB" dirty="0"/>
          </a:p>
        </p:txBody>
      </p:sp>
    </p:spTree>
    <p:extLst>
      <p:ext uri="{BB962C8B-B14F-4D97-AF65-F5344CB8AC3E}">
        <p14:creationId xmlns:p14="http://schemas.microsoft.com/office/powerpoint/2010/main" val="2452657164"/>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tailpiece </a:t>
            </a:r>
            <a:r>
              <a:rPr lang="en-GB" sz="1800" dirty="0"/>
              <a:t>from Professor </a:t>
            </a:r>
            <a:r>
              <a:rPr lang="en-GB" sz="1800" dirty="0" err="1"/>
              <a:t>richard</a:t>
            </a:r>
            <a:r>
              <a:rPr lang="en-GB" sz="1800" dirty="0"/>
              <a:t> G Moulton</a:t>
            </a:r>
            <a:endParaRPr lang="en-GB" dirty="0"/>
          </a:p>
        </p:txBody>
      </p:sp>
      <p:sp>
        <p:nvSpPr>
          <p:cNvPr id="3" name="Content Placeholder 2"/>
          <p:cNvSpPr>
            <a:spLocks noGrp="1"/>
          </p:cNvSpPr>
          <p:nvPr>
            <p:ph idx="1"/>
          </p:nvPr>
        </p:nvSpPr>
        <p:spPr/>
        <p:txBody>
          <a:bodyPr>
            <a:noAutofit/>
          </a:bodyPr>
          <a:lstStyle/>
          <a:p>
            <a:r>
              <a:rPr lang="en-GB" sz="2800" dirty="0"/>
              <a:t>We have done almost everything that is possible with these Hebrew and Greek writings. </a:t>
            </a:r>
          </a:p>
          <a:p>
            <a:r>
              <a:rPr lang="en-GB" sz="2800" dirty="0"/>
              <a:t>We have overlaid them, clause by clause, with exhaustive commentaries; </a:t>
            </a:r>
          </a:p>
          <a:p>
            <a:r>
              <a:rPr lang="en-GB" sz="2800" dirty="0"/>
              <a:t>We have translated them, revised the translations, and quarrelled over the revisions; </a:t>
            </a:r>
          </a:p>
          <a:p>
            <a:r>
              <a:rPr lang="en-GB" sz="2800" dirty="0"/>
              <a:t>We have discussed authenticity and inspiration,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 tailpiece </a:t>
            </a:r>
            <a:r>
              <a:rPr lang="en-GB" sz="1800" dirty="0"/>
              <a:t>from Professor </a:t>
            </a:r>
            <a:r>
              <a:rPr lang="en-GB" sz="1800" dirty="0" err="1"/>
              <a:t>richard</a:t>
            </a:r>
            <a:r>
              <a:rPr lang="en-GB" sz="1800" dirty="0"/>
              <a:t> G Moulton</a:t>
            </a:r>
            <a:endParaRPr lang="en-GB" dirty="0"/>
          </a:p>
        </p:txBody>
      </p:sp>
      <p:sp>
        <p:nvSpPr>
          <p:cNvPr id="3" name="Content Placeholder 2"/>
          <p:cNvSpPr>
            <a:spLocks noGrp="1"/>
          </p:cNvSpPr>
          <p:nvPr>
            <p:ph idx="1"/>
          </p:nvPr>
        </p:nvSpPr>
        <p:spPr/>
        <p:txBody>
          <a:bodyPr>
            <a:normAutofit/>
          </a:bodyPr>
          <a:lstStyle/>
          <a:p>
            <a:r>
              <a:rPr lang="en-GB" sz="2800" dirty="0"/>
              <a:t>We have suggested textual history with coloured type; </a:t>
            </a:r>
          </a:p>
          <a:p>
            <a:r>
              <a:rPr lang="en-GB" sz="2800" dirty="0"/>
              <a:t>We have mechanically divided the whole into chapters and verses, and sought texts to memorize and quote; </a:t>
            </a:r>
          </a:p>
          <a:p>
            <a:r>
              <a:rPr lang="en-GB" sz="2800" dirty="0"/>
              <a:t>We have epitomized into handbooks and extracted school lessons; </a:t>
            </a:r>
          </a:p>
          <a:p>
            <a:r>
              <a:rPr lang="en-GB" sz="2800" dirty="0"/>
              <a:t>We have recast from the feminine point of view, and even from the standpoint of the next century.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there is yet one thing left to do with the bible</a:t>
            </a:r>
          </a:p>
        </p:txBody>
      </p:sp>
      <p:sp>
        <p:nvSpPr>
          <p:cNvPr id="4" name="Title 1"/>
          <p:cNvSpPr txBox="1">
            <a:spLocks/>
          </p:cNvSpPr>
          <p:nvPr/>
        </p:nvSpPr>
        <p:spPr>
          <a:xfrm>
            <a:off x="5043268" y="3929066"/>
            <a:ext cx="5105400" cy="1143008"/>
          </a:xfrm>
          <a:prstGeom prst="rect">
            <a:avLst/>
          </a:prstGeom>
        </p:spPr>
        <p:txBody>
          <a:bodyPr vert="horz" lIns="45720" tIns="0" rIns="45720" bIns="0" anchor="b" anchorCtr="0">
            <a:noAutofit/>
          </a:bodyPr>
          <a:lstStyle/>
          <a:p>
            <a:pPr algn="r">
              <a:spcBef>
                <a:spcPct val="0"/>
              </a:spcBef>
              <a:defRPr/>
            </a:pPr>
            <a:r>
              <a:rPr lang="en-GB" sz="4200" b="1" cap="all" dirty="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latin typeface="+mj-lt"/>
                <a:ea typeface="+mj-ea"/>
                <a:cs typeface="+mj-cs"/>
              </a:rPr>
              <a:t>Simply to read it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4120</TotalTime>
  <Words>7778</Words>
  <Application>Microsoft Office PowerPoint</Application>
  <PresentationFormat>Widescreen</PresentationFormat>
  <Paragraphs>391</Paragraphs>
  <Slides>98</Slides>
  <Notes>0</Notes>
  <HiddenSlides>5</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98</vt:i4>
      </vt:variant>
    </vt:vector>
  </HeadingPairs>
  <TitlesOfParts>
    <vt:vector size="104" baseType="lpstr">
      <vt:lpstr>Calibri</vt:lpstr>
      <vt:lpstr>Helvetica Neue</vt:lpstr>
      <vt:lpstr>Trebuchet MS</vt:lpstr>
      <vt:lpstr>Wingdings</vt:lpstr>
      <vt:lpstr>Wingdings 2</vt:lpstr>
      <vt:lpstr>Opulent</vt:lpstr>
      <vt:lpstr>Thy words were found, and I did eat them; and thy word was unto me the joy and rejoicing of mine heart:  Jeremiah 15:16 </vt:lpstr>
      <vt:lpstr>Can we trust the Bible?  </vt:lpstr>
      <vt:lpstr>Four basic questions</vt:lpstr>
      <vt:lpstr>Health warning </vt:lpstr>
      <vt:lpstr>Bible study</vt:lpstr>
      <vt:lpstr>Authenticity</vt:lpstr>
      <vt:lpstr>Authenticity</vt:lpstr>
      <vt:lpstr>Authenticity</vt:lpstr>
      <vt:lpstr>Authenticity</vt:lpstr>
      <vt:lpstr>Authenticity</vt:lpstr>
      <vt:lpstr>Authenticity</vt:lpstr>
      <vt:lpstr>Authenticity</vt:lpstr>
      <vt:lpstr>Authenticity</vt:lpstr>
      <vt:lpstr>Authenticity</vt:lpstr>
      <vt:lpstr>Authenticity</vt:lpstr>
      <vt:lpstr>Authenticity</vt:lpstr>
      <vt:lpstr>Authenticity</vt:lpstr>
      <vt:lpstr>Authenticity</vt:lpstr>
      <vt:lpstr>Authenticity</vt:lpstr>
      <vt:lpstr>Authenticity</vt:lpstr>
      <vt:lpstr>Authenticity</vt:lpstr>
      <vt:lpstr>Authenticity</vt:lpstr>
      <vt:lpstr>Authenticity</vt:lpstr>
      <vt:lpstr>Authenticity</vt:lpstr>
      <vt:lpstr>Authenticity</vt:lpstr>
      <vt:lpstr>Authenticity</vt:lpstr>
      <vt:lpstr>The cave at Qumran</vt:lpstr>
      <vt:lpstr>Scroll of Isaiah on display in Israel (7.3 metres 24 foot long)</vt:lpstr>
      <vt:lpstr>Historicity</vt:lpstr>
      <vt:lpstr>Historicity</vt:lpstr>
      <vt:lpstr>Historicity</vt:lpstr>
      <vt:lpstr>Historicity</vt:lpstr>
      <vt:lpstr>Historicity</vt:lpstr>
      <vt:lpstr>Historicity</vt:lpstr>
      <vt:lpstr>Historicity</vt:lpstr>
      <vt:lpstr>Robert Dick Wilson</vt:lpstr>
      <vt:lpstr>Historicity</vt:lpstr>
      <vt:lpstr>Historicity</vt:lpstr>
      <vt:lpstr>Historicity</vt:lpstr>
      <vt:lpstr>Historicity</vt:lpstr>
      <vt:lpstr>Historicity</vt:lpstr>
      <vt:lpstr>Historicity</vt:lpstr>
      <vt:lpstr>Historicity</vt:lpstr>
      <vt:lpstr>Sir William Ramsay</vt:lpstr>
      <vt:lpstr>Historicity</vt:lpstr>
      <vt:lpstr>Historicity</vt:lpstr>
      <vt:lpstr>Historicity</vt:lpstr>
      <vt:lpstr>Historicity</vt:lpstr>
      <vt:lpstr>RABBI Nelson Glueck Ph.D The ‘DEAN’ of Palestinian archaeology </vt:lpstr>
      <vt:lpstr>Veracity</vt:lpstr>
      <vt:lpstr>Veracity</vt:lpstr>
      <vt:lpstr>Veracity</vt:lpstr>
      <vt:lpstr>Veracity</vt:lpstr>
      <vt:lpstr>Veracity</vt:lpstr>
      <vt:lpstr>Veracity</vt:lpstr>
      <vt:lpstr>Veracity</vt:lpstr>
      <vt:lpstr>Inspiration</vt:lpstr>
      <vt:lpstr>Inspiration</vt:lpstr>
      <vt:lpstr>Inspiration</vt:lpstr>
      <vt:lpstr>Inspiration</vt:lpstr>
      <vt:lpstr>Inspiration</vt:lpstr>
      <vt:lpstr>Inspiration</vt:lpstr>
      <vt:lpstr>Inspiration</vt:lpstr>
      <vt:lpstr>Inspiration</vt:lpstr>
      <vt:lpstr>Inspiration</vt:lpstr>
      <vt:lpstr>Inspiration</vt:lpstr>
      <vt:lpstr>Inspiration</vt:lpstr>
      <vt:lpstr>Inspiration</vt:lpstr>
      <vt:lpstr>Inspiration</vt:lpstr>
      <vt:lpstr>Inspiration</vt:lpstr>
      <vt:lpstr>Inspiration</vt:lpstr>
      <vt:lpstr>Inspiration</vt:lpstr>
      <vt:lpstr>Inspiration</vt:lpstr>
      <vt:lpstr>Inspiration</vt:lpstr>
      <vt:lpstr>Inspiration</vt:lpstr>
      <vt:lpstr>Inspiration</vt:lpstr>
      <vt:lpstr>Inspiration</vt:lpstr>
      <vt:lpstr>Inspiration</vt:lpstr>
      <vt:lpstr>Inspiration</vt:lpstr>
      <vt:lpstr>Inspiration</vt:lpstr>
      <vt:lpstr>Inspiration</vt:lpstr>
      <vt:lpstr>Inspiration</vt:lpstr>
      <vt:lpstr>Inspiration</vt:lpstr>
      <vt:lpstr>Inspiration</vt:lpstr>
      <vt:lpstr>Inspiration</vt:lpstr>
      <vt:lpstr>Inspiration</vt:lpstr>
      <vt:lpstr>Inspiration</vt:lpstr>
      <vt:lpstr>Inspiration</vt:lpstr>
      <vt:lpstr>Inspiration</vt:lpstr>
      <vt:lpstr>Inspiration</vt:lpstr>
      <vt:lpstr>Inspiration</vt:lpstr>
      <vt:lpstr>Inspiration</vt:lpstr>
      <vt:lpstr>Inspiration</vt:lpstr>
      <vt:lpstr>Inspiration</vt:lpstr>
      <vt:lpstr>Can we trust the Bible?  </vt:lpstr>
      <vt:lpstr>A tailpiece from Professor richard G Moulton</vt:lpstr>
      <vt:lpstr>A tailpiece from Professor richard G Moulton</vt:lpstr>
      <vt:lpstr>there is yet one thing left to do with the bible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Back to the Bible</dc:title>
  <dc:creator>Edward J S Donald</dc:creator>
  <cp:lastModifiedBy>Edward J S Donald</cp:lastModifiedBy>
  <cp:revision>150</cp:revision>
  <dcterms:created xsi:type="dcterms:W3CDTF">2009-11-24T09:49:21Z</dcterms:created>
  <dcterms:modified xsi:type="dcterms:W3CDTF">2019-08-30T15:36:29Z</dcterms:modified>
</cp:coreProperties>
</file>