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88"/>
  </p:notesMasterIdLst>
  <p:sldIdLst>
    <p:sldId id="256" r:id="rId2"/>
    <p:sldId id="257" r:id="rId3"/>
    <p:sldId id="264" r:id="rId4"/>
    <p:sldId id="265" r:id="rId5"/>
    <p:sldId id="310" r:id="rId6"/>
    <p:sldId id="311" r:id="rId7"/>
    <p:sldId id="312" r:id="rId8"/>
    <p:sldId id="313" r:id="rId9"/>
    <p:sldId id="269" r:id="rId10"/>
    <p:sldId id="270" r:id="rId11"/>
    <p:sldId id="314" r:id="rId12"/>
    <p:sldId id="466" r:id="rId13"/>
    <p:sldId id="315" r:id="rId14"/>
    <p:sldId id="271" r:id="rId15"/>
    <p:sldId id="317" r:id="rId16"/>
    <p:sldId id="318" r:id="rId17"/>
    <p:sldId id="272" r:id="rId18"/>
    <p:sldId id="273" r:id="rId19"/>
    <p:sldId id="274" r:id="rId20"/>
    <p:sldId id="325" r:id="rId21"/>
    <p:sldId id="326" r:id="rId22"/>
    <p:sldId id="327" r:id="rId23"/>
    <p:sldId id="320" r:id="rId24"/>
    <p:sldId id="321" r:id="rId25"/>
    <p:sldId id="322" r:id="rId26"/>
    <p:sldId id="323" r:id="rId27"/>
    <p:sldId id="275" r:id="rId28"/>
    <p:sldId id="276" r:id="rId29"/>
    <p:sldId id="324" r:id="rId30"/>
    <p:sldId id="376" r:id="rId31"/>
    <p:sldId id="377" r:id="rId32"/>
    <p:sldId id="378" r:id="rId33"/>
    <p:sldId id="379" r:id="rId34"/>
    <p:sldId id="380" r:id="rId35"/>
    <p:sldId id="381" r:id="rId36"/>
    <p:sldId id="382" r:id="rId37"/>
    <p:sldId id="373" r:id="rId38"/>
    <p:sldId id="383" r:id="rId39"/>
    <p:sldId id="455" r:id="rId40"/>
    <p:sldId id="456" r:id="rId41"/>
    <p:sldId id="278" r:id="rId42"/>
    <p:sldId id="457" r:id="rId43"/>
    <p:sldId id="458" r:id="rId44"/>
    <p:sldId id="461" r:id="rId45"/>
    <p:sldId id="462" r:id="rId46"/>
    <p:sldId id="469" r:id="rId47"/>
    <p:sldId id="463" r:id="rId48"/>
    <p:sldId id="464" r:id="rId49"/>
    <p:sldId id="465" r:id="rId50"/>
    <p:sldId id="473" r:id="rId51"/>
    <p:sldId id="474" r:id="rId52"/>
    <p:sldId id="475" r:id="rId53"/>
    <p:sldId id="472" r:id="rId54"/>
    <p:sldId id="476" r:id="rId55"/>
    <p:sldId id="477" r:id="rId56"/>
    <p:sldId id="279" r:id="rId57"/>
    <p:sldId id="459" r:id="rId58"/>
    <p:sldId id="479" r:id="rId59"/>
    <p:sldId id="460" r:id="rId60"/>
    <p:sldId id="480" r:id="rId61"/>
    <p:sldId id="481" r:id="rId62"/>
    <p:sldId id="482" r:id="rId63"/>
    <p:sldId id="483" r:id="rId64"/>
    <p:sldId id="484" r:id="rId65"/>
    <p:sldId id="280" r:id="rId66"/>
    <p:sldId id="282" r:id="rId67"/>
    <p:sldId id="467" r:id="rId68"/>
    <p:sldId id="471" r:id="rId69"/>
    <p:sldId id="468" r:id="rId70"/>
    <p:sldId id="485" r:id="rId71"/>
    <p:sldId id="486" r:id="rId72"/>
    <p:sldId id="487" r:id="rId73"/>
    <p:sldId id="488" r:id="rId74"/>
    <p:sldId id="490" r:id="rId75"/>
    <p:sldId id="489" r:id="rId76"/>
    <p:sldId id="491" r:id="rId77"/>
    <p:sldId id="285" r:id="rId78"/>
    <p:sldId id="286" r:id="rId79"/>
    <p:sldId id="287" r:id="rId80"/>
    <p:sldId id="288" r:id="rId81"/>
    <p:sldId id="289" r:id="rId82"/>
    <p:sldId id="290" r:id="rId83"/>
    <p:sldId id="328" r:id="rId84"/>
    <p:sldId id="291" r:id="rId85"/>
    <p:sldId id="329" r:id="rId86"/>
    <p:sldId id="292"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517" autoAdjust="0"/>
  </p:normalViewPr>
  <p:slideViewPr>
    <p:cSldViewPr snapToGrid="0">
      <p:cViewPr varScale="1">
        <p:scale>
          <a:sx n="87" d="100"/>
          <a:sy n="87" d="100"/>
        </p:scale>
        <p:origin x="490" y="67"/>
      </p:cViewPr>
      <p:guideLst/>
    </p:cSldViewPr>
  </p:slideViewPr>
  <p:outlineViewPr>
    <p:cViewPr>
      <p:scale>
        <a:sx n="33" d="100"/>
        <a:sy n="33" d="100"/>
      </p:scale>
      <p:origin x="0" y="-30756"/>
    </p:cViewPr>
  </p:outlineViewPr>
  <p:notesTextViewPr>
    <p:cViewPr>
      <p:scale>
        <a:sx n="1" d="1"/>
        <a:sy n="1" d="1"/>
      </p:scale>
      <p:origin x="0" y="0"/>
    </p:cViewPr>
  </p:notesTextViewPr>
  <p:sorterViewPr>
    <p:cViewPr>
      <p:scale>
        <a:sx n="100" d="100"/>
        <a:sy n="100" d="100"/>
      </p:scale>
      <p:origin x="0" y="-1432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8D9F96-DD7D-4B52-A816-DFD11A1C14B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6CF0F90C-981B-416B-8954-601896649FFD}">
      <dgm:prSet/>
      <dgm:spPr>
        <a:xfrm>
          <a:off x="0" y="1901193"/>
          <a:ext cx="3677058" cy="1099800"/>
        </a:xfrm>
        <a:prstGeom prst="roundRect">
          <a:avLst/>
        </a:prstGeom>
        <a:solidFill>
          <a:schemeClr val="accent4">
            <a:lumMod val="20000"/>
            <a:lumOff val="80000"/>
          </a:schemeClr>
        </a:solidFill>
        <a:ln>
          <a:noFill/>
        </a:ln>
        <a:effectLst>
          <a:glow rad="101600">
            <a:schemeClr val="accent4">
              <a:satMod val="175000"/>
              <a:alpha val="40000"/>
            </a:schemeClr>
          </a:glow>
        </a:effectLst>
        <a:scene3d>
          <a:camera prst="orthographicFront"/>
          <a:lightRig rig="flat" dir="t"/>
        </a:scene3d>
        <a:sp3d prstMaterial="dkEdge">
          <a:bevelT w="8200" h="38100"/>
        </a:sp3d>
      </dgm:spPr>
      <dgm:t>
        <a:bodyPr/>
        <a:lstStyle/>
        <a:p>
          <a:pPr rtl="0">
            <a:buNone/>
          </a:pPr>
          <a:r>
            <a:rPr lang="en-GB" dirty="0">
              <a:solidFill>
                <a:sysClr val="windowText" lastClr="000000"/>
              </a:solidFill>
              <a:latin typeface="Arial"/>
              <a:ea typeface="+mn-ea"/>
              <a:cs typeface="+mn-cs"/>
            </a:rPr>
            <a:t>Substitution</a:t>
          </a:r>
        </a:p>
      </dgm:t>
    </dgm:pt>
    <dgm:pt modelId="{7EB8100B-A3AB-42FE-A55B-857D0B54947F}" type="parTrans" cxnId="{77CDCBAE-8A84-4DD6-AFC1-510D26B90029}">
      <dgm:prSet/>
      <dgm:spPr/>
      <dgm:t>
        <a:bodyPr/>
        <a:lstStyle/>
        <a:p>
          <a:endParaRPr lang="en-GB"/>
        </a:p>
      </dgm:t>
    </dgm:pt>
    <dgm:pt modelId="{24A12C39-CADD-4A08-B806-6DE97A14F956}" type="sibTrans" cxnId="{77CDCBAE-8A84-4DD6-AFC1-510D26B90029}">
      <dgm:prSet/>
      <dgm:spPr/>
      <dgm:t>
        <a:bodyPr/>
        <a:lstStyle/>
        <a:p>
          <a:endParaRPr lang="en-GB"/>
        </a:p>
      </dgm:t>
    </dgm:pt>
    <dgm:pt modelId="{AECADE8E-FAE9-43CA-8FE1-457250569FB5}">
      <dgm:prSet/>
      <dgm:spPr>
        <a:xfrm>
          <a:off x="0" y="4115172"/>
          <a:ext cx="3677058" cy="1099800"/>
        </a:xfrm>
        <a:prstGeom prst="roundRect">
          <a:avLst/>
        </a:prstGeom>
        <a:solidFill>
          <a:schemeClr val="accent4">
            <a:lumMod val="20000"/>
            <a:lumOff val="80000"/>
          </a:schemeClr>
        </a:solidFill>
        <a:ln>
          <a:noFill/>
        </a:ln>
        <a:effectLst>
          <a:glow rad="139700">
            <a:schemeClr val="accent4">
              <a:satMod val="175000"/>
              <a:alpha val="40000"/>
            </a:schemeClr>
          </a:glow>
        </a:effectLst>
        <a:scene3d>
          <a:camera prst="orthographicFront"/>
          <a:lightRig rig="flat" dir="t"/>
        </a:scene3d>
        <a:sp3d prstMaterial="dkEdge">
          <a:bevelT w="8200" h="38100"/>
        </a:sp3d>
      </dgm:spPr>
      <dgm:t>
        <a:bodyPr/>
        <a:lstStyle/>
        <a:p>
          <a:pPr rtl="0">
            <a:buNone/>
          </a:pPr>
          <a:r>
            <a:rPr lang="en-GB" dirty="0">
              <a:solidFill>
                <a:sysClr val="windowText" lastClr="000000"/>
              </a:solidFill>
              <a:latin typeface="Arial"/>
              <a:ea typeface="+mn-ea"/>
              <a:cs typeface="+mn-cs"/>
            </a:rPr>
            <a:t>Worship</a:t>
          </a:r>
        </a:p>
      </dgm:t>
    </dgm:pt>
    <dgm:pt modelId="{DD1252F9-3AE3-43CF-BE41-6E1EECF0AC70}" type="parTrans" cxnId="{E1936F4C-EF07-4941-924D-5715CD2759F7}">
      <dgm:prSet/>
      <dgm:spPr/>
      <dgm:t>
        <a:bodyPr/>
        <a:lstStyle/>
        <a:p>
          <a:endParaRPr lang="en-GB"/>
        </a:p>
      </dgm:t>
    </dgm:pt>
    <dgm:pt modelId="{186B9F3B-2ED4-4E55-9A27-7271703ABC6C}" type="sibTrans" cxnId="{E1936F4C-EF07-4941-924D-5715CD2759F7}">
      <dgm:prSet/>
      <dgm:spPr/>
      <dgm:t>
        <a:bodyPr/>
        <a:lstStyle/>
        <a:p>
          <a:endParaRPr lang="en-GB"/>
        </a:p>
      </dgm:t>
    </dgm:pt>
    <dgm:pt modelId="{0F597DDC-A68B-4764-97FF-C785CE488F8D}" type="pres">
      <dgm:prSet presAssocID="{1F8D9F96-DD7D-4B52-A816-DFD11A1C14B1}" presName="linear" presStyleCnt="0">
        <dgm:presLayoutVars>
          <dgm:animLvl val="lvl"/>
          <dgm:resizeHandles val="exact"/>
        </dgm:presLayoutVars>
      </dgm:prSet>
      <dgm:spPr/>
    </dgm:pt>
    <dgm:pt modelId="{19F9CBE7-CF25-4C0A-B457-9ED8B8DA07FB}" type="pres">
      <dgm:prSet presAssocID="{6CF0F90C-981B-416B-8954-601896649FFD}" presName="parentText" presStyleLbl="node1" presStyleIdx="0" presStyleCnt="2" custScaleY="94841" custLinFactNeighborX="226" custLinFactNeighborY="85984">
        <dgm:presLayoutVars>
          <dgm:chMax val="0"/>
          <dgm:bulletEnabled val="1"/>
        </dgm:presLayoutVars>
      </dgm:prSet>
      <dgm:spPr/>
    </dgm:pt>
    <dgm:pt modelId="{682DF12D-969C-43BC-8774-8872F1D3BF58}" type="pres">
      <dgm:prSet presAssocID="{24A12C39-CADD-4A08-B806-6DE97A14F956}" presName="spacer" presStyleCnt="0"/>
      <dgm:spPr/>
    </dgm:pt>
    <dgm:pt modelId="{41B911B1-5E0B-46E4-95CC-EA24F1723900}" type="pres">
      <dgm:prSet presAssocID="{AECADE8E-FAE9-43CA-8FE1-457250569FB5}" presName="parentText" presStyleLbl="node1" presStyleIdx="1" presStyleCnt="2" custLinFactY="63840" custLinFactNeighborY="100000">
        <dgm:presLayoutVars>
          <dgm:chMax val="0"/>
          <dgm:bulletEnabled val="1"/>
        </dgm:presLayoutVars>
      </dgm:prSet>
      <dgm:spPr/>
    </dgm:pt>
  </dgm:ptLst>
  <dgm:cxnLst>
    <dgm:cxn modelId="{2703ED5D-BDFD-4A1E-BCC5-78A15300D357}" type="presOf" srcId="{AECADE8E-FAE9-43CA-8FE1-457250569FB5}" destId="{41B911B1-5E0B-46E4-95CC-EA24F1723900}" srcOrd="0" destOrd="0" presId="urn:microsoft.com/office/officeart/2005/8/layout/vList2"/>
    <dgm:cxn modelId="{E1936F4C-EF07-4941-924D-5715CD2759F7}" srcId="{1F8D9F96-DD7D-4B52-A816-DFD11A1C14B1}" destId="{AECADE8E-FAE9-43CA-8FE1-457250569FB5}" srcOrd="1" destOrd="0" parTransId="{DD1252F9-3AE3-43CF-BE41-6E1EECF0AC70}" sibTransId="{186B9F3B-2ED4-4E55-9A27-7271703ABC6C}"/>
    <dgm:cxn modelId="{77CDCBAE-8A84-4DD6-AFC1-510D26B90029}" srcId="{1F8D9F96-DD7D-4B52-A816-DFD11A1C14B1}" destId="{6CF0F90C-981B-416B-8954-601896649FFD}" srcOrd="0" destOrd="0" parTransId="{7EB8100B-A3AB-42FE-A55B-857D0B54947F}" sibTransId="{24A12C39-CADD-4A08-B806-6DE97A14F956}"/>
    <dgm:cxn modelId="{7852E9AE-CDB8-40E4-AD02-7616C8785CE1}" type="presOf" srcId="{6CF0F90C-981B-416B-8954-601896649FFD}" destId="{19F9CBE7-CF25-4C0A-B457-9ED8B8DA07FB}" srcOrd="0" destOrd="0" presId="urn:microsoft.com/office/officeart/2005/8/layout/vList2"/>
    <dgm:cxn modelId="{E4EF23BF-F5D4-4655-9D82-F503A47A67A2}" type="presOf" srcId="{1F8D9F96-DD7D-4B52-A816-DFD11A1C14B1}" destId="{0F597DDC-A68B-4764-97FF-C785CE488F8D}" srcOrd="0" destOrd="0" presId="urn:microsoft.com/office/officeart/2005/8/layout/vList2"/>
    <dgm:cxn modelId="{FEBA77C2-E5D4-4DF1-9C53-4436DFA0ADF9}" type="presParOf" srcId="{0F597DDC-A68B-4764-97FF-C785CE488F8D}" destId="{19F9CBE7-CF25-4C0A-B457-9ED8B8DA07FB}" srcOrd="0" destOrd="0" presId="urn:microsoft.com/office/officeart/2005/8/layout/vList2"/>
    <dgm:cxn modelId="{9C005C0D-B9D0-4296-9126-518DF591C7A1}" type="presParOf" srcId="{0F597DDC-A68B-4764-97FF-C785CE488F8D}" destId="{682DF12D-969C-43BC-8774-8872F1D3BF58}" srcOrd="1" destOrd="0" presId="urn:microsoft.com/office/officeart/2005/8/layout/vList2"/>
    <dgm:cxn modelId="{0D478EE3-0065-4B63-A26B-9A7A0B5CC05B}" type="presParOf" srcId="{0F597DDC-A68B-4764-97FF-C785CE488F8D}" destId="{41B911B1-5E0B-46E4-95CC-EA24F172390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56B669-7DD8-4D43-912D-B5B7CDC54A7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E569069D-892A-457E-9FD5-803A6C9E0D85}">
      <dgm:prSet/>
      <dgm:spPr>
        <a:solidFill>
          <a:schemeClr val="accent4">
            <a:lumMod val="20000"/>
            <a:lumOff val="80000"/>
          </a:schemeClr>
        </a:solidFill>
      </dgm:spPr>
      <dgm:t>
        <a:bodyPr/>
        <a:lstStyle/>
        <a:p>
          <a:pPr rtl="0"/>
          <a:r>
            <a:rPr lang="en-US" dirty="0"/>
            <a:t>‘And there arose not a prophet since in Israel like unto Moses, whom the Lord knew face to face.’</a:t>
          </a:r>
          <a:endParaRPr lang="en-US" b="1" dirty="0"/>
        </a:p>
      </dgm:t>
    </dgm:pt>
    <dgm:pt modelId="{4F74F1B9-133A-4C1F-8546-F3B200B617B4}" type="parTrans" cxnId="{33A35CBA-583F-482C-A600-9F53442C6F74}">
      <dgm:prSet/>
      <dgm:spPr/>
      <dgm:t>
        <a:bodyPr/>
        <a:lstStyle/>
        <a:p>
          <a:endParaRPr lang="en-GB"/>
        </a:p>
      </dgm:t>
    </dgm:pt>
    <dgm:pt modelId="{0CF3E8DE-C822-422F-9838-BECFF6F81C33}" type="sibTrans" cxnId="{33A35CBA-583F-482C-A600-9F53442C6F74}">
      <dgm:prSet/>
      <dgm:spPr/>
      <dgm:t>
        <a:bodyPr/>
        <a:lstStyle/>
        <a:p>
          <a:endParaRPr lang="en-GB"/>
        </a:p>
      </dgm:t>
    </dgm:pt>
    <dgm:pt modelId="{1A96CDA8-BD03-4B4E-94C9-F6FE25B52F15}" type="pres">
      <dgm:prSet presAssocID="{AF56B669-7DD8-4D43-912D-B5B7CDC54A76}" presName="linear" presStyleCnt="0">
        <dgm:presLayoutVars>
          <dgm:animLvl val="lvl"/>
          <dgm:resizeHandles val="exact"/>
        </dgm:presLayoutVars>
      </dgm:prSet>
      <dgm:spPr/>
    </dgm:pt>
    <dgm:pt modelId="{F4115512-D8E4-4D08-85CE-942652E9F496}" type="pres">
      <dgm:prSet presAssocID="{E569069D-892A-457E-9FD5-803A6C9E0D85}" presName="parentText" presStyleLbl="node1" presStyleIdx="0" presStyleCnt="1">
        <dgm:presLayoutVars>
          <dgm:chMax val="0"/>
          <dgm:bulletEnabled val="1"/>
        </dgm:presLayoutVars>
      </dgm:prSet>
      <dgm:spPr/>
    </dgm:pt>
  </dgm:ptLst>
  <dgm:cxnLst>
    <dgm:cxn modelId="{79232E4F-9648-4FCC-9FE2-CCD4D4249B44}" type="presOf" srcId="{AF56B669-7DD8-4D43-912D-B5B7CDC54A76}" destId="{1A96CDA8-BD03-4B4E-94C9-F6FE25B52F15}" srcOrd="0" destOrd="0" presId="urn:microsoft.com/office/officeart/2005/8/layout/vList2"/>
    <dgm:cxn modelId="{BD685575-A1FF-445E-ABF3-51FA7A7830E7}" type="presOf" srcId="{E569069D-892A-457E-9FD5-803A6C9E0D85}" destId="{F4115512-D8E4-4D08-85CE-942652E9F496}" srcOrd="0" destOrd="0" presId="urn:microsoft.com/office/officeart/2005/8/layout/vList2"/>
    <dgm:cxn modelId="{33A35CBA-583F-482C-A600-9F53442C6F74}" srcId="{AF56B669-7DD8-4D43-912D-B5B7CDC54A76}" destId="{E569069D-892A-457E-9FD5-803A6C9E0D85}" srcOrd="0" destOrd="0" parTransId="{4F74F1B9-133A-4C1F-8546-F3B200B617B4}" sibTransId="{0CF3E8DE-C822-422F-9838-BECFF6F81C33}"/>
    <dgm:cxn modelId="{ED550899-BEAE-4850-824C-C00AAA8EF006}" type="presParOf" srcId="{1A96CDA8-BD03-4B4E-94C9-F6FE25B52F15}" destId="{F4115512-D8E4-4D08-85CE-942652E9F49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9CE1EA-1AD1-4C57-906D-EF1BA2F9CAE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1B7B2CFD-00FA-47D6-93E8-8809F63BA33B}">
      <dgm:prSet/>
      <dgm:spPr>
        <a:solidFill>
          <a:schemeClr val="accent4">
            <a:lumMod val="20000"/>
            <a:lumOff val="80000"/>
          </a:schemeClr>
        </a:solidFill>
      </dgm:spPr>
      <dgm:t>
        <a:bodyPr/>
        <a:lstStyle/>
        <a:p>
          <a:pPr algn="ctr" rtl="0"/>
          <a:r>
            <a:rPr lang="en-GB" dirty="0"/>
            <a:t>Genesis - Moses as Historian</a:t>
          </a:r>
        </a:p>
      </dgm:t>
    </dgm:pt>
    <dgm:pt modelId="{08A35697-76EE-4CC6-AB73-BF6BA37EC963}" type="parTrans" cxnId="{38D4C6FE-3421-4A3E-902D-F5FB0AD5C584}">
      <dgm:prSet/>
      <dgm:spPr/>
      <dgm:t>
        <a:bodyPr/>
        <a:lstStyle/>
        <a:p>
          <a:endParaRPr lang="en-GB"/>
        </a:p>
      </dgm:t>
    </dgm:pt>
    <dgm:pt modelId="{5155DB09-3656-4A81-A583-662A9B6CEBA6}" type="sibTrans" cxnId="{38D4C6FE-3421-4A3E-902D-F5FB0AD5C584}">
      <dgm:prSet/>
      <dgm:spPr/>
      <dgm:t>
        <a:bodyPr/>
        <a:lstStyle/>
        <a:p>
          <a:endParaRPr lang="en-GB"/>
        </a:p>
      </dgm:t>
    </dgm:pt>
    <dgm:pt modelId="{2E7976AE-362C-4BFC-97A8-6EDC7D453FD5}">
      <dgm:prSet/>
      <dgm:spPr>
        <a:solidFill>
          <a:schemeClr val="accent4">
            <a:lumMod val="20000"/>
            <a:lumOff val="80000"/>
          </a:schemeClr>
        </a:solidFill>
      </dgm:spPr>
      <dgm:t>
        <a:bodyPr/>
        <a:lstStyle/>
        <a:p>
          <a:pPr algn="ctr" rtl="0"/>
          <a:r>
            <a:rPr lang="en-GB" dirty="0"/>
            <a:t>Book of Beginnings</a:t>
          </a:r>
        </a:p>
      </dgm:t>
    </dgm:pt>
    <dgm:pt modelId="{9F97B1C4-BDFB-4414-BC5E-577FFD4F8709}" type="parTrans" cxnId="{D04FBE17-9F1D-4070-8723-D11C62B3853D}">
      <dgm:prSet/>
      <dgm:spPr/>
      <dgm:t>
        <a:bodyPr/>
        <a:lstStyle/>
        <a:p>
          <a:endParaRPr lang="en-GB"/>
        </a:p>
      </dgm:t>
    </dgm:pt>
    <dgm:pt modelId="{CD764EA2-9423-4056-98E8-A4FE2CA97CAC}" type="sibTrans" cxnId="{D04FBE17-9F1D-4070-8723-D11C62B3853D}">
      <dgm:prSet/>
      <dgm:spPr/>
      <dgm:t>
        <a:bodyPr/>
        <a:lstStyle/>
        <a:p>
          <a:endParaRPr lang="en-GB"/>
        </a:p>
      </dgm:t>
    </dgm:pt>
    <dgm:pt modelId="{744BA573-FB1E-4D4B-93F0-E0D138BBF6DD}">
      <dgm:prSet/>
      <dgm:spPr>
        <a:solidFill>
          <a:schemeClr val="accent4">
            <a:lumMod val="20000"/>
            <a:lumOff val="80000"/>
          </a:schemeClr>
        </a:solidFill>
      </dgm:spPr>
      <dgm:t>
        <a:bodyPr/>
        <a:lstStyle/>
        <a:p>
          <a:pPr algn="ctr" rtl="0"/>
          <a:r>
            <a:rPr lang="en-GB" dirty="0"/>
            <a:t>Key Thought - Creator God</a:t>
          </a:r>
        </a:p>
      </dgm:t>
    </dgm:pt>
    <dgm:pt modelId="{03A071F6-0787-43CA-8D89-1C8418A88E87}" type="parTrans" cxnId="{C95C20DC-F526-45F1-96C7-2BD3FD6AD348}">
      <dgm:prSet/>
      <dgm:spPr/>
      <dgm:t>
        <a:bodyPr/>
        <a:lstStyle/>
        <a:p>
          <a:endParaRPr lang="en-GB"/>
        </a:p>
      </dgm:t>
    </dgm:pt>
    <dgm:pt modelId="{BB17D383-8A6C-4C01-845B-61B10F1D2382}" type="sibTrans" cxnId="{C95C20DC-F526-45F1-96C7-2BD3FD6AD348}">
      <dgm:prSet/>
      <dgm:spPr/>
      <dgm:t>
        <a:bodyPr/>
        <a:lstStyle/>
        <a:p>
          <a:endParaRPr lang="en-GB"/>
        </a:p>
      </dgm:t>
    </dgm:pt>
    <dgm:pt modelId="{4DFB57C8-2485-44CB-AC45-AFE840FAB86A}" type="pres">
      <dgm:prSet presAssocID="{DF9CE1EA-1AD1-4C57-906D-EF1BA2F9CAEC}" presName="linear" presStyleCnt="0">
        <dgm:presLayoutVars>
          <dgm:animLvl val="lvl"/>
          <dgm:resizeHandles val="exact"/>
        </dgm:presLayoutVars>
      </dgm:prSet>
      <dgm:spPr/>
    </dgm:pt>
    <dgm:pt modelId="{DFA6878F-8243-482D-9CD1-BC7AF6B0A976}" type="pres">
      <dgm:prSet presAssocID="{1B7B2CFD-00FA-47D6-93E8-8809F63BA33B}" presName="parentText" presStyleLbl="node1" presStyleIdx="0" presStyleCnt="3">
        <dgm:presLayoutVars>
          <dgm:chMax val="0"/>
          <dgm:bulletEnabled val="1"/>
        </dgm:presLayoutVars>
      </dgm:prSet>
      <dgm:spPr/>
    </dgm:pt>
    <dgm:pt modelId="{AEEC7569-DF4E-4A47-A111-FEE59A8B9057}" type="pres">
      <dgm:prSet presAssocID="{5155DB09-3656-4A81-A583-662A9B6CEBA6}" presName="spacer" presStyleCnt="0"/>
      <dgm:spPr/>
    </dgm:pt>
    <dgm:pt modelId="{617A863C-D58C-4655-9DA9-7A5250EA184A}" type="pres">
      <dgm:prSet presAssocID="{2E7976AE-362C-4BFC-97A8-6EDC7D453FD5}" presName="parentText" presStyleLbl="node1" presStyleIdx="1" presStyleCnt="3">
        <dgm:presLayoutVars>
          <dgm:chMax val="0"/>
          <dgm:bulletEnabled val="1"/>
        </dgm:presLayoutVars>
      </dgm:prSet>
      <dgm:spPr/>
    </dgm:pt>
    <dgm:pt modelId="{1661B3AE-0E62-4740-8FA1-0B89F6702BFE}" type="pres">
      <dgm:prSet presAssocID="{CD764EA2-9423-4056-98E8-A4FE2CA97CAC}" presName="spacer" presStyleCnt="0"/>
      <dgm:spPr/>
    </dgm:pt>
    <dgm:pt modelId="{58C4AE32-8974-44C8-AB52-837E1162CDDC}" type="pres">
      <dgm:prSet presAssocID="{744BA573-FB1E-4D4B-93F0-E0D138BBF6DD}" presName="parentText" presStyleLbl="node1" presStyleIdx="2" presStyleCnt="3">
        <dgm:presLayoutVars>
          <dgm:chMax val="0"/>
          <dgm:bulletEnabled val="1"/>
        </dgm:presLayoutVars>
      </dgm:prSet>
      <dgm:spPr/>
    </dgm:pt>
  </dgm:ptLst>
  <dgm:cxnLst>
    <dgm:cxn modelId="{D04FBE17-9F1D-4070-8723-D11C62B3853D}" srcId="{DF9CE1EA-1AD1-4C57-906D-EF1BA2F9CAEC}" destId="{2E7976AE-362C-4BFC-97A8-6EDC7D453FD5}" srcOrd="1" destOrd="0" parTransId="{9F97B1C4-BDFB-4414-BC5E-577FFD4F8709}" sibTransId="{CD764EA2-9423-4056-98E8-A4FE2CA97CAC}"/>
    <dgm:cxn modelId="{2A32D836-B887-402E-913A-BEB9333EAD4F}" type="presOf" srcId="{2E7976AE-362C-4BFC-97A8-6EDC7D453FD5}" destId="{617A863C-D58C-4655-9DA9-7A5250EA184A}" srcOrd="0" destOrd="0" presId="urn:microsoft.com/office/officeart/2005/8/layout/vList2"/>
    <dgm:cxn modelId="{6B917938-947A-4F80-9CF3-33F4D23511E3}" type="presOf" srcId="{744BA573-FB1E-4D4B-93F0-E0D138BBF6DD}" destId="{58C4AE32-8974-44C8-AB52-837E1162CDDC}" srcOrd="0" destOrd="0" presId="urn:microsoft.com/office/officeart/2005/8/layout/vList2"/>
    <dgm:cxn modelId="{029CF640-A4CC-408E-89C1-AFD713EC04D7}" type="presOf" srcId="{1B7B2CFD-00FA-47D6-93E8-8809F63BA33B}" destId="{DFA6878F-8243-482D-9CD1-BC7AF6B0A976}" srcOrd="0" destOrd="0" presId="urn:microsoft.com/office/officeart/2005/8/layout/vList2"/>
    <dgm:cxn modelId="{68B9DF85-FFB5-43F4-8100-A1CF2C144FF0}" type="presOf" srcId="{DF9CE1EA-1AD1-4C57-906D-EF1BA2F9CAEC}" destId="{4DFB57C8-2485-44CB-AC45-AFE840FAB86A}" srcOrd="0" destOrd="0" presId="urn:microsoft.com/office/officeart/2005/8/layout/vList2"/>
    <dgm:cxn modelId="{C95C20DC-F526-45F1-96C7-2BD3FD6AD348}" srcId="{DF9CE1EA-1AD1-4C57-906D-EF1BA2F9CAEC}" destId="{744BA573-FB1E-4D4B-93F0-E0D138BBF6DD}" srcOrd="2" destOrd="0" parTransId="{03A071F6-0787-43CA-8D89-1C8418A88E87}" sibTransId="{BB17D383-8A6C-4C01-845B-61B10F1D2382}"/>
    <dgm:cxn modelId="{38D4C6FE-3421-4A3E-902D-F5FB0AD5C584}" srcId="{DF9CE1EA-1AD1-4C57-906D-EF1BA2F9CAEC}" destId="{1B7B2CFD-00FA-47D6-93E8-8809F63BA33B}" srcOrd="0" destOrd="0" parTransId="{08A35697-76EE-4CC6-AB73-BF6BA37EC963}" sibTransId="{5155DB09-3656-4A81-A583-662A9B6CEBA6}"/>
    <dgm:cxn modelId="{66F6EC47-CC8A-427C-BB2D-24ECAA42C951}" type="presParOf" srcId="{4DFB57C8-2485-44CB-AC45-AFE840FAB86A}" destId="{DFA6878F-8243-482D-9CD1-BC7AF6B0A976}" srcOrd="0" destOrd="0" presId="urn:microsoft.com/office/officeart/2005/8/layout/vList2"/>
    <dgm:cxn modelId="{909464DE-844C-4AF8-BB49-EDDE4174A6EA}" type="presParOf" srcId="{4DFB57C8-2485-44CB-AC45-AFE840FAB86A}" destId="{AEEC7569-DF4E-4A47-A111-FEE59A8B9057}" srcOrd="1" destOrd="0" presId="urn:microsoft.com/office/officeart/2005/8/layout/vList2"/>
    <dgm:cxn modelId="{308C07BF-1E80-4DA7-B69F-55FB9368972E}" type="presParOf" srcId="{4DFB57C8-2485-44CB-AC45-AFE840FAB86A}" destId="{617A863C-D58C-4655-9DA9-7A5250EA184A}" srcOrd="2" destOrd="0" presId="urn:microsoft.com/office/officeart/2005/8/layout/vList2"/>
    <dgm:cxn modelId="{CF0A80EF-A88D-4141-B134-18EA68A97CB0}" type="presParOf" srcId="{4DFB57C8-2485-44CB-AC45-AFE840FAB86A}" destId="{1661B3AE-0E62-4740-8FA1-0B89F6702BFE}" srcOrd="3" destOrd="0" presId="urn:microsoft.com/office/officeart/2005/8/layout/vList2"/>
    <dgm:cxn modelId="{1B9DF2AB-ECD7-4408-AA48-58B02FC1E796}" type="presParOf" srcId="{4DFB57C8-2485-44CB-AC45-AFE840FAB86A}" destId="{58C4AE32-8974-44C8-AB52-837E1162CDD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98B40D-E4E8-45D9-AAAD-C452B35B6A7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9B22B60C-5569-4458-BA52-B1ECAA490DC3}">
      <dgm:prSet/>
      <dgm:spPr>
        <a:solidFill>
          <a:schemeClr val="accent4">
            <a:lumMod val="20000"/>
            <a:lumOff val="80000"/>
          </a:schemeClr>
        </a:solidFill>
      </dgm:spPr>
      <dgm:t>
        <a:bodyPr/>
        <a:lstStyle/>
        <a:p>
          <a:pPr algn="ctr" rtl="0"/>
          <a:r>
            <a:rPr lang="en-GB" dirty="0"/>
            <a:t>Exodus - Moses as Deliverer</a:t>
          </a:r>
        </a:p>
      </dgm:t>
    </dgm:pt>
    <dgm:pt modelId="{B2C72758-D5EA-4B86-AE7A-FB93E32D0D25}" type="parTrans" cxnId="{3E1E3DD7-EBF8-4747-937E-98C83AF63D05}">
      <dgm:prSet/>
      <dgm:spPr/>
      <dgm:t>
        <a:bodyPr/>
        <a:lstStyle/>
        <a:p>
          <a:endParaRPr lang="en-GB"/>
        </a:p>
      </dgm:t>
    </dgm:pt>
    <dgm:pt modelId="{BD6D94DF-0B82-4EA8-A83B-10D153FE0E6A}" type="sibTrans" cxnId="{3E1E3DD7-EBF8-4747-937E-98C83AF63D05}">
      <dgm:prSet/>
      <dgm:spPr/>
      <dgm:t>
        <a:bodyPr/>
        <a:lstStyle/>
        <a:p>
          <a:endParaRPr lang="en-GB"/>
        </a:p>
      </dgm:t>
    </dgm:pt>
    <dgm:pt modelId="{1ABD1FF2-9F9E-4564-8648-14AC3614F5F9}">
      <dgm:prSet/>
      <dgm:spPr>
        <a:solidFill>
          <a:schemeClr val="accent4">
            <a:lumMod val="20000"/>
            <a:lumOff val="80000"/>
          </a:schemeClr>
        </a:solidFill>
      </dgm:spPr>
      <dgm:t>
        <a:bodyPr/>
        <a:lstStyle/>
        <a:p>
          <a:pPr algn="ctr" rtl="0"/>
          <a:r>
            <a:rPr lang="en-GB" dirty="0"/>
            <a:t>Book of New Beginning</a:t>
          </a:r>
        </a:p>
      </dgm:t>
    </dgm:pt>
    <dgm:pt modelId="{05B06881-6D68-4BE9-B248-898EDA467B72}" type="parTrans" cxnId="{8936E48C-B8B1-4DD4-B135-47EFA7FC00FA}">
      <dgm:prSet/>
      <dgm:spPr/>
      <dgm:t>
        <a:bodyPr/>
        <a:lstStyle/>
        <a:p>
          <a:endParaRPr lang="en-GB"/>
        </a:p>
      </dgm:t>
    </dgm:pt>
    <dgm:pt modelId="{1F17635E-1EAF-40D9-8C5D-B1AF872FB5D6}" type="sibTrans" cxnId="{8936E48C-B8B1-4DD4-B135-47EFA7FC00FA}">
      <dgm:prSet/>
      <dgm:spPr/>
      <dgm:t>
        <a:bodyPr/>
        <a:lstStyle/>
        <a:p>
          <a:endParaRPr lang="en-GB"/>
        </a:p>
      </dgm:t>
    </dgm:pt>
    <dgm:pt modelId="{9C04877A-370D-426B-9079-BE9F864971FD}">
      <dgm:prSet/>
      <dgm:spPr>
        <a:solidFill>
          <a:schemeClr val="accent4">
            <a:lumMod val="20000"/>
            <a:lumOff val="80000"/>
          </a:schemeClr>
        </a:solidFill>
      </dgm:spPr>
      <dgm:t>
        <a:bodyPr/>
        <a:lstStyle/>
        <a:p>
          <a:pPr algn="ctr" rtl="0"/>
          <a:r>
            <a:rPr lang="en-GB" dirty="0"/>
            <a:t>Key Thought - Redeemer God</a:t>
          </a:r>
        </a:p>
      </dgm:t>
    </dgm:pt>
    <dgm:pt modelId="{07250092-D22A-4055-8309-F373240097F1}" type="parTrans" cxnId="{9A7674AD-72CD-48B2-B8E8-F7420DE79223}">
      <dgm:prSet/>
      <dgm:spPr/>
      <dgm:t>
        <a:bodyPr/>
        <a:lstStyle/>
        <a:p>
          <a:endParaRPr lang="en-GB"/>
        </a:p>
      </dgm:t>
    </dgm:pt>
    <dgm:pt modelId="{83625935-5B43-4583-B23F-005493F9B6C1}" type="sibTrans" cxnId="{9A7674AD-72CD-48B2-B8E8-F7420DE79223}">
      <dgm:prSet/>
      <dgm:spPr/>
      <dgm:t>
        <a:bodyPr/>
        <a:lstStyle/>
        <a:p>
          <a:endParaRPr lang="en-GB"/>
        </a:p>
      </dgm:t>
    </dgm:pt>
    <dgm:pt modelId="{E2111E4D-2716-4F20-8BEE-4CA1C69F4003}" type="pres">
      <dgm:prSet presAssocID="{3198B40D-E4E8-45D9-AAAD-C452B35B6A78}" presName="linear" presStyleCnt="0">
        <dgm:presLayoutVars>
          <dgm:animLvl val="lvl"/>
          <dgm:resizeHandles val="exact"/>
        </dgm:presLayoutVars>
      </dgm:prSet>
      <dgm:spPr/>
    </dgm:pt>
    <dgm:pt modelId="{40D1BBF3-B38D-44C2-AD9A-0A72C3B7FD2F}" type="pres">
      <dgm:prSet presAssocID="{9B22B60C-5569-4458-BA52-B1ECAA490DC3}" presName="parentText" presStyleLbl="node1" presStyleIdx="0" presStyleCnt="3">
        <dgm:presLayoutVars>
          <dgm:chMax val="0"/>
          <dgm:bulletEnabled val="1"/>
        </dgm:presLayoutVars>
      </dgm:prSet>
      <dgm:spPr/>
    </dgm:pt>
    <dgm:pt modelId="{DD738C87-4BA2-4FFA-9591-B67ED7025FF7}" type="pres">
      <dgm:prSet presAssocID="{BD6D94DF-0B82-4EA8-A83B-10D153FE0E6A}" presName="spacer" presStyleCnt="0"/>
      <dgm:spPr/>
    </dgm:pt>
    <dgm:pt modelId="{D6AEECEA-065E-415D-B0EE-25B4E2DD2B0F}" type="pres">
      <dgm:prSet presAssocID="{1ABD1FF2-9F9E-4564-8648-14AC3614F5F9}" presName="parentText" presStyleLbl="node1" presStyleIdx="1" presStyleCnt="3">
        <dgm:presLayoutVars>
          <dgm:chMax val="0"/>
          <dgm:bulletEnabled val="1"/>
        </dgm:presLayoutVars>
      </dgm:prSet>
      <dgm:spPr/>
    </dgm:pt>
    <dgm:pt modelId="{E0944822-18CC-4C34-BD9A-5CA2DD7D9F5E}" type="pres">
      <dgm:prSet presAssocID="{1F17635E-1EAF-40D9-8C5D-B1AF872FB5D6}" presName="spacer" presStyleCnt="0"/>
      <dgm:spPr/>
    </dgm:pt>
    <dgm:pt modelId="{11451CF7-A232-4E40-9FFD-26C3A3CE2BC6}" type="pres">
      <dgm:prSet presAssocID="{9C04877A-370D-426B-9079-BE9F864971FD}" presName="parentText" presStyleLbl="node1" presStyleIdx="2" presStyleCnt="3">
        <dgm:presLayoutVars>
          <dgm:chMax val="0"/>
          <dgm:bulletEnabled val="1"/>
        </dgm:presLayoutVars>
      </dgm:prSet>
      <dgm:spPr/>
    </dgm:pt>
  </dgm:ptLst>
  <dgm:cxnLst>
    <dgm:cxn modelId="{627B271F-1D2C-43B9-9818-25C56C3FFC14}" type="presOf" srcId="{9B22B60C-5569-4458-BA52-B1ECAA490DC3}" destId="{40D1BBF3-B38D-44C2-AD9A-0A72C3B7FD2F}" srcOrd="0" destOrd="0" presId="urn:microsoft.com/office/officeart/2005/8/layout/vList2"/>
    <dgm:cxn modelId="{2D2D1656-D743-496B-B3FD-FC05C01923FD}" type="presOf" srcId="{9C04877A-370D-426B-9079-BE9F864971FD}" destId="{11451CF7-A232-4E40-9FFD-26C3A3CE2BC6}" srcOrd="0" destOrd="0" presId="urn:microsoft.com/office/officeart/2005/8/layout/vList2"/>
    <dgm:cxn modelId="{694C2556-37C7-421C-8E78-64E573F0694C}" type="presOf" srcId="{1ABD1FF2-9F9E-4564-8648-14AC3614F5F9}" destId="{D6AEECEA-065E-415D-B0EE-25B4E2DD2B0F}" srcOrd="0" destOrd="0" presId="urn:microsoft.com/office/officeart/2005/8/layout/vList2"/>
    <dgm:cxn modelId="{8936E48C-B8B1-4DD4-B135-47EFA7FC00FA}" srcId="{3198B40D-E4E8-45D9-AAAD-C452B35B6A78}" destId="{1ABD1FF2-9F9E-4564-8648-14AC3614F5F9}" srcOrd="1" destOrd="0" parTransId="{05B06881-6D68-4BE9-B248-898EDA467B72}" sibTransId="{1F17635E-1EAF-40D9-8C5D-B1AF872FB5D6}"/>
    <dgm:cxn modelId="{9A7674AD-72CD-48B2-B8E8-F7420DE79223}" srcId="{3198B40D-E4E8-45D9-AAAD-C452B35B6A78}" destId="{9C04877A-370D-426B-9079-BE9F864971FD}" srcOrd="2" destOrd="0" parTransId="{07250092-D22A-4055-8309-F373240097F1}" sibTransId="{83625935-5B43-4583-B23F-005493F9B6C1}"/>
    <dgm:cxn modelId="{3E1E3DD7-EBF8-4747-937E-98C83AF63D05}" srcId="{3198B40D-E4E8-45D9-AAAD-C452B35B6A78}" destId="{9B22B60C-5569-4458-BA52-B1ECAA490DC3}" srcOrd="0" destOrd="0" parTransId="{B2C72758-D5EA-4B86-AE7A-FB93E32D0D25}" sibTransId="{BD6D94DF-0B82-4EA8-A83B-10D153FE0E6A}"/>
    <dgm:cxn modelId="{3EC8CEE3-3B43-4D99-87B0-4B2C3C7431D5}" type="presOf" srcId="{3198B40D-E4E8-45D9-AAAD-C452B35B6A78}" destId="{E2111E4D-2716-4F20-8BEE-4CA1C69F4003}" srcOrd="0" destOrd="0" presId="urn:microsoft.com/office/officeart/2005/8/layout/vList2"/>
    <dgm:cxn modelId="{82D6CC2B-88B1-4030-B701-7FF3B36779A5}" type="presParOf" srcId="{E2111E4D-2716-4F20-8BEE-4CA1C69F4003}" destId="{40D1BBF3-B38D-44C2-AD9A-0A72C3B7FD2F}" srcOrd="0" destOrd="0" presId="urn:microsoft.com/office/officeart/2005/8/layout/vList2"/>
    <dgm:cxn modelId="{050B9E39-336B-4CCD-A5E4-743392A287AE}" type="presParOf" srcId="{E2111E4D-2716-4F20-8BEE-4CA1C69F4003}" destId="{DD738C87-4BA2-4FFA-9591-B67ED7025FF7}" srcOrd="1" destOrd="0" presId="urn:microsoft.com/office/officeart/2005/8/layout/vList2"/>
    <dgm:cxn modelId="{6543FF47-0AF3-45FF-8496-AF884937FD8D}" type="presParOf" srcId="{E2111E4D-2716-4F20-8BEE-4CA1C69F4003}" destId="{D6AEECEA-065E-415D-B0EE-25B4E2DD2B0F}" srcOrd="2" destOrd="0" presId="urn:microsoft.com/office/officeart/2005/8/layout/vList2"/>
    <dgm:cxn modelId="{9A167981-9BC9-4E06-85DB-05EFECB425D2}" type="presParOf" srcId="{E2111E4D-2716-4F20-8BEE-4CA1C69F4003}" destId="{E0944822-18CC-4C34-BD9A-5CA2DD7D9F5E}" srcOrd="3" destOrd="0" presId="urn:microsoft.com/office/officeart/2005/8/layout/vList2"/>
    <dgm:cxn modelId="{D8222547-F0E0-4449-8BB4-BD3F686BABB6}" type="presParOf" srcId="{E2111E4D-2716-4F20-8BEE-4CA1C69F4003}" destId="{11451CF7-A232-4E40-9FFD-26C3A3CE2BC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A388A7-4D47-422A-B4D3-DEFA7B3A154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A5410067-0E10-45D5-BB5E-A0479190363D}">
      <dgm:prSet/>
      <dgm:spPr>
        <a:solidFill>
          <a:schemeClr val="accent4">
            <a:lumMod val="20000"/>
            <a:lumOff val="80000"/>
          </a:schemeClr>
        </a:solidFill>
      </dgm:spPr>
      <dgm:t>
        <a:bodyPr/>
        <a:lstStyle/>
        <a:p>
          <a:pPr algn="ctr" rtl="0"/>
          <a:r>
            <a:rPr lang="en-GB" dirty="0"/>
            <a:t>Leviticus - Moses as Mediator</a:t>
          </a:r>
        </a:p>
      </dgm:t>
    </dgm:pt>
    <dgm:pt modelId="{5B20C12E-D9FF-47AE-8A42-B68B9073FC26}" type="parTrans" cxnId="{1F79F056-C6C9-4A5D-BE38-A2263936D660}">
      <dgm:prSet/>
      <dgm:spPr/>
      <dgm:t>
        <a:bodyPr/>
        <a:lstStyle/>
        <a:p>
          <a:endParaRPr lang="en-GB"/>
        </a:p>
      </dgm:t>
    </dgm:pt>
    <dgm:pt modelId="{F8E2D959-6388-409E-97FF-A966D4FA592C}" type="sibTrans" cxnId="{1F79F056-C6C9-4A5D-BE38-A2263936D660}">
      <dgm:prSet/>
      <dgm:spPr/>
      <dgm:t>
        <a:bodyPr/>
        <a:lstStyle/>
        <a:p>
          <a:endParaRPr lang="en-GB"/>
        </a:p>
      </dgm:t>
    </dgm:pt>
    <dgm:pt modelId="{B665CC36-44EC-4A5A-81FA-CC137BA16A00}">
      <dgm:prSet/>
      <dgm:spPr>
        <a:solidFill>
          <a:schemeClr val="accent4">
            <a:lumMod val="20000"/>
            <a:lumOff val="80000"/>
          </a:schemeClr>
        </a:solidFill>
      </dgm:spPr>
      <dgm:t>
        <a:bodyPr/>
        <a:lstStyle/>
        <a:p>
          <a:pPr algn="ctr" rtl="0"/>
          <a:r>
            <a:rPr lang="en-GB" dirty="0"/>
            <a:t>Book of Worship</a:t>
          </a:r>
        </a:p>
      </dgm:t>
    </dgm:pt>
    <dgm:pt modelId="{8D10F296-7CC7-403A-955A-F7B2376AB548}" type="parTrans" cxnId="{E6FE9927-F82B-4E28-8489-EAB7163335DE}">
      <dgm:prSet/>
      <dgm:spPr/>
      <dgm:t>
        <a:bodyPr/>
        <a:lstStyle/>
        <a:p>
          <a:endParaRPr lang="en-GB"/>
        </a:p>
      </dgm:t>
    </dgm:pt>
    <dgm:pt modelId="{2BCCB80F-FBD6-452F-8F61-419AAD3EFA3B}" type="sibTrans" cxnId="{E6FE9927-F82B-4E28-8489-EAB7163335DE}">
      <dgm:prSet/>
      <dgm:spPr/>
      <dgm:t>
        <a:bodyPr/>
        <a:lstStyle/>
        <a:p>
          <a:endParaRPr lang="en-GB"/>
        </a:p>
      </dgm:t>
    </dgm:pt>
    <dgm:pt modelId="{53FCA64F-579D-4E7B-BF6E-2E3DF5985F6B}">
      <dgm:prSet/>
      <dgm:spPr>
        <a:solidFill>
          <a:schemeClr val="accent4">
            <a:lumMod val="20000"/>
            <a:lumOff val="80000"/>
          </a:schemeClr>
        </a:solidFill>
      </dgm:spPr>
      <dgm:t>
        <a:bodyPr/>
        <a:lstStyle/>
        <a:p>
          <a:pPr algn="ctr" rtl="0"/>
          <a:r>
            <a:rPr lang="en-GB" dirty="0"/>
            <a:t>Key Thought - Faith</a:t>
          </a:r>
        </a:p>
      </dgm:t>
    </dgm:pt>
    <dgm:pt modelId="{369AF1AE-6B12-4648-807E-0E993BF282C7}" type="parTrans" cxnId="{6793C68C-5DCB-4B26-88E7-F8749061C964}">
      <dgm:prSet/>
      <dgm:spPr/>
      <dgm:t>
        <a:bodyPr/>
        <a:lstStyle/>
        <a:p>
          <a:endParaRPr lang="en-GB"/>
        </a:p>
      </dgm:t>
    </dgm:pt>
    <dgm:pt modelId="{F636F2D2-30EB-42CC-BBAD-E18C7F644797}" type="sibTrans" cxnId="{6793C68C-5DCB-4B26-88E7-F8749061C964}">
      <dgm:prSet/>
      <dgm:spPr/>
      <dgm:t>
        <a:bodyPr/>
        <a:lstStyle/>
        <a:p>
          <a:endParaRPr lang="en-GB"/>
        </a:p>
      </dgm:t>
    </dgm:pt>
    <dgm:pt modelId="{B813A59D-6DE6-4538-9A32-40C4E515B55A}" type="pres">
      <dgm:prSet presAssocID="{4DA388A7-4D47-422A-B4D3-DEFA7B3A1542}" presName="linear" presStyleCnt="0">
        <dgm:presLayoutVars>
          <dgm:animLvl val="lvl"/>
          <dgm:resizeHandles val="exact"/>
        </dgm:presLayoutVars>
      </dgm:prSet>
      <dgm:spPr/>
    </dgm:pt>
    <dgm:pt modelId="{EF6007B5-E743-4E80-BD3F-4D719C89C979}" type="pres">
      <dgm:prSet presAssocID="{A5410067-0E10-45D5-BB5E-A0479190363D}" presName="parentText" presStyleLbl="node1" presStyleIdx="0" presStyleCnt="3">
        <dgm:presLayoutVars>
          <dgm:chMax val="0"/>
          <dgm:bulletEnabled val="1"/>
        </dgm:presLayoutVars>
      </dgm:prSet>
      <dgm:spPr/>
    </dgm:pt>
    <dgm:pt modelId="{299D83BE-922C-4E07-BBD6-D71DC06887E8}" type="pres">
      <dgm:prSet presAssocID="{F8E2D959-6388-409E-97FF-A966D4FA592C}" presName="spacer" presStyleCnt="0"/>
      <dgm:spPr/>
    </dgm:pt>
    <dgm:pt modelId="{DDBC56BD-95A5-468B-B0C7-0F826F324026}" type="pres">
      <dgm:prSet presAssocID="{B665CC36-44EC-4A5A-81FA-CC137BA16A00}" presName="parentText" presStyleLbl="node1" presStyleIdx="1" presStyleCnt="3">
        <dgm:presLayoutVars>
          <dgm:chMax val="0"/>
          <dgm:bulletEnabled val="1"/>
        </dgm:presLayoutVars>
      </dgm:prSet>
      <dgm:spPr/>
    </dgm:pt>
    <dgm:pt modelId="{6A36DD79-29B7-42CA-9F25-D702D09D7595}" type="pres">
      <dgm:prSet presAssocID="{2BCCB80F-FBD6-452F-8F61-419AAD3EFA3B}" presName="spacer" presStyleCnt="0"/>
      <dgm:spPr/>
    </dgm:pt>
    <dgm:pt modelId="{04FECD02-0391-4B24-AFEA-8BCC242FF66B}" type="pres">
      <dgm:prSet presAssocID="{53FCA64F-579D-4E7B-BF6E-2E3DF5985F6B}" presName="parentText" presStyleLbl="node1" presStyleIdx="2" presStyleCnt="3">
        <dgm:presLayoutVars>
          <dgm:chMax val="0"/>
          <dgm:bulletEnabled val="1"/>
        </dgm:presLayoutVars>
      </dgm:prSet>
      <dgm:spPr/>
    </dgm:pt>
  </dgm:ptLst>
  <dgm:cxnLst>
    <dgm:cxn modelId="{29217F1E-FF67-4846-BBDB-42083226C9B9}" type="presOf" srcId="{B665CC36-44EC-4A5A-81FA-CC137BA16A00}" destId="{DDBC56BD-95A5-468B-B0C7-0F826F324026}" srcOrd="0" destOrd="0" presId="urn:microsoft.com/office/officeart/2005/8/layout/vList2"/>
    <dgm:cxn modelId="{E6FE9927-F82B-4E28-8489-EAB7163335DE}" srcId="{4DA388A7-4D47-422A-B4D3-DEFA7B3A1542}" destId="{B665CC36-44EC-4A5A-81FA-CC137BA16A00}" srcOrd="1" destOrd="0" parTransId="{8D10F296-7CC7-403A-955A-F7B2376AB548}" sibTransId="{2BCCB80F-FBD6-452F-8F61-419AAD3EFA3B}"/>
    <dgm:cxn modelId="{EA93EF35-EDD0-4C16-82A6-DDECFF727163}" type="presOf" srcId="{A5410067-0E10-45D5-BB5E-A0479190363D}" destId="{EF6007B5-E743-4E80-BD3F-4D719C89C979}" srcOrd="0" destOrd="0" presId="urn:microsoft.com/office/officeart/2005/8/layout/vList2"/>
    <dgm:cxn modelId="{6A04FD6B-2FA2-4FAE-B83F-AF3FEA72447B}" type="presOf" srcId="{4DA388A7-4D47-422A-B4D3-DEFA7B3A1542}" destId="{B813A59D-6DE6-4538-9A32-40C4E515B55A}" srcOrd="0" destOrd="0" presId="urn:microsoft.com/office/officeart/2005/8/layout/vList2"/>
    <dgm:cxn modelId="{1F79F056-C6C9-4A5D-BE38-A2263936D660}" srcId="{4DA388A7-4D47-422A-B4D3-DEFA7B3A1542}" destId="{A5410067-0E10-45D5-BB5E-A0479190363D}" srcOrd="0" destOrd="0" parTransId="{5B20C12E-D9FF-47AE-8A42-B68B9073FC26}" sibTransId="{F8E2D959-6388-409E-97FF-A966D4FA592C}"/>
    <dgm:cxn modelId="{E265A684-E56D-44F7-9DF1-A87F90F2198E}" type="presOf" srcId="{53FCA64F-579D-4E7B-BF6E-2E3DF5985F6B}" destId="{04FECD02-0391-4B24-AFEA-8BCC242FF66B}" srcOrd="0" destOrd="0" presId="urn:microsoft.com/office/officeart/2005/8/layout/vList2"/>
    <dgm:cxn modelId="{6793C68C-5DCB-4B26-88E7-F8749061C964}" srcId="{4DA388A7-4D47-422A-B4D3-DEFA7B3A1542}" destId="{53FCA64F-579D-4E7B-BF6E-2E3DF5985F6B}" srcOrd="2" destOrd="0" parTransId="{369AF1AE-6B12-4648-807E-0E993BF282C7}" sibTransId="{F636F2D2-30EB-42CC-BBAD-E18C7F644797}"/>
    <dgm:cxn modelId="{28CC485C-851C-40FA-B86C-86043D61FC4F}" type="presParOf" srcId="{B813A59D-6DE6-4538-9A32-40C4E515B55A}" destId="{EF6007B5-E743-4E80-BD3F-4D719C89C979}" srcOrd="0" destOrd="0" presId="urn:microsoft.com/office/officeart/2005/8/layout/vList2"/>
    <dgm:cxn modelId="{38330B09-00F9-4436-BF20-35F946363C97}" type="presParOf" srcId="{B813A59D-6DE6-4538-9A32-40C4E515B55A}" destId="{299D83BE-922C-4E07-BBD6-D71DC06887E8}" srcOrd="1" destOrd="0" presId="urn:microsoft.com/office/officeart/2005/8/layout/vList2"/>
    <dgm:cxn modelId="{4B53AEAD-EF36-4527-B52E-B2AC601D5606}" type="presParOf" srcId="{B813A59D-6DE6-4538-9A32-40C4E515B55A}" destId="{DDBC56BD-95A5-468B-B0C7-0F826F324026}" srcOrd="2" destOrd="0" presId="urn:microsoft.com/office/officeart/2005/8/layout/vList2"/>
    <dgm:cxn modelId="{4ADADC0A-23B8-4298-A597-4AACA98775F6}" type="presParOf" srcId="{B813A59D-6DE6-4538-9A32-40C4E515B55A}" destId="{6A36DD79-29B7-42CA-9F25-D702D09D7595}" srcOrd="3" destOrd="0" presId="urn:microsoft.com/office/officeart/2005/8/layout/vList2"/>
    <dgm:cxn modelId="{A3254EA6-3495-4287-857A-58DF0DAA0D5F}" type="presParOf" srcId="{B813A59D-6DE6-4538-9A32-40C4E515B55A}" destId="{04FECD02-0391-4B24-AFEA-8BCC242FF66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AA9EC1-1B40-4A09-8C72-1F024D29FA6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AB15E71E-92F9-48B5-B978-641F30342A6B}">
      <dgm:prSet/>
      <dgm:spPr>
        <a:solidFill>
          <a:schemeClr val="accent4">
            <a:lumMod val="20000"/>
            <a:lumOff val="80000"/>
          </a:schemeClr>
        </a:solidFill>
      </dgm:spPr>
      <dgm:t>
        <a:bodyPr/>
        <a:lstStyle/>
        <a:p>
          <a:pPr algn="ctr" rtl="0"/>
          <a:r>
            <a:rPr lang="en-GB" dirty="0"/>
            <a:t>Numbers - Moses as Leader</a:t>
          </a:r>
        </a:p>
      </dgm:t>
    </dgm:pt>
    <dgm:pt modelId="{B1A8D96B-9F23-4CC8-A7F8-50EFEAD37FB1}" type="parTrans" cxnId="{B3A86D66-288A-4A09-A20C-1100287F9E11}">
      <dgm:prSet/>
      <dgm:spPr/>
      <dgm:t>
        <a:bodyPr/>
        <a:lstStyle/>
        <a:p>
          <a:endParaRPr lang="en-GB"/>
        </a:p>
      </dgm:t>
    </dgm:pt>
    <dgm:pt modelId="{02E9886C-3702-4A38-8EBE-CF1206E35F97}" type="sibTrans" cxnId="{B3A86D66-288A-4A09-A20C-1100287F9E11}">
      <dgm:prSet/>
      <dgm:spPr/>
      <dgm:t>
        <a:bodyPr/>
        <a:lstStyle/>
        <a:p>
          <a:endParaRPr lang="en-GB"/>
        </a:p>
      </dgm:t>
    </dgm:pt>
    <dgm:pt modelId="{CEB53F34-1E8A-456D-8B9F-FDD5B92175DD}">
      <dgm:prSet/>
      <dgm:spPr>
        <a:solidFill>
          <a:schemeClr val="accent4">
            <a:lumMod val="20000"/>
            <a:lumOff val="80000"/>
          </a:schemeClr>
        </a:solidFill>
      </dgm:spPr>
      <dgm:t>
        <a:bodyPr/>
        <a:lstStyle/>
        <a:p>
          <a:pPr algn="ctr" rtl="0"/>
          <a:r>
            <a:rPr lang="en-GB" dirty="0"/>
            <a:t>Book of walking</a:t>
          </a:r>
        </a:p>
      </dgm:t>
    </dgm:pt>
    <dgm:pt modelId="{04BC00A3-AD35-40C4-829F-42A7ACEB7B84}" type="parTrans" cxnId="{67A96AFB-7DC4-49DB-AEB6-6E3C03F1A9F6}">
      <dgm:prSet/>
      <dgm:spPr/>
      <dgm:t>
        <a:bodyPr/>
        <a:lstStyle/>
        <a:p>
          <a:endParaRPr lang="en-GB"/>
        </a:p>
      </dgm:t>
    </dgm:pt>
    <dgm:pt modelId="{2B605DDE-3E23-4298-A397-3223E1E72FA4}" type="sibTrans" cxnId="{67A96AFB-7DC4-49DB-AEB6-6E3C03F1A9F6}">
      <dgm:prSet/>
      <dgm:spPr/>
      <dgm:t>
        <a:bodyPr/>
        <a:lstStyle/>
        <a:p>
          <a:endParaRPr lang="en-GB"/>
        </a:p>
      </dgm:t>
    </dgm:pt>
    <dgm:pt modelId="{FDDDB165-ABC0-4EAC-855F-1F9613B94390}">
      <dgm:prSet/>
      <dgm:spPr>
        <a:solidFill>
          <a:schemeClr val="accent4">
            <a:lumMod val="20000"/>
            <a:lumOff val="80000"/>
          </a:schemeClr>
        </a:solidFill>
      </dgm:spPr>
      <dgm:t>
        <a:bodyPr/>
        <a:lstStyle/>
        <a:p>
          <a:pPr algn="ctr" rtl="0"/>
          <a:r>
            <a:rPr lang="en-GB" dirty="0"/>
            <a:t>Key Thought - Hope</a:t>
          </a:r>
        </a:p>
      </dgm:t>
    </dgm:pt>
    <dgm:pt modelId="{948D905B-C865-4DDD-9320-28C01A79F3D4}" type="parTrans" cxnId="{9272073F-69BC-4F14-9C7E-4D6463D75049}">
      <dgm:prSet/>
      <dgm:spPr/>
      <dgm:t>
        <a:bodyPr/>
        <a:lstStyle/>
        <a:p>
          <a:endParaRPr lang="en-GB"/>
        </a:p>
      </dgm:t>
    </dgm:pt>
    <dgm:pt modelId="{4DDDA0AC-D7B3-4C29-A9E8-FE5E22F46B24}" type="sibTrans" cxnId="{9272073F-69BC-4F14-9C7E-4D6463D75049}">
      <dgm:prSet/>
      <dgm:spPr/>
      <dgm:t>
        <a:bodyPr/>
        <a:lstStyle/>
        <a:p>
          <a:endParaRPr lang="en-GB"/>
        </a:p>
      </dgm:t>
    </dgm:pt>
    <dgm:pt modelId="{BE14027C-2387-49D6-8410-DC910CE0E70A}" type="pres">
      <dgm:prSet presAssocID="{E7AA9EC1-1B40-4A09-8C72-1F024D29FA67}" presName="linear" presStyleCnt="0">
        <dgm:presLayoutVars>
          <dgm:animLvl val="lvl"/>
          <dgm:resizeHandles val="exact"/>
        </dgm:presLayoutVars>
      </dgm:prSet>
      <dgm:spPr/>
    </dgm:pt>
    <dgm:pt modelId="{261B3D09-5BE3-4AA0-8D11-0091145284F6}" type="pres">
      <dgm:prSet presAssocID="{AB15E71E-92F9-48B5-B978-641F30342A6B}" presName="parentText" presStyleLbl="node1" presStyleIdx="0" presStyleCnt="3">
        <dgm:presLayoutVars>
          <dgm:chMax val="0"/>
          <dgm:bulletEnabled val="1"/>
        </dgm:presLayoutVars>
      </dgm:prSet>
      <dgm:spPr/>
    </dgm:pt>
    <dgm:pt modelId="{EA62CF89-DB42-412E-8076-BE97EB9FA4CE}" type="pres">
      <dgm:prSet presAssocID="{02E9886C-3702-4A38-8EBE-CF1206E35F97}" presName="spacer" presStyleCnt="0"/>
      <dgm:spPr/>
    </dgm:pt>
    <dgm:pt modelId="{B2893B8D-290D-476D-8ADC-6337E31CE81C}" type="pres">
      <dgm:prSet presAssocID="{CEB53F34-1E8A-456D-8B9F-FDD5B92175DD}" presName="parentText" presStyleLbl="node1" presStyleIdx="1" presStyleCnt="3">
        <dgm:presLayoutVars>
          <dgm:chMax val="0"/>
          <dgm:bulletEnabled val="1"/>
        </dgm:presLayoutVars>
      </dgm:prSet>
      <dgm:spPr/>
    </dgm:pt>
    <dgm:pt modelId="{6151E765-5049-438B-8544-E67B92C90A05}" type="pres">
      <dgm:prSet presAssocID="{2B605DDE-3E23-4298-A397-3223E1E72FA4}" presName="spacer" presStyleCnt="0"/>
      <dgm:spPr/>
    </dgm:pt>
    <dgm:pt modelId="{3694B2CF-DE5E-4963-8562-21AE79EFECFC}" type="pres">
      <dgm:prSet presAssocID="{FDDDB165-ABC0-4EAC-855F-1F9613B94390}" presName="parentText" presStyleLbl="node1" presStyleIdx="2" presStyleCnt="3">
        <dgm:presLayoutVars>
          <dgm:chMax val="0"/>
          <dgm:bulletEnabled val="1"/>
        </dgm:presLayoutVars>
      </dgm:prSet>
      <dgm:spPr/>
    </dgm:pt>
  </dgm:ptLst>
  <dgm:cxnLst>
    <dgm:cxn modelId="{67245E24-D2C2-46E1-B9A8-56243049CD58}" type="presOf" srcId="{AB15E71E-92F9-48B5-B978-641F30342A6B}" destId="{261B3D09-5BE3-4AA0-8D11-0091145284F6}" srcOrd="0" destOrd="0" presId="urn:microsoft.com/office/officeart/2005/8/layout/vList2"/>
    <dgm:cxn modelId="{7947F239-CE31-476B-B0A5-9074AA925C5C}" type="presOf" srcId="{FDDDB165-ABC0-4EAC-855F-1F9613B94390}" destId="{3694B2CF-DE5E-4963-8562-21AE79EFECFC}" srcOrd="0" destOrd="0" presId="urn:microsoft.com/office/officeart/2005/8/layout/vList2"/>
    <dgm:cxn modelId="{9272073F-69BC-4F14-9C7E-4D6463D75049}" srcId="{E7AA9EC1-1B40-4A09-8C72-1F024D29FA67}" destId="{FDDDB165-ABC0-4EAC-855F-1F9613B94390}" srcOrd="2" destOrd="0" parTransId="{948D905B-C865-4DDD-9320-28C01A79F3D4}" sibTransId="{4DDDA0AC-D7B3-4C29-A9E8-FE5E22F46B24}"/>
    <dgm:cxn modelId="{B3A86D66-288A-4A09-A20C-1100287F9E11}" srcId="{E7AA9EC1-1B40-4A09-8C72-1F024D29FA67}" destId="{AB15E71E-92F9-48B5-B978-641F30342A6B}" srcOrd="0" destOrd="0" parTransId="{B1A8D96B-9F23-4CC8-A7F8-50EFEAD37FB1}" sibTransId="{02E9886C-3702-4A38-8EBE-CF1206E35F97}"/>
    <dgm:cxn modelId="{D788E2E6-057C-44DB-AD51-DBF1410B81C6}" type="presOf" srcId="{CEB53F34-1E8A-456D-8B9F-FDD5B92175DD}" destId="{B2893B8D-290D-476D-8ADC-6337E31CE81C}" srcOrd="0" destOrd="0" presId="urn:microsoft.com/office/officeart/2005/8/layout/vList2"/>
    <dgm:cxn modelId="{67A96AFB-7DC4-49DB-AEB6-6E3C03F1A9F6}" srcId="{E7AA9EC1-1B40-4A09-8C72-1F024D29FA67}" destId="{CEB53F34-1E8A-456D-8B9F-FDD5B92175DD}" srcOrd="1" destOrd="0" parTransId="{04BC00A3-AD35-40C4-829F-42A7ACEB7B84}" sibTransId="{2B605DDE-3E23-4298-A397-3223E1E72FA4}"/>
    <dgm:cxn modelId="{E77936FE-3B72-4728-82F7-F7234A3C2F83}" type="presOf" srcId="{E7AA9EC1-1B40-4A09-8C72-1F024D29FA67}" destId="{BE14027C-2387-49D6-8410-DC910CE0E70A}" srcOrd="0" destOrd="0" presId="urn:microsoft.com/office/officeart/2005/8/layout/vList2"/>
    <dgm:cxn modelId="{B5CBFBC6-041A-463E-A70C-84824D7040C4}" type="presParOf" srcId="{BE14027C-2387-49D6-8410-DC910CE0E70A}" destId="{261B3D09-5BE3-4AA0-8D11-0091145284F6}" srcOrd="0" destOrd="0" presId="urn:microsoft.com/office/officeart/2005/8/layout/vList2"/>
    <dgm:cxn modelId="{CFD13E89-DF38-4A87-A63E-7390F586477A}" type="presParOf" srcId="{BE14027C-2387-49D6-8410-DC910CE0E70A}" destId="{EA62CF89-DB42-412E-8076-BE97EB9FA4CE}" srcOrd="1" destOrd="0" presId="urn:microsoft.com/office/officeart/2005/8/layout/vList2"/>
    <dgm:cxn modelId="{B7FC0DE3-8FEF-4B80-BAD2-5AC5DB6DF514}" type="presParOf" srcId="{BE14027C-2387-49D6-8410-DC910CE0E70A}" destId="{B2893B8D-290D-476D-8ADC-6337E31CE81C}" srcOrd="2" destOrd="0" presId="urn:microsoft.com/office/officeart/2005/8/layout/vList2"/>
    <dgm:cxn modelId="{7D8B68CB-2B89-47C5-9F31-CBFF1740796D}" type="presParOf" srcId="{BE14027C-2387-49D6-8410-DC910CE0E70A}" destId="{6151E765-5049-438B-8544-E67B92C90A05}" srcOrd="3" destOrd="0" presId="urn:microsoft.com/office/officeart/2005/8/layout/vList2"/>
    <dgm:cxn modelId="{A24C54BA-A984-47CC-BFDD-C9E025BBE4C7}" type="presParOf" srcId="{BE14027C-2387-49D6-8410-DC910CE0E70A}" destId="{3694B2CF-DE5E-4963-8562-21AE79EFECF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E9A9F3-AD68-4C0F-875C-EA8C945F8D2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BD44199B-730E-4291-987B-C18E79AE3AAF}">
      <dgm:prSet/>
      <dgm:spPr>
        <a:solidFill>
          <a:schemeClr val="accent4">
            <a:lumMod val="20000"/>
            <a:lumOff val="80000"/>
          </a:schemeClr>
        </a:solidFill>
      </dgm:spPr>
      <dgm:t>
        <a:bodyPr/>
        <a:lstStyle/>
        <a:p>
          <a:pPr algn="ctr" rtl="0"/>
          <a:r>
            <a:rPr lang="en-GB" dirty="0"/>
            <a:t>Deuteronomy - Moses as Orator</a:t>
          </a:r>
        </a:p>
      </dgm:t>
    </dgm:pt>
    <dgm:pt modelId="{1E210547-88E9-472A-9594-AEA2B285121E}" type="parTrans" cxnId="{7231B9DE-CAE4-4EEF-A594-50B9E37775C7}">
      <dgm:prSet/>
      <dgm:spPr/>
      <dgm:t>
        <a:bodyPr/>
        <a:lstStyle/>
        <a:p>
          <a:endParaRPr lang="en-GB"/>
        </a:p>
      </dgm:t>
    </dgm:pt>
    <dgm:pt modelId="{627DB1ED-7796-4D94-A362-E3704009A92B}" type="sibTrans" cxnId="{7231B9DE-CAE4-4EEF-A594-50B9E37775C7}">
      <dgm:prSet/>
      <dgm:spPr/>
      <dgm:t>
        <a:bodyPr/>
        <a:lstStyle/>
        <a:p>
          <a:endParaRPr lang="en-GB"/>
        </a:p>
      </dgm:t>
    </dgm:pt>
    <dgm:pt modelId="{7106ABE3-0C7D-4F1F-8ECB-5955C29A9A05}">
      <dgm:prSet/>
      <dgm:spPr>
        <a:solidFill>
          <a:schemeClr val="accent4">
            <a:lumMod val="20000"/>
            <a:lumOff val="80000"/>
          </a:schemeClr>
        </a:solidFill>
      </dgm:spPr>
      <dgm:t>
        <a:bodyPr/>
        <a:lstStyle/>
        <a:p>
          <a:pPr algn="ctr" rtl="0"/>
          <a:r>
            <a:rPr lang="en-GB" dirty="0"/>
            <a:t>Book of Waiting</a:t>
          </a:r>
        </a:p>
      </dgm:t>
    </dgm:pt>
    <dgm:pt modelId="{3CE8FE76-A27B-4E1E-8FF7-64BF869CA6B3}" type="parTrans" cxnId="{A083A093-FBFB-4725-AF8B-48AC1DAE4E5C}">
      <dgm:prSet/>
      <dgm:spPr/>
      <dgm:t>
        <a:bodyPr/>
        <a:lstStyle/>
        <a:p>
          <a:endParaRPr lang="en-GB"/>
        </a:p>
      </dgm:t>
    </dgm:pt>
    <dgm:pt modelId="{F8D72C0C-C876-4F20-80B8-F317CE964709}" type="sibTrans" cxnId="{A083A093-FBFB-4725-AF8B-48AC1DAE4E5C}">
      <dgm:prSet/>
      <dgm:spPr/>
      <dgm:t>
        <a:bodyPr/>
        <a:lstStyle/>
        <a:p>
          <a:endParaRPr lang="en-GB"/>
        </a:p>
      </dgm:t>
    </dgm:pt>
    <dgm:pt modelId="{9EDFBD81-334A-42E0-B079-9016C0F1EB86}">
      <dgm:prSet/>
      <dgm:spPr>
        <a:solidFill>
          <a:schemeClr val="accent4">
            <a:lumMod val="20000"/>
            <a:lumOff val="80000"/>
          </a:schemeClr>
        </a:solidFill>
      </dgm:spPr>
      <dgm:t>
        <a:bodyPr/>
        <a:lstStyle/>
        <a:p>
          <a:pPr algn="ctr" rtl="0"/>
          <a:r>
            <a:rPr lang="en-GB" dirty="0"/>
            <a:t>Key Thought - Love </a:t>
          </a:r>
        </a:p>
      </dgm:t>
    </dgm:pt>
    <dgm:pt modelId="{65E54B10-B505-4ABC-B17C-A5CE0E9C5F3D}" type="parTrans" cxnId="{808BE688-9197-47ED-A75F-25C45282528C}">
      <dgm:prSet/>
      <dgm:spPr/>
      <dgm:t>
        <a:bodyPr/>
        <a:lstStyle/>
        <a:p>
          <a:endParaRPr lang="en-GB"/>
        </a:p>
      </dgm:t>
    </dgm:pt>
    <dgm:pt modelId="{0C7DB5AB-BD97-439F-B3CA-E5F54A1DC16D}" type="sibTrans" cxnId="{808BE688-9197-47ED-A75F-25C45282528C}">
      <dgm:prSet/>
      <dgm:spPr/>
      <dgm:t>
        <a:bodyPr/>
        <a:lstStyle/>
        <a:p>
          <a:endParaRPr lang="en-GB"/>
        </a:p>
      </dgm:t>
    </dgm:pt>
    <dgm:pt modelId="{FABA969A-0B2E-4119-BD21-6F10E8AB3A9C}" type="pres">
      <dgm:prSet presAssocID="{59E9A9F3-AD68-4C0F-875C-EA8C945F8D2F}" presName="linear" presStyleCnt="0">
        <dgm:presLayoutVars>
          <dgm:animLvl val="lvl"/>
          <dgm:resizeHandles val="exact"/>
        </dgm:presLayoutVars>
      </dgm:prSet>
      <dgm:spPr/>
    </dgm:pt>
    <dgm:pt modelId="{0B326450-A9AF-4AF9-B6E5-A933DA63B0F9}" type="pres">
      <dgm:prSet presAssocID="{BD44199B-730E-4291-987B-C18E79AE3AAF}" presName="parentText" presStyleLbl="node1" presStyleIdx="0" presStyleCnt="3">
        <dgm:presLayoutVars>
          <dgm:chMax val="0"/>
          <dgm:bulletEnabled val="1"/>
        </dgm:presLayoutVars>
      </dgm:prSet>
      <dgm:spPr/>
    </dgm:pt>
    <dgm:pt modelId="{D312761B-3B66-4162-B491-E2C4AAB785D7}" type="pres">
      <dgm:prSet presAssocID="{627DB1ED-7796-4D94-A362-E3704009A92B}" presName="spacer" presStyleCnt="0"/>
      <dgm:spPr/>
    </dgm:pt>
    <dgm:pt modelId="{2BAF5F2A-2EE0-415B-88E3-524BBE7C84E4}" type="pres">
      <dgm:prSet presAssocID="{7106ABE3-0C7D-4F1F-8ECB-5955C29A9A05}" presName="parentText" presStyleLbl="node1" presStyleIdx="1" presStyleCnt="3">
        <dgm:presLayoutVars>
          <dgm:chMax val="0"/>
          <dgm:bulletEnabled val="1"/>
        </dgm:presLayoutVars>
      </dgm:prSet>
      <dgm:spPr/>
    </dgm:pt>
    <dgm:pt modelId="{5C59DC33-5EF2-483F-8B3D-59E3C0F23EDE}" type="pres">
      <dgm:prSet presAssocID="{F8D72C0C-C876-4F20-80B8-F317CE964709}" presName="spacer" presStyleCnt="0"/>
      <dgm:spPr/>
    </dgm:pt>
    <dgm:pt modelId="{A71302F2-B98A-4683-A36C-5AAD8DAF3584}" type="pres">
      <dgm:prSet presAssocID="{9EDFBD81-334A-42E0-B079-9016C0F1EB86}" presName="parentText" presStyleLbl="node1" presStyleIdx="2" presStyleCnt="3">
        <dgm:presLayoutVars>
          <dgm:chMax val="0"/>
          <dgm:bulletEnabled val="1"/>
        </dgm:presLayoutVars>
      </dgm:prSet>
      <dgm:spPr/>
    </dgm:pt>
  </dgm:ptLst>
  <dgm:cxnLst>
    <dgm:cxn modelId="{E535546B-F62C-4B6A-A0B1-4D7B0C5C9F6F}" type="presOf" srcId="{7106ABE3-0C7D-4F1F-8ECB-5955C29A9A05}" destId="{2BAF5F2A-2EE0-415B-88E3-524BBE7C84E4}" srcOrd="0" destOrd="0" presId="urn:microsoft.com/office/officeart/2005/8/layout/vList2"/>
    <dgm:cxn modelId="{808BE688-9197-47ED-A75F-25C45282528C}" srcId="{59E9A9F3-AD68-4C0F-875C-EA8C945F8D2F}" destId="{9EDFBD81-334A-42E0-B079-9016C0F1EB86}" srcOrd="2" destOrd="0" parTransId="{65E54B10-B505-4ABC-B17C-A5CE0E9C5F3D}" sibTransId="{0C7DB5AB-BD97-439F-B3CA-E5F54A1DC16D}"/>
    <dgm:cxn modelId="{A083A093-FBFB-4725-AF8B-48AC1DAE4E5C}" srcId="{59E9A9F3-AD68-4C0F-875C-EA8C945F8D2F}" destId="{7106ABE3-0C7D-4F1F-8ECB-5955C29A9A05}" srcOrd="1" destOrd="0" parTransId="{3CE8FE76-A27B-4E1E-8FF7-64BF869CA6B3}" sibTransId="{F8D72C0C-C876-4F20-80B8-F317CE964709}"/>
    <dgm:cxn modelId="{A0FEBF9E-6765-4D1F-8A17-2EDDF5972571}" type="presOf" srcId="{59E9A9F3-AD68-4C0F-875C-EA8C945F8D2F}" destId="{FABA969A-0B2E-4119-BD21-6F10E8AB3A9C}" srcOrd="0" destOrd="0" presId="urn:microsoft.com/office/officeart/2005/8/layout/vList2"/>
    <dgm:cxn modelId="{CFA91CA1-4C40-4B93-9D0C-099F7C122748}" type="presOf" srcId="{BD44199B-730E-4291-987B-C18E79AE3AAF}" destId="{0B326450-A9AF-4AF9-B6E5-A933DA63B0F9}" srcOrd="0" destOrd="0" presId="urn:microsoft.com/office/officeart/2005/8/layout/vList2"/>
    <dgm:cxn modelId="{7231B9DE-CAE4-4EEF-A594-50B9E37775C7}" srcId="{59E9A9F3-AD68-4C0F-875C-EA8C945F8D2F}" destId="{BD44199B-730E-4291-987B-C18E79AE3AAF}" srcOrd="0" destOrd="0" parTransId="{1E210547-88E9-472A-9594-AEA2B285121E}" sibTransId="{627DB1ED-7796-4D94-A362-E3704009A92B}"/>
    <dgm:cxn modelId="{FEEC3DF7-8A6C-46A4-9344-F2F7F8484A3A}" type="presOf" srcId="{9EDFBD81-334A-42E0-B079-9016C0F1EB86}" destId="{A71302F2-B98A-4683-A36C-5AAD8DAF3584}" srcOrd="0" destOrd="0" presId="urn:microsoft.com/office/officeart/2005/8/layout/vList2"/>
    <dgm:cxn modelId="{D82953C0-641A-450B-9C9F-BDD92436DDF8}" type="presParOf" srcId="{FABA969A-0B2E-4119-BD21-6F10E8AB3A9C}" destId="{0B326450-A9AF-4AF9-B6E5-A933DA63B0F9}" srcOrd="0" destOrd="0" presId="urn:microsoft.com/office/officeart/2005/8/layout/vList2"/>
    <dgm:cxn modelId="{8C71A1BD-57A0-41D3-BE28-4C930E42806F}" type="presParOf" srcId="{FABA969A-0B2E-4119-BD21-6F10E8AB3A9C}" destId="{D312761B-3B66-4162-B491-E2C4AAB785D7}" srcOrd="1" destOrd="0" presId="urn:microsoft.com/office/officeart/2005/8/layout/vList2"/>
    <dgm:cxn modelId="{841092F8-AFB4-42E1-B8B1-10364A0D6276}" type="presParOf" srcId="{FABA969A-0B2E-4119-BD21-6F10E8AB3A9C}" destId="{2BAF5F2A-2EE0-415B-88E3-524BBE7C84E4}" srcOrd="2" destOrd="0" presId="urn:microsoft.com/office/officeart/2005/8/layout/vList2"/>
    <dgm:cxn modelId="{B6F4948D-7DFF-45F6-B52D-47E0A6679600}" type="presParOf" srcId="{FABA969A-0B2E-4119-BD21-6F10E8AB3A9C}" destId="{5C59DC33-5EF2-483F-8B3D-59E3C0F23EDE}" srcOrd="3" destOrd="0" presId="urn:microsoft.com/office/officeart/2005/8/layout/vList2"/>
    <dgm:cxn modelId="{3DF28A17-2F5D-40DB-A5FA-4AA7F615BB19}" type="presParOf" srcId="{FABA969A-0B2E-4119-BD21-6F10E8AB3A9C}" destId="{A71302F2-B98A-4683-A36C-5AAD8DAF358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9CBE7-CF25-4C0A-B457-9ED8B8DA07FB}">
      <dsp:nvSpPr>
        <dsp:cNvPr id="0" name=""/>
        <dsp:cNvSpPr/>
      </dsp:nvSpPr>
      <dsp:spPr>
        <a:xfrm>
          <a:off x="0" y="1284495"/>
          <a:ext cx="3677058" cy="1043061"/>
        </a:xfrm>
        <a:prstGeom prst="roundRect">
          <a:avLst/>
        </a:prstGeom>
        <a:solidFill>
          <a:schemeClr val="accent4">
            <a:lumMod val="20000"/>
            <a:lumOff val="80000"/>
          </a:schemeClr>
        </a:solidFill>
        <a:ln>
          <a:noFill/>
        </a:ln>
        <a:effectLst>
          <a:glow rad="101600">
            <a:schemeClr val="accent4">
              <a:satMod val="175000"/>
              <a:alpha val="4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GB" sz="4500" kern="1200" dirty="0">
              <a:solidFill>
                <a:sysClr val="windowText" lastClr="000000"/>
              </a:solidFill>
              <a:latin typeface="Arial"/>
              <a:ea typeface="+mn-ea"/>
              <a:cs typeface="+mn-cs"/>
            </a:rPr>
            <a:t>Substitution</a:t>
          </a:r>
        </a:p>
      </dsp:txBody>
      <dsp:txXfrm>
        <a:off x="50918" y="1335413"/>
        <a:ext cx="3575222" cy="941225"/>
      </dsp:txXfrm>
    </dsp:sp>
    <dsp:sp modelId="{41B911B1-5E0B-46E4-95CC-EA24F1723900}">
      <dsp:nvSpPr>
        <dsp:cNvPr id="0" name=""/>
        <dsp:cNvSpPr/>
      </dsp:nvSpPr>
      <dsp:spPr>
        <a:xfrm>
          <a:off x="0" y="3184001"/>
          <a:ext cx="3677058" cy="1099800"/>
        </a:xfrm>
        <a:prstGeom prst="roundRect">
          <a:avLst/>
        </a:prstGeom>
        <a:solidFill>
          <a:schemeClr val="accent4">
            <a:lumMod val="20000"/>
            <a:lumOff val="80000"/>
          </a:schemeClr>
        </a:solidFill>
        <a:ln>
          <a:noFill/>
        </a:ln>
        <a:effectLst>
          <a:glow rad="139700">
            <a:schemeClr val="accent4">
              <a:satMod val="175000"/>
              <a:alpha val="4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GB" sz="4500" kern="1200" dirty="0">
              <a:solidFill>
                <a:sysClr val="windowText" lastClr="000000"/>
              </a:solidFill>
              <a:latin typeface="Arial"/>
              <a:ea typeface="+mn-ea"/>
              <a:cs typeface="+mn-cs"/>
            </a:rPr>
            <a:t>Worship</a:t>
          </a:r>
        </a:p>
      </dsp:txBody>
      <dsp:txXfrm>
        <a:off x="53688" y="3237689"/>
        <a:ext cx="3569682" cy="992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15512-D8E4-4D08-85CE-942652E9F496}">
      <dsp:nvSpPr>
        <dsp:cNvPr id="0" name=""/>
        <dsp:cNvSpPr/>
      </dsp:nvSpPr>
      <dsp:spPr>
        <a:xfrm>
          <a:off x="0" y="2314"/>
          <a:ext cx="8639175" cy="4675320"/>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en-US" sz="5400" kern="1200" dirty="0"/>
            <a:t>‘And there arose not a prophet since in Israel like unto Moses, whom the Lord knew face to face.’</a:t>
          </a:r>
          <a:endParaRPr lang="en-US" sz="5400" b="1" kern="1200" dirty="0"/>
        </a:p>
      </dsp:txBody>
      <dsp:txXfrm>
        <a:off x="228230" y="230544"/>
        <a:ext cx="8182715" cy="4218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6878F-8243-482D-9CD1-BC7AF6B0A976}">
      <dsp:nvSpPr>
        <dsp:cNvPr id="0" name=""/>
        <dsp:cNvSpPr/>
      </dsp:nvSpPr>
      <dsp:spPr>
        <a:xfrm>
          <a:off x="0" y="513672"/>
          <a:ext cx="8639175" cy="112729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Genesis - Moses as Historian</a:t>
          </a:r>
        </a:p>
      </dsp:txBody>
      <dsp:txXfrm>
        <a:off x="55030" y="568702"/>
        <a:ext cx="8529115" cy="1017235"/>
      </dsp:txXfrm>
    </dsp:sp>
    <dsp:sp modelId="{617A863C-D58C-4655-9DA9-7A5250EA184A}">
      <dsp:nvSpPr>
        <dsp:cNvPr id="0" name=""/>
        <dsp:cNvSpPr/>
      </dsp:nvSpPr>
      <dsp:spPr>
        <a:xfrm>
          <a:off x="0" y="1776327"/>
          <a:ext cx="8639175" cy="112729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Book of Beginnings</a:t>
          </a:r>
        </a:p>
      </dsp:txBody>
      <dsp:txXfrm>
        <a:off x="55030" y="1831357"/>
        <a:ext cx="8529115" cy="1017235"/>
      </dsp:txXfrm>
    </dsp:sp>
    <dsp:sp modelId="{58C4AE32-8974-44C8-AB52-837E1162CDDC}">
      <dsp:nvSpPr>
        <dsp:cNvPr id="0" name=""/>
        <dsp:cNvSpPr/>
      </dsp:nvSpPr>
      <dsp:spPr>
        <a:xfrm>
          <a:off x="0" y="3038982"/>
          <a:ext cx="8639175" cy="112729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marL="0" lvl="0" indent="0" algn="ctr" defTabSz="2089150" rtl="0">
            <a:lnSpc>
              <a:spcPct val="90000"/>
            </a:lnSpc>
            <a:spcBef>
              <a:spcPct val="0"/>
            </a:spcBef>
            <a:spcAft>
              <a:spcPct val="35000"/>
            </a:spcAft>
            <a:buNone/>
          </a:pPr>
          <a:r>
            <a:rPr lang="en-GB" sz="4700" kern="1200" dirty="0"/>
            <a:t>Key Thought - Creator God</a:t>
          </a:r>
        </a:p>
      </dsp:txBody>
      <dsp:txXfrm>
        <a:off x="55030" y="3094012"/>
        <a:ext cx="8529115" cy="1017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1BBF3-B38D-44C2-AD9A-0A72C3B7FD2F}">
      <dsp:nvSpPr>
        <dsp:cNvPr id="0" name=""/>
        <dsp:cNvSpPr/>
      </dsp:nvSpPr>
      <dsp:spPr>
        <a:xfrm>
          <a:off x="0" y="630244"/>
          <a:ext cx="8639175" cy="1055340"/>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Exodus - Moses as Deliverer</a:t>
          </a:r>
        </a:p>
      </dsp:txBody>
      <dsp:txXfrm>
        <a:off x="51517" y="681761"/>
        <a:ext cx="8536141" cy="952306"/>
      </dsp:txXfrm>
    </dsp:sp>
    <dsp:sp modelId="{D6AEECEA-065E-415D-B0EE-25B4E2DD2B0F}">
      <dsp:nvSpPr>
        <dsp:cNvPr id="0" name=""/>
        <dsp:cNvSpPr/>
      </dsp:nvSpPr>
      <dsp:spPr>
        <a:xfrm>
          <a:off x="0" y="1812304"/>
          <a:ext cx="8639175" cy="1055340"/>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Book of New Beginning</a:t>
          </a:r>
        </a:p>
      </dsp:txBody>
      <dsp:txXfrm>
        <a:off x="51517" y="1863821"/>
        <a:ext cx="8536141" cy="952306"/>
      </dsp:txXfrm>
    </dsp:sp>
    <dsp:sp modelId="{11451CF7-A232-4E40-9FFD-26C3A3CE2BC6}">
      <dsp:nvSpPr>
        <dsp:cNvPr id="0" name=""/>
        <dsp:cNvSpPr/>
      </dsp:nvSpPr>
      <dsp:spPr>
        <a:xfrm>
          <a:off x="0" y="2994364"/>
          <a:ext cx="8639175" cy="1055340"/>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kern="1200" dirty="0"/>
            <a:t>Key Thought - Redeemer God</a:t>
          </a:r>
        </a:p>
      </dsp:txBody>
      <dsp:txXfrm>
        <a:off x="51517" y="3045881"/>
        <a:ext cx="8536141" cy="9523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007B5-E743-4E80-BD3F-4D719C89C979}">
      <dsp:nvSpPr>
        <dsp:cNvPr id="0" name=""/>
        <dsp:cNvSpPr/>
      </dsp:nvSpPr>
      <dsp:spPr>
        <a:xfrm>
          <a:off x="0" y="591387"/>
          <a:ext cx="8639175" cy="107932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en-GB" sz="4500" kern="1200" dirty="0"/>
            <a:t>Leviticus - Moses as Mediator</a:t>
          </a:r>
        </a:p>
      </dsp:txBody>
      <dsp:txXfrm>
        <a:off x="52688" y="644075"/>
        <a:ext cx="8533799" cy="973949"/>
      </dsp:txXfrm>
    </dsp:sp>
    <dsp:sp modelId="{DDBC56BD-95A5-468B-B0C7-0F826F324026}">
      <dsp:nvSpPr>
        <dsp:cNvPr id="0" name=""/>
        <dsp:cNvSpPr/>
      </dsp:nvSpPr>
      <dsp:spPr>
        <a:xfrm>
          <a:off x="0" y="1800312"/>
          <a:ext cx="8639175" cy="107932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en-GB" sz="4500" kern="1200" dirty="0"/>
            <a:t>Book of Worship</a:t>
          </a:r>
        </a:p>
      </dsp:txBody>
      <dsp:txXfrm>
        <a:off x="52688" y="1853000"/>
        <a:ext cx="8533799" cy="973949"/>
      </dsp:txXfrm>
    </dsp:sp>
    <dsp:sp modelId="{04FECD02-0391-4B24-AFEA-8BCC242FF66B}">
      <dsp:nvSpPr>
        <dsp:cNvPr id="0" name=""/>
        <dsp:cNvSpPr/>
      </dsp:nvSpPr>
      <dsp:spPr>
        <a:xfrm>
          <a:off x="0" y="3009237"/>
          <a:ext cx="8639175" cy="1079325"/>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en-GB" sz="4500" kern="1200" dirty="0"/>
            <a:t>Key Thought - Faith</a:t>
          </a:r>
        </a:p>
      </dsp:txBody>
      <dsp:txXfrm>
        <a:off x="52688" y="3061925"/>
        <a:ext cx="8533799" cy="9739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B3D09-5BE3-4AA0-8D11-0091145284F6}">
      <dsp:nvSpPr>
        <dsp:cNvPr id="0" name=""/>
        <dsp:cNvSpPr/>
      </dsp:nvSpPr>
      <dsp:spPr>
        <a:xfrm>
          <a:off x="0" y="474815"/>
          <a:ext cx="8639175" cy="1151279"/>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Numbers - Moses as Leader</a:t>
          </a:r>
        </a:p>
      </dsp:txBody>
      <dsp:txXfrm>
        <a:off x="56201" y="531016"/>
        <a:ext cx="8526773" cy="1038877"/>
      </dsp:txXfrm>
    </dsp:sp>
    <dsp:sp modelId="{B2893B8D-290D-476D-8ADC-6337E31CE81C}">
      <dsp:nvSpPr>
        <dsp:cNvPr id="0" name=""/>
        <dsp:cNvSpPr/>
      </dsp:nvSpPr>
      <dsp:spPr>
        <a:xfrm>
          <a:off x="0" y="1764335"/>
          <a:ext cx="8639175" cy="1151279"/>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Book of walking</a:t>
          </a:r>
        </a:p>
      </dsp:txBody>
      <dsp:txXfrm>
        <a:off x="56201" y="1820536"/>
        <a:ext cx="8526773" cy="1038877"/>
      </dsp:txXfrm>
    </dsp:sp>
    <dsp:sp modelId="{3694B2CF-DE5E-4963-8562-21AE79EFECFC}">
      <dsp:nvSpPr>
        <dsp:cNvPr id="0" name=""/>
        <dsp:cNvSpPr/>
      </dsp:nvSpPr>
      <dsp:spPr>
        <a:xfrm>
          <a:off x="0" y="3053854"/>
          <a:ext cx="8639175" cy="1151279"/>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n-GB" sz="4800" kern="1200" dirty="0"/>
            <a:t>Key Thought - Hope</a:t>
          </a:r>
        </a:p>
      </dsp:txBody>
      <dsp:txXfrm>
        <a:off x="56201" y="3110055"/>
        <a:ext cx="8526773" cy="10388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26450-A9AF-4AF9-B6E5-A933DA63B0F9}">
      <dsp:nvSpPr>
        <dsp:cNvPr id="0" name=""/>
        <dsp:cNvSpPr/>
      </dsp:nvSpPr>
      <dsp:spPr>
        <a:xfrm>
          <a:off x="0" y="746817"/>
          <a:ext cx="8639175" cy="983384"/>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t>Deuteronomy - Moses as Orator</a:t>
          </a:r>
        </a:p>
      </dsp:txBody>
      <dsp:txXfrm>
        <a:off x="48005" y="794822"/>
        <a:ext cx="8543165" cy="887374"/>
      </dsp:txXfrm>
    </dsp:sp>
    <dsp:sp modelId="{2BAF5F2A-2EE0-415B-88E3-524BBE7C84E4}">
      <dsp:nvSpPr>
        <dsp:cNvPr id="0" name=""/>
        <dsp:cNvSpPr/>
      </dsp:nvSpPr>
      <dsp:spPr>
        <a:xfrm>
          <a:off x="0" y="1848282"/>
          <a:ext cx="8639175" cy="983384"/>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t>Book of Waiting</a:t>
          </a:r>
        </a:p>
      </dsp:txBody>
      <dsp:txXfrm>
        <a:off x="48005" y="1896287"/>
        <a:ext cx="8543165" cy="887374"/>
      </dsp:txXfrm>
    </dsp:sp>
    <dsp:sp modelId="{A71302F2-B98A-4683-A36C-5AAD8DAF3584}">
      <dsp:nvSpPr>
        <dsp:cNvPr id="0" name=""/>
        <dsp:cNvSpPr/>
      </dsp:nvSpPr>
      <dsp:spPr>
        <a:xfrm>
          <a:off x="0" y="2949747"/>
          <a:ext cx="8639175" cy="983384"/>
        </a:xfrm>
        <a:prstGeom prst="roundRect">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n-GB" sz="4100" kern="1200" dirty="0"/>
            <a:t>Key Thought - Love </a:t>
          </a:r>
        </a:p>
      </dsp:txBody>
      <dsp:txXfrm>
        <a:off x="48005" y="2997752"/>
        <a:ext cx="8543165" cy="8873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854D2-99A8-4C13-91B9-64088128D219}" type="datetimeFigureOut">
              <a:rPr lang="en-GB" smtClean="0"/>
              <a:t>23/09/2019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EAD89-6B31-4F6D-9F0F-941C59884E1D}" type="slidenum">
              <a:rPr lang="en-GB" smtClean="0"/>
              <a:t>‹#›</a:t>
            </a:fld>
            <a:endParaRPr lang="en-GB"/>
          </a:p>
        </p:txBody>
      </p:sp>
    </p:spTree>
    <p:extLst>
      <p:ext uri="{BB962C8B-B14F-4D97-AF65-F5344CB8AC3E}">
        <p14:creationId xmlns:p14="http://schemas.microsoft.com/office/powerpoint/2010/main" val="382467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083D8CC9-1ABD-4408-B332-36FA0C6FD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5D3760D-FCEC-4AF5-9413-0F4774E43515}" type="slidenum">
              <a:rPr kumimoji="0" lang="en-GB" altLang="en-US"/>
              <a:pPr>
                <a:spcBef>
                  <a:spcPct val="0"/>
                </a:spcBef>
              </a:pPr>
              <a:t>65</a:t>
            </a:fld>
            <a:endParaRPr kumimoji="0" lang="en-GB" altLang="en-US"/>
          </a:p>
        </p:txBody>
      </p:sp>
      <p:sp>
        <p:nvSpPr>
          <p:cNvPr id="82947" name="Rectangle 2">
            <a:extLst>
              <a:ext uri="{FF2B5EF4-FFF2-40B4-BE49-F238E27FC236}">
                <a16:creationId xmlns:a16="http://schemas.microsoft.com/office/drawing/2014/main" id="{3973F22D-78B0-473F-B08B-6CBEAEC8E7B7}"/>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566C27D7-1759-4FAE-B7D0-066607895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57CAB7C7-E1B4-4438-B6B3-30DB758101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177697F-31D6-4EE2-B1C4-E4E36E296BE9}" type="slidenum">
              <a:rPr kumimoji="0" lang="en-GB" altLang="en-US"/>
              <a:pPr>
                <a:spcBef>
                  <a:spcPct val="0"/>
                </a:spcBef>
              </a:pPr>
              <a:t>83</a:t>
            </a:fld>
            <a:endParaRPr kumimoji="0" lang="en-GB" altLang="en-US"/>
          </a:p>
        </p:txBody>
      </p:sp>
      <p:sp>
        <p:nvSpPr>
          <p:cNvPr id="105475" name="Rectangle 2">
            <a:extLst>
              <a:ext uri="{FF2B5EF4-FFF2-40B4-BE49-F238E27FC236}">
                <a16:creationId xmlns:a16="http://schemas.microsoft.com/office/drawing/2014/main" id="{7AEE3A55-2DB6-4578-A9CB-ABA7C2DED68D}"/>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3C5FDB3D-68B7-4729-9562-DD03CC4EAB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5A65F25D-F3A9-4EAE-961D-827D04891B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C6516A0-62A0-4233-9D4D-6815F08AE0BC}" type="slidenum">
              <a:rPr kumimoji="0" lang="en-GB" altLang="en-US"/>
              <a:pPr>
                <a:spcBef>
                  <a:spcPct val="0"/>
                </a:spcBef>
              </a:pPr>
              <a:t>84</a:t>
            </a:fld>
            <a:endParaRPr kumimoji="0" lang="en-GB" altLang="en-US"/>
          </a:p>
        </p:txBody>
      </p:sp>
      <p:sp>
        <p:nvSpPr>
          <p:cNvPr id="107523" name="Rectangle 2">
            <a:extLst>
              <a:ext uri="{FF2B5EF4-FFF2-40B4-BE49-F238E27FC236}">
                <a16:creationId xmlns:a16="http://schemas.microsoft.com/office/drawing/2014/main" id="{3560486E-C454-43E6-BC35-F63146953956}"/>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8A1161DC-0157-4B8F-A218-B416066BDC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E82CDB0B-432D-4B66-B26C-8A9D9B00F6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8EE0DA1-EA06-405D-9E8F-718F673D9466}" type="slidenum">
              <a:rPr kumimoji="0" lang="en-GB" altLang="en-US"/>
              <a:pPr>
                <a:spcBef>
                  <a:spcPct val="0"/>
                </a:spcBef>
              </a:pPr>
              <a:t>85</a:t>
            </a:fld>
            <a:endParaRPr kumimoji="0" lang="en-GB" altLang="en-US"/>
          </a:p>
        </p:txBody>
      </p:sp>
      <p:sp>
        <p:nvSpPr>
          <p:cNvPr id="109571" name="Rectangle 2">
            <a:extLst>
              <a:ext uri="{FF2B5EF4-FFF2-40B4-BE49-F238E27FC236}">
                <a16:creationId xmlns:a16="http://schemas.microsoft.com/office/drawing/2014/main" id="{7649D772-F9B8-48F4-BCD4-D567ADA18F79}"/>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8676F4B2-1A34-4EAB-9A99-96F57E3C07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028F03F5-AFA5-476C-AAF4-95C3D8FCEE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402068A-7360-47A0-A897-1F88CBB63217}" type="slidenum">
              <a:rPr kumimoji="0" lang="en-GB" altLang="en-US"/>
              <a:pPr>
                <a:spcBef>
                  <a:spcPct val="0"/>
                </a:spcBef>
              </a:pPr>
              <a:t>86</a:t>
            </a:fld>
            <a:endParaRPr kumimoji="0" lang="en-GB" altLang="en-US"/>
          </a:p>
        </p:txBody>
      </p:sp>
      <p:sp>
        <p:nvSpPr>
          <p:cNvPr id="111619" name="Rectangle 2">
            <a:extLst>
              <a:ext uri="{FF2B5EF4-FFF2-40B4-BE49-F238E27FC236}">
                <a16:creationId xmlns:a16="http://schemas.microsoft.com/office/drawing/2014/main" id="{5716DE00-F1EE-4344-958B-AAEA258EFAFA}"/>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2AAC219A-570B-452D-B4CF-68DBEEA31D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F5B31D49-AB52-4E51-B937-D8D101F748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0FC6011-39AF-418F-9337-E763BAA142E1}" type="slidenum">
              <a:rPr kumimoji="0" lang="en-GB" altLang="en-US"/>
              <a:pPr>
                <a:spcBef>
                  <a:spcPct val="0"/>
                </a:spcBef>
              </a:pPr>
              <a:t>66</a:t>
            </a:fld>
            <a:endParaRPr kumimoji="0" lang="en-GB" altLang="en-US"/>
          </a:p>
        </p:txBody>
      </p:sp>
      <p:sp>
        <p:nvSpPr>
          <p:cNvPr id="87043" name="Rectangle 2">
            <a:extLst>
              <a:ext uri="{FF2B5EF4-FFF2-40B4-BE49-F238E27FC236}">
                <a16:creationId xmlns:a16="http://schemas.microsoft.com/office/drawing/2014/main" id="{39850605-B41A-4067-BF5F-1FDA1E8A6A20}"/>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F1EB894B-C339-4D2B-B3E4-658BB490EC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0B99A12C-7CB2-47B5-9BC9-139BC85AD4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287A00B-4D9D-49FC-AE51-7E37D7E62567}" type="slidenum">
              <a:rPr kumimoji="0" lang="en-GB" altLang="en-US"/>
              <a:pPr>
                <a:spcBef>
                  <a:spcPct val="0"/>
                </a:spcBef>
              </a:pPr>
              <a:t>68</a:t>
            </a:fld>
            <a:endParaRPr kumimoji="0" lang="en-GB" altLang="en-US"/>
          </a:p>
        </p:txBody>
      </p:sp>
      <p:sp>
        <p:nvSpPr>
          <p:cNvPr id="90115" name="Rectangle 2">
            <a:extLst>
              <a:ext uri="{FF2B5EF4-FFF2-40B4-BE49-F238E27FC236}">
                <a16:creationId xmlns:a16="http://schemas.microsoft.com/office/drawing/2014/main" id="{B01601A0-556A-4F30-9CD3-99F3722CB458}"/>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D06E782C-7C69-4DA6-9069-75AB95F4F6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07AF5E90-2E5F-42C8-BBCB-DBA48A32A6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F45BE28-A270-4596-8D37-0247980816AC}" type="slidenum">
              <a:rPr kumimoji="0" lang="en-GB" altLang="en-US"/>
              <a:pPr>
                <a:spcBef>
                  <a:spcPct val="0"/>
                </a:spcBef>
              </a:pPr>
              <a:t>77</a:t>
            </a:fld>
            <a:endParaRPr kumimoji="0" lang="en-GB" altLang="en-US"/>
          </a:p>
        </p:txBody>
      </p:sp>
      <p:sp>
        <p:nvSpPr>
          <p:cNvPr id="93187" name="Rectangle 2">
            <a:extLst>
              <a:ext uri="{FF2B5EF4-FFF2-40B4-BE49-F238E27FC236}">
                <a16:creationId xmlns:a16="http://schemas.microsoft.com/office/drawing/2014/main" id="{A1040ADB-6B32-4CEA-B077-87FC09E20126}"/>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7738E8FA-B063-4759-A886-ED6245EF6A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E9BB2DD5-C5A8-40D4-8809-5366FB9867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A4BAC5A-620E-42BC-A417-13D5DACABE26}" type="slidenum">
              <a:rPr kumimoji="0" lang="en-GB" altLang="en-US"/>
              <a:pPr>
                <a:spcBef>
                  <a:spcPct val="0"/>
                </a:spcBef>
              </a:pPr>
              <a:t>78</a:t>
            </a:fld>
            <a:endParaRPr kumimoji="0" lang="en-GB" altLang="en-US"/>
          </a:p>
        </p:txBody>
      </p:sp>
      <p:sp>
        <p:nvSpPr>
          <p:cNvPr id="95235" name="Rectangle 2">
            <a:extLst>
              <a:ext uri="{FF2B5EF4-FFF2-40B4-BE49-F238E27FC236}">
                <a16:creationId xmlns:a16="http://schemas.microsoft.com/office/drawing/2014/main" id="{3FCF9427-39B0-4298-89EE-F339002472DB}"/>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97427BBF-800E-4476-803B-E67BC39EDA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3104A532-4A69-4896-9CD2-E1C643EA26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A2DC96F-3ACB-4F1C-BD52-9D50FC865544}" type="slidenum">
              <a:rPr kumimoji="0" lang="en-GB" altLang="en-US"/>
              <a:pPr>
                <a:spcBef>
                  <a:spcPct val="0"/>
                </a:spcBef>
              </a:pPr>
              <a:t>79</a:t>
            </a:fld>
            <a:endParaRPr kumimoji="0" lang="en-GB" altLang="en-US"/>
          </a:p>
        </p:txBody>
      </p:sp>
      <p:sp>
        <p:nvSpPr>
          <p:cNvPr id="97283" name="Rectangle 2">
            <a:extLst>
              <a:ext uri="{FF2B5EF4-FFF2-40B4-BE49-F238E27FC236}">
                <a16:creationId xmlns:a16="http://schemas.microsoft.com/office/drawing/2014/main" id="{BA96E73F-2CFA-4BAD-B5F6-7886A5843BC3}"/>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5477D78A-7114-4DA5-970B-00FABF1F91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33C77BAB-50B6-479F-B733-3FF22FE67B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AC5DD11-36FB-4861-A57A-DE63291DEDF3}" type="slidenum">
              <a:rPr kumimoji="0" lang="en-GB" altLang="en-US"/>
              <a:pPr>
                <a:spcBef>
                  <a:spcPct val="0"/>
                </a:spcBef>
              </a:pPr>
              <a:t>80</a:t>
            </a:fld>
            <a:endParaRPr kumimoji="0" lang="en-GB" altLang="en-US"/>
          </a:p>
        </p:txBody>
      </p:sp>
      <p:sp>
        <p:nvSpPr>
          <p:cNvPr id="99331" name="Rectangle 2">
            <a:extLst>
              <a:ext uri="{FF2B5EF4-FFF2-40B4-BE49-F238E27FC236}">
                <a16:creationId xmlns:a16="http://schemas.microsoft.com/office/drawing/2014/main" id="{F8927B73-2DC6-405A-806F-9BC490A4C987}"/>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9E7EDA62-5FE7-4DFC-89B2-98F752028E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2E6E9C14-483B-4E5D-BD29-A24BCBF499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41CAEA5-DB38-4E02-BD7E-6CAF321B5E25}" type="slidenum">
              <a:rPr kumimoji="0" lang="en-GB" altLang="en-US"/>
              <a:pPr>
                <a:spcBef>
                  <a:spcPct val="0"/>
                </a:spcBef>
              </a:pPr>
              <a:t>81</a:t>
            </a:fld>
            <a:endParaRPr kumimoji="0" lang="en-GB" altLang="en-US"/>
          </a:p>
        </p:txBody>
      </p:sp>
      <p:sp>
        <p:nvSpPr>
          <p:cNvPr id="101379" name="Rectangle 2">
            <a:extLst>
              <a:ext uri="{FF2B5EF4-FFF2-40B4-BE49-F238E27FC236}">
                <a16:creationId xmlns:a16="http://schemas.microsoft.com/office/drawing/2014/main" id="{F5926843-D10E-4B14-8818-96FB9D47BE89}"/>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E2111AE7-3BA7-47B1-B320-BCDFD0D61C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DAC8CD12-6533-490A-856B-A62AD0E8E7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056188D-1E8B-417A-AEA9-CE42F347260D}" type="slidenum">
              <a:rPr kumimoji="0" lang="en-GB" altLang="en-US"/>
              <a:pPr>
                <a:spcBef>
                  <a:spcPct val="0"/>
                </a:spcBef>
              </a:pPr>
              <a:t>82</a:t>
            </a:fld>
            <a:endParaRPr kumimoji="0" lang="en-GB" altLang="en-US"/>
          </a:p>
        </p:txBody>
      </p:sp>
      <p:sp>
        <p:nvSpPr>
          <p:cNvPr id="103427" name="Rectangle 2">
            <a:extLst>
              <a:ext uri="{FF2B5EF4-FFF2-40B4-BE49-F238E27FC236}">
                <a16:creationId xmlns:a16="http://schemas.microsoft.com/office/drawing/2014/main" id="{851AB7A0-E606-45FE-A3D6-D3A5CAC7677B}"/>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AB503CCE-1BFE-4A07-906D-0273BED961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150558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57605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1009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2270881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3553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3041120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3488484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300393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46349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90D6-F664-46DF-8FB9-2E2D37B8EB1E}" type="datetimeFigureOut">
              <a:rPr lang="en-GB" smtClean="0"/>
              <a:t>23/09/2019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350249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85240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2E90D6-F664-46DF-8FB9-2E2D37B8EB1E}" type="datetimeFigureOut">
              <a:rPr lang="en-GB" smtClean="0"/>
              <a:t>23/09/2019</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107897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E90D6-F664-46DF-8FB9-2E2D37B8EB1E}" type="datetimeFigureOut">
              <a:rPr lang="en-GB" smtClean="0"/>
              <a:t>23/09/2019</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408666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E90D6-F664-46DF-8FB9-2E2D37B8EB1E}" type="datetimeFigureOut">
              <a:rPr lang="en-GB" smtClean="0"/>
              <a:t>23/09/2019</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191954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134457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90D6-F664-46DF-8FB9-2E2D37B8EB1E}" type="datetimeFigureOut">
              <a:rPr lang="en-GB" smtClean="0"/>
              <a:t>23/09/2019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818586-FCFD-4A6D-A981-5BD79F24FE42}" type="slidenum">
              <a:rPr lang="en-GB" smtClean="0"/>
              <a:t>‹#›</a:t>
            </a:fld>
            <a:endParaRPr lang="en-GB"/>
          </a:p>
        </p:txBody>
      </p:sp>
    </p:spTree>
    <p:extLst>
      <p:ext uri="{BB962C8B-B14F-4D97-AF65-F5344CB8AC3E}">
        <p14:creationId xmlns:p14="http://schemas.microsoft.com/office/powerpoint/2010/main" val="411560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2E90D6-F664-46DF-8FB9-2E2D37B8EB1E}" type="datetimeFigureOut">
              <a:rPr lang="en-GB" smtClean="0"/>
              <a:t>23/09/2019</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818586-FCFD-4A6D-A981-5BD79F24FE42}" type="slidenum">
              <a:rPr lang="en-GB" smtClean="0"/>
              <a:t>‹#›</a:t>
            </a:fld>
            <a:endParaRPr lang="en-GB"/>
          </a:p>
        </p:txBody>
      </p:sp>
    </p:spTree>
    <p:extLst>
      <p:ext uri="{BB962C8B-B14F-4D97-AF65-F5344CB8AC3E}">
        <p14:creationId xmlns:p14="http://schemas.microsoft.com/office/powerpoint/2010/main" val="2952026791"/>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FDE2C8-A1DB-4FD8-B0F3-37CA4BFCDDEF}"/>
              </a:ext>
            </a:extLst>
          </p:cNvPr>
          <p:cNvSpPr>
            <a:spLocks noGrp="1"/>
          </p:cNvSpPr>
          <p:nvPr>
            <p:ph type="ctrTitle"/>
          </p:nvPr>
        </p:nvSpPr>
        <p:spPr>
          <a:xfrm>
            <a:off x="3373062" y="1864865"/>
            <a:ext cx="8131550" cy="2262781"/>
          </a:xfrm>
        </p:spPr>
        <p:txBody>
          <a:bodyPr>
            <a:normAutofit/>
          </a:bodyPr>
          <a:lstStyle/>
          <a:p>
            <a:pPr>
              <a:lnSpc>
                <a:spcPct val="90000"/>
              </a:lnSpc>
            </a:pPr>
            <a:r>
              <a:rPr lang="en-GB" sz="4600" dirty="0"/>
              <a:t>Lesson three</a:t>
            </a:r>
            <a:br>
              <a:rPr lang="en-GB" sz="4600" dirty="0"/>
            </a:br>
            <a:r>
              <a:rPr lang="en-GB" sz="4600" dirty="0"/>
              <a:t>Survey of the Old Testament</a:t>
            </a:r>
            <a:br>
              <a:rPr lang="en-GB" sz="4600" dirty="0"/>
            </a:br>
            <a:r>
              <a:rPr lang="en-GB" sz="4600" dirty="0"/>
              <a:t>Part 1: Creation to Canaan</a:t>
            </a:r>
          </a:p>
        </p:txBody>
      </p:sp>
      <p:sp>
        <p:nvSpPr>
          <p:cNvPr id="3" name="Subtitle 2">
            <a:extLst>
              <a:ext uri="{FF2B5EF4-FFF2-40B4-BE49-F238E27FC236}">
                <a16:creationId xmlns:a16="http://schemas.microsoft.com/office/drawing/2014/main" id="{40FAE372-2FCC-4823-BA6A-1652AE78E65D}"/>
              </a:ext>
            </a:extLst>
          </p:cNvPr>
          <p:cNvSpPr>
            <a:spLocks noGrp="1"/>
          </p:cNvSpPr>
          <p:nvPr>
            <p:ph type="subTitle" idx="1"/>
          </p:nvPr>
        </p:nvSpPr>
        <p:spPr>
          <a:xfrm>
            <a:off x="3373062" y="4127644"/>
            <a:ext cx="8131550" cy="1126283"/>
          </a:xfrm>
        </p:spPr>
        <p:txBody>
          <a:bodyPr>
            <a:normAutofit/>
          </a:bodyPr>
          <a:lstStyle/>
          <a:p>
            <a:r>
              <a:rPr lang="en-GB" dirty="0"/>
              <a:t>Mountjoy bible school</a:t>
            </a:r>
          </a:p>
          <a:p>
            <a:r>
              <a:rPr lang="en-GB" dirty="0"/>
              <a:t>Weymouth class of 2019</a:t>
            </a: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39"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1"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66157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great persons of the second part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20000"/>
          </a:bodyPr>
          <a:lstStyle/>
          <a:p>
            <a:r>
              <a:rPr lang="en-GB" sz="2800" dirty="0"/>
              <a:t>God calls only one man His friend and that man is Abraham</a:t>
            </a:r>
          </a:p>
          <a:p>
            <a:r>
              <a:rPr lang="en-GB" sz="2800" dirty="0"/>
              <a:t>God asks more of Abraham than he would ask of any man except Jesus</a:t>
            </a:r>
          </a:p>
          <a:p>
            <a:r>
              <a:rPr lang="en-GB" sz="2800" dirty="0"/>
              <a:t>God was looking for a man with the mind and the heart to be the father of the family into which He would send His own son.</a:t>
            </a:r>
          </a:p>
          <a:p>
            <a:r>
              <a:rPr lang="en-GB" sz="2800" dirty="0"/>
              <a:t>And that man was the one elect, called, believing, and obedient, godly-minded, heavenly-minded man Abraham (Alexander Whyte)</a:t>
            </a:r>
          </a:p>
        </p:txBody>
      </p:sp>
    </p:spTree>
    <p:extLst>
      <p:ext uri="{BB962C8B-B14F-4D97-AF65-F5344CB8AC3E}">
        <p14:creationId xmlns:p14="http://schemas.microsoft.com/office/powerpoint/2010/main" val="82614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great persons of the second part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20000"/>
          </a:bodyPr>
          <a:lstStyle/>
          <a:p>
            <a:r>
              <a:rPr lang="en-GB" sz="2800" dirty="0"/>
              <a:t>Isaac, in his birth, reminds us of the promise of God</a:t>
            </a:r>
          </a:p>
          <a:p>
            <a:r>
              <a:rPr lang="en-GB" sz="2800" dirty="0"/>
              <a:t>In Isaac we also see the great truth of the substitute</a:t>
            </a:r>
          </a:p>
          <a:p>
            <a:r>
              <a:rPr lang="en-GB" sz="2800" dirty="0"/>
              <a:t>After these things God tested Abraham and said to him, “Abraham!” And he said, “Here I am.” He said, “Take your son, your only son Isaac, whom you love, and go to the land of Moriah, and offer him there as a burnt offering on one of the mountains of which I shall tell you.” Genesis 22:1–3 (ESV)</a:t>
            </a:r>
          </a:p>
          <a:p>
            <a:r>
              <a:rPr lang="en-GB" sz="2800" dirty="0"/>
              <a:t>And Abraham said, My son, God will provide himself a lamb for a burnt offering: Genesis 22:8 (AV)</a:t>
            </a:r>
          </a:p>
        </p:txBody>
      </p:sp>
    </p:spTree>
    <p:extLst>
      <p:ext uri="{BB962C8B-B14F-4D97-AF65-F5344CB8AC3E}">
        <p14:creationId xmlns:p14="http://schemas.microsoft.com/office/powerpoint/2010/main" val="323578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great persons of the second part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Jacob was a devious man and yet he was brought by God through many trials to be the father of the nation in the sense that his sons would form the twelve tribes</a:t>
            </a:r>
          </a:p>
          <a:p>
            <a:r>
              <a:rPr lang="en-GB" sz="2800" dirty="0"/>
              <a:t>He had such an encounter with God at Beth-el (the house of God) that his name was changed from Jacob to </a:t>
            </a:r>
            <a:r>
              <a:rPr lang="en-GB" sz="2800" dirty="0" err="1"/>
              <a:t>Isra</a:t>
            </a:r>
            <a:r>
              <a:rPr lang="en-GB" sz="2800" dirty="0"/>
              <a:t>-el (prince with God)</a:t>
            </a:r>
          </a:p>
        </p:txBody>
      </p:sp>
    </p:spTree>
    <p:extLst>
      <p:ext uri="{BB962C8B-B14F-4D97-AF65-F5344CB8AC3E}">
        <p14:creationId xmlns:p14="http://schemas.microsoft.com/office/powerpoint/2010/main" val="4682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great persons of the second part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Joseph, of all the patriarchs, is the great type of the Lord Jesus</a:t>
            </a:r>
          </a:p>
          <a:p>
            <a:r>
              <a:rPr lang="en-GB" sz="2800" dirty="0"/>
              <a:t>He is beloved of his Father and he is viewed as perfect  </a:t>
            </a:r>
          </a:p>
          <a:p>
            <a:r>
              <a:rPr lang="en-GB" sz="2800" dirty="0"/>
              <a:t>He is rejected by his brothers and sold for silver</a:t>
            </a:r>
          </a:p>
          <a:p>
            <a:r>
              <a:rPr lang="en-GB" sz="2800" dirty="0"/>
              <a:t>His life is one of suffering followed by glory</a:t>
            </a:r>
          </a:p>
          <a:p>
            <a:r>
              <a:rPr lang="en-GB" sz="2800" dirty="0"/>
              <a:t>He is totally vindicated and rules over all</a:t>
            </a:r>
          </a:p>
          <a:p>
            <a:endParaRPr lang="en-GB" sz="2600" dirty="0"/>
          </a:p>
        </p:txBody>
      </p:sp>
    </p:spTree>
    <p:extLst>
      <p:ext uri="{BB962C8B-B14F-4D97-AF65-F5344CB8AC3E}">
        <p14:creationId xmlns:p14="http://schemas.microsoft.com/office/powerpoint/2010/main" val="41782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Genesis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169651" cy="3777622"/>
          </a:xfrm>
        </p:spPr>
        <p:txBody>
          <a:bodyPr>
            <a:normAutofit fontScale="92500"/>
          </a:bodyPr>
          <a:lstStyle/>
          <a:p>
            <a:r>
              <a:rPr lang="en-GB" sz="2800" dirty="0"/>
              <a:t>Genesis begins in Eden and ends, ‘in a coffin in Egypt’</a:t>
            </a:r>
          </a:p>
          <a:p>
            <a:r>
              <a:rPr lang="en-GB" sz="2800" dirty="0"/>
              <a:t>But before we leave Genesis let us note its connection to the New Testament</a:t>
            </a:r>
          </a:p>
          <a:p>
            <a:r>
              <a:rPr lang="en-GB" sz="2800" dirty="0"/>
              <a:t>Genesis, in fact, is in various ways almost nearer the New Testament than the Old, </a:t>
            </a:r>
          </a:p>
          <a:p>
            <a:r>
              <a:rPr lang="en-GB" sz="2800" dirty="0"/>
              <a:t>Some of the topics in Genesis are barely heard again until the New Testament where their implications can fully emerge in the gospel. </a:t>
            </a:r>
          </a:p>
        </p:txBody>
      </p:sp>
    </p:spTree>
    <p:extLst>
      <p:ext uri="{BB962C8B-B14F-4D97-AF65-F5344CB8AC3E}">
        <p14:creationId xmlns:p14="http://schemas.microsoft.com/office/powerpoint/2010/main" val="424365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Genesis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10000"/>
          </a:bodyPr>
          <a:lstStyle/>
          <a:p>
            <a:r>
              <a:rPr lang="en-GB" sz="2800" dirty="0"/>
              <a:t>The institution of marriage</a:t>
            </a:r>
          </a:p>
          <a:p>
            <a:r>
              <a:rPr lang="en-GB" sz="2800" dirty="0"/>
              <a:t>The fall of man and original sin</a:t>
            </a:r>
          </a:p>
          <a:p>
            <a:r>
              <a:rPr lang="en-GB" sz="2800" dirty="0"/>
              <a:t>The judgment of the flood, </a:t>
            </a:r>
          </a:p>
          <a:p>
            <a:r>
              <a:rPr lang="en-GB" sz="2800" dirty="0"/>
              <a:t>The righteousness of the believer imputed by faith </a:t>
            </a:r>
          </a:p>
          <a:p>
            <a:r>
              <a:rPr lang="en-GB" sz="2800" dirty="0"/>
              <a:t>The rivalry between Ishmael and Isaac the sons of promise and flesh</a:t>
            </a:r>
          </a:p>
          <a:p>
            <a:r>
              <a:rPr lang="en-GB" sz="2800" dirty="0"/>
              <a:t>The pilgrim status of God’s people</a:t>
            </a:r>
          </a:p>
          <a:p>
            <a:r>
              <a:rPr lang="en-GB" sz="2800" dirty="0"/>
              <a:t>These are all predominantly New Testament themes.  </a:t>
            </a:r>
          </a:p>
          <a:p>
            <a:endParaRPr lang="en-GB" sz="2800" dirty="0"/>
          </a:p>
        </p:txBody>
      </p:sp>
    </p:spTree>
    <p:extLst>
      <p:ext uri="{BB962C8B-B14F-4D97-AF65-F5344CB8AC3E}">
        <p14:creationId xmlns:p14="http://schemas.microsoft.com/office/powerpoint/2010/main" val="125876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Genesis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347411"/>
          </a:xfrm>
        </p:spPr>
        <p:txBody>
          <a:bodyPr>
            <a:normAutofit/>
          </a:bodyPr>
          <a:lstStyle/>
          <a:p>
            <a:r>
              <a:rPr lang="en-GB" sz="2800" dirty="0"/>
              <a:t>Finally there is the symmetry by which some of the very scenes and figures of the earliest chapters reappear in the book of Revelation</a:t>
            </a:r>
          </a:p>
          <a:p>
            <a:r>
              <a:rPr lang="en-GB" sz="2800" dirty="0"/>
              <a:t> Where Babel (Babylon) and ‘that ancient serpent … the deceiver of the whole world’ come to their downfall, </a:t>
            </a:r>
          </a:p>
          <a:p>
            <a:r>
              <a:rPr lang="en-GB" sz="2800" dirty="0"/>
              <a:t>And the redeemed people of God, walk again in Paradise by the river and tree of life</a:t>
            </a:r>
          </a:p>
        </p:txBody>
      </p:sp>
    </p:spTree>
    <p:extLst>
      <p:ext uri="{BB962C8B-B14F-4D97-AF65-F5344CB8AC3E}">
        <p14:creationId xmlns:p14="http://schemas.microsoft.com/office/powerpoint/2010/main" val="42514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Four hundred years after Genesis closes Exodus opens in Egypt as prophesied by God to Abraham</a:t>
            </a:r>
          </a:p>
          <a:p>
            <a:r>
              <a:rPr lang="en-GB" sz="2800" dirty="0"/>
              <a:t>And he said unto Abram, Know of a surety that thy seed shall be a stranger in a land that is not theirs, and shall serve them; and they shall afflict them four hundred years; Genesis 15:13 (AV)</a:t>
            </a:r>
          </a:p>
          <a:p>
            <a:r>
              <a:rPr lang="en-GB" sz="2800" dirty="0"/>
              <a:t>Moses is no longer a historian but the deliverer of the nation</a:t>
            </a:r>
          </a:p>
          <a:p>
            <a:endParaRPr lang="en-GB" sz="2800" dirty="0"/>
          </a:p>
          <a:p>
            <a:endParaRPr lang="en-GB" sz="2800" dirty="0"/>
          </a:p>
          <a:p>
            <a:endParaRPr lang="en-GB" sz="2800" dirty="0"/>
          </a:p>
        </p:txBody>
      </p:sp>
    </p:spTree>
    <p:extLst>
      <p:ext uri="{BB962C8B-B14F-4D97-AF65-F5344CB8AC3E}">
        <p14:creationId xmlns:p14="http://schemas.microsoft.com/office/powerpoint/2010/main" val="142560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8911687" cy="1280890"/>
          </a:xfrm>
        </p:spPr>
        <p:txBody>
          <a:bodyPr/>
          <a:lstStyle/>
          <a:p>
            <a:r>
              <a:rPr lang="en-GB"/>
              <a:t>Exodus</a:t>
            </a:r>
            <a:endParaRPr lang="en-GB" dirty="0"/>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3777622"/>
          </a:xfrm>
        </p:spPr>
        <p:txBody>
          <a:bodyPr>
            <a:normAutofit/>
          </a:bodyPr>
          <a:lstStyle/>
          <a:p>
            <a:r>
              <a:rPr lang="en-GB" sz="2800"/>
              <a:t>The title Exodus which means exit, outgoing or departure accurately reflects the main subject of the book but there are other significant topics and the book divides into three parts</a:t>
            </a:r>
          </a:p>
          <a:p>
            <a:r>
              <a:rPr lang="en-GB" sz="2800"/>
              <a:t>Part one: The Exodus chapters 1-18</a:t>
            </a:r>
          </a:p>
          <a:p>
            <a:r>
              <a:rPr lang="en-GB" sz="2800"/>
              <a:t>Part two: The giving of the Law chapters 19-24</a:t>
            </a:r>
          </a:p>
          <a:p>
            <a:r>
              <a:rPr lang="en-GB" sz="2800"/>
              <a:t>Part three: The Tabernacle chapters 25-40</a:t>
            </a:r>
            <a:endParaRPr lang="en-GB" sz="2800" dirty="0"/>
          </a:p>
        </p:txBody>
      </p:sp>
    </p:spTree>
    <p:extLst>
      <p:ext uri="{BB962C8B-B14F-4D97-AF65-F5344CB8AC3E}">
        <p14:creationId xmlns:p14="http://schemas.microsoft.com/office/powerpoint/2010/main" val="62584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Exodus, records the redemption out of Egyptian bondage of the descendants of Abraham, and sets forth, in type, all redemption. </a:t>
            </a:r>
          </a:p>
          <a:p>
            <a:r>
              <a:rPr lang="en-GB" sz="2800" dirty="0"/>
              <a:t>It is therefore peculiarly the book of redemption. </a:t>
            </a:r>
          </a:p>
          <a:p>
            <a:r>
              <a:rPr lang="en-GB" sz="2800" dirty="0"/>
              <a:t>But redemption has a purpose</a:t>
            </a:r>
          </a:p>
          <a:p>
            <a:r>
              <a:rPr lang="en-GB" sz="2800" dirty="0"/>
              <a:t>Let my people go, that they may serve me in the wilderness: Exodus 7:16 (AV)</a:t>
            </a:r>
          </a:p>
          <a:p>
            <a:endParaRPr lang="en-GB" sz="2800" dirty="0"/>
          </a:p>
          <a:p>
            <a:endParaRPr lang="en-GB" sz="2800" dirty="0"/>
          </a:p>
        </p:txBody>
      </p:sp>
    </p:spTree>
    <p:extLst>
      <p:ext uri="{BB962C8B-B14F-4D97-AF65-F5344CB8AC3E}">
        <p14:creationId xmlns:p14="http://schemas.microsoft.com/office/powerpoint/2010/main" val="291778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An overview of the Old Testament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Our overview will be an attempt at the broad survey from a great height</a:t>
            </a:r>
          </a:p>
          <a:p>
            <a:r>
              <a:rPr lang="en-GB" sz="2800" dirty="0"/>
              <a:t>Knowing the landscape of the Bible is the first step to being able to navigate it</a:t>
            </a:r>
          </a:p>
          <a:p>
            <a:r>
              <a:rPr lang="en-GB" sz="2800" dirty="0"/>
              <a:t>An overview helps us to place a passage in its context and it can identify passages we may want to study in greater detail</a:t>
            </a:r>
          </a:p>
          <a:p>
            <a:endParaRPr lang="en-GB" sz="2800" dirty="0"/>
          </a:p>
          <a:p>
            <a:endParaRPr lang="en-GB" sz="2800" dirty="0"/>
          </a:p>
        </p:txBody>
      </p:sp>
    </p:spTree>
    <p:extLst>
      <p:ext uri="{BB962C8B-B14F-4D97-AF65-F5344CB8AC3E}">
        <p14:creationId xmlns:p14="http://schemas.microsoft.com/office/powerpoint/2010/main" val="19999932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r>
              <a:rPr lang="en-GB" sz="2800" dirty="0"/>
              <a:t>The Exodus is an exodus out of bondage</a:t>
            </a:r>
            <a:br>
              <a:rPr lang="en-GB" sz="2800" dirty="0"/>
            </a:br>
            <a:r>
              <a:rPr lang="en-GB" sz="2800" dirty="0"/>
              <a:t>And Moses said unto the people, Remember this day, in which ye came out from Egypt, out of the house of bondage; for by strength of hand the LORD brought you out from this place: there shall no leavened bread be eaten. Exodus 13:3 (AV)</a:t>
            </a:r>
          </a:p>
          <a:p>
            <a:r>
              <a:rPr lang="en-GB" sz="2800" dirty="0"/>
              <a:t>For the rest of their national life Egypt would be ‘The house of bondage’</a:t>
            </a:r>
          </a:p>
          <a:p>
            <a:endParaRPr lang="en-GB" sz="2800" dirty="0"/>
          </a:p>
          <a:p>
            <a:endParaRPr lang="en-GB" sz="2800" dirty="0"/>
          </a:p>
          <a:p>
            <a:endParaRPr lang="en-GB" sz="2800" dirty="0"/>
          </a:p>
        </p:txBody>
      </p:sp>
    </p:spTree>
    <p:extLst>
      <p:ext uri="{BB962C8B-B14F-4D97-AF65-F5344CB8AC3E}">
        <p14:creationId xmlns:p14="http://schemas.microsoft.com/office/powerpoint/2010/main" val="67478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r>
              <a:rPr lang="en-GB" sz="2800" dirty="0"/>
              <a:t>It is also an exodus towards a new fellowship</a:t>
            </a:r>
          </a:p>
          <a:p>
            <a:r>
              <a:rPr lang="en-GB" sz="2800" dirty="0"/>
              <a:t>And this day shall be unto you for a memorial; and ye shall keep it a feast to the LORD throughout your generations; ye shall keep it a feast by an ordinance for ever. Exodus 12:14 (AV)</a:t>
            </a:r>
          </a:p>
          <a:p>
            <a:r>
              <a:rPr lang="en-GB" sz="2800" dirty="0"/>
              <a:t>Forever Passover would be the symbol of fellowship</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161802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0" y="2133600"/>
            <a:ext cx="9249863" cy="3777622"/>
          </a:xfrm>
        </p:spPr>
        <p:txBody>
          <a:bodyPr>
            <a:normAutofit fontScale="92500" lnSpcReduction="20000"/>
          </a:bodyPr>
          <a:lstStyle/>
          <a:p>
            <a:r>
              <a:rPr lang="en-GB" sz="2800" dirty="0"/>
              <a:t>It is also an exodus towards a new assured position and destiny as announced to them by God through Moses. God would ‘take them out’ and ‘take them in’</a:t>
            </a:r>
          </a:p>
          <a:p>
            <a:r>
              <a:rPr lang="en-GB" sz="2800" dirty="0"/>
              <a:t>And I will take you to me for a people, and I will be to you a God: and ye shall know that I am the LORD your God, which bringeth you out from under the burdens of the Egyptians. And I will bring you in unto the land, concerning the which I did swear to give it to Abraham, to Isaac, and to Jacob; and I will give it you for an heritage: I am the LORD. Exodus 6:7–8 (AV)</a:t>
            </a:r>
          </a:p>
          <a:p>
            <a:endParaRPr lang="en-GB" sz="2800" dirty="0"/>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3857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God is going to rescue them that they might be His people</a:t>
            </a:r>
          </a:p>
          <a:p>
            <a:r>
              <a:rPr lang="en-GB" sz="2800" dirty="0"/>
              <a:t>After he saves them he separates them for himself through the provision of a sacrificial system and a priesthood</a:t>
            </a:r>
          </a:p>
          <a:p>
            <a:r>
              <a:rPr lang="en-GB" sz="2800" dirty="0"/>
              <a:t>Exodus teaches that even a redeemed people cannot have fellowship with Him unless constantly cleaned of defilement.</a:t>
            </a:r>
          </a:p>
        </p:txBody>
      </p:sp>
    </p:spTree>
    <p:extLst>
      <p:ext uri="{BB962C8B-B14F-4D97-AF65-F5344CB8AC3E}">
        <p14:creationId xmlns:p14="http://schemas.microsoft.com/office/powerpoint/2010/main" val="35208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10000"/>
          </a:bodyPr>
          <a:lstStyle/>
          <a:p>
            <a:r>
              <a:rPr lang="en-GB" sz="2800" dirty="0"/>
              <a:t>Three times in his final words to the nation Moses reminds them of their redemption in the now familiar words</a:t>
            </a:r>
          </a:p>
          <a:p>
            <a:r>
              <a:rPr lang="en-GB" sz="2800" dirty="0"/>
              <a:t>And the LORD brought us forth out of Egypt with a mighty hand, and with an outstretched arm, and with great terribleness, and with signs, and with wonders  Deuteronomy 26:8 (AV)</a:t>
            </a:r>
          </a:p>
          <a:p>
            <a:r>
              <a:rPr lang="en-GB" sz="2800" dirty="0"/>
              <a:t>The ten plagues on Egypt end with the death of their firstborn sons on the night of the Passover</a:t>
            </a:r>
          </a:p>
          <a:p>
            <a:endParaRPr lang="en-GB" sz="2800" dirty="0"/>
          </a:p>
        </p:txBody>
      </p:sp>
    </p:spTree>
    <p:extLst>
      <p:ext uri="{BB962C8B-B14F-4D97-AF65-F5344CB8AC3E}">
        <p14:creationId xmlns:p14="http://schemas.microsoft.com/office/powerpoint/2010/main" val="106792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Exodus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The Israelites are saved by the blood of the Passover lamb which will become the cornerstone for their entire religious life</a:t>
            </a:r>
          </a:p>
          <a:p>
            <a:r>
              <a:rPr lang="en-GB" sz="2800" dirty="0"/>
              <a:t>Now they are separated from their enemies by the blood, by the pillar of fire and by the crossing of the sea</a:t>
            </a:r>
          </a:p>
          <a:p>
            <a:r>
              <a:rPr lang="en-GB" sz="2800" dirty="0"/>
              <a:t>Stage one is completed as they arrive at Sinai</a:t>
            </a:r>
          </a:p>
          <a:p>
            <a:endParaRPr lang="en-GB" sz="2800" dirty="0"/>
          </a:p>
        </p:txBody>
      </p:sp>
    </p:spTree>
    <p:extLst>
      <p:ext uri="{BB962C8B-B14F-4D97-AF65-F5344CB8AC3E}">
        <p14:creationId xmlns:p14="http://schemas.microsoft.com/office/powerpoint/2010/main" val="182130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giving of the Law</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20000"/>
          </a:bodyPr>
          <a:lstStyle/>
          <a:p>
            <a:r>
              <a:rPr lang="en-GB" sz="2800" dirty="0"/>
              <a:t>God’s instruction to Moses on Sinai</a:t>
            </a:r>
          </a:p>
          <a:p>
            <a:r>
              <a:rPr lang="en-GB" sz="2800" dirty="0"/>
              <a:t>Thus shalt thou say to the house of Jacob, and tell the children of Israel. Ye have seen what I did unto the Egyptians, and how I bare you on eagles’ wings, and brought you unto myself. Now therefore, if ye will obey my voice indeed, and keep my covenant, then ye shall be a peculiar treasure unto me above all people: for all the earth is mine: And ye shall be unto me a kingdom of priests, and an holy nation. These are the words which thou shalt speak unto the children of Israel. Exodus 19:4–6 (AV)</a:t>
            </a:r>
          </a:p>
          <a:p>
            <a:endParaRPr lang="en-GB" sz="2800" dirty="0"/>
          </a:p>
          <a:p>
            <a:endParaRPr lang="en-GB" sz="2800" dirty="0"/>
          </a:p>
        </p:txBody>
      </p:sp>
    </p:spTree>
    <p:extLst>
      <p:ext uri="{BB962C8B-B14F-4D97-AF65-F5344CB8AC3E}">
        <p14:creationId xmlns:p14="http://schemas.microsoft.com/office/powerpoint/2010/main" val="295066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three categories of the Law</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205790"/>
            <a:ext cx="8915400" cy="3777622"/>
          </a:xfrm>
        </p:spPr>
        <p:txBody>
          <a:bodyPr>
            <a:normAutofit lnSpcReduction="10000"/>
          </a:bodyPr>
          <a:lstStyle/>
          <a:p>
            <a:r>
              <a:rPr lang="en-GB" sz="2800" dirty="0"/>
              <a:t>Commandments;</a:t>
            </a:r>
          </a:p>
          <a:p>
            <a:pPr lvl="1"/>
            <a:r>
              <a:rPr lang="en-GB" sz="2600" dirty="0"/>
              <a:t>governing moral life chaps. 19-20</a:t>
            </a:r>
          </a:p>
          <a:p>
            <a:r>
              <a:rPr lang="en-GB" sz="2800" dirty="0"/>
              <a:t>Judgements;</a:t>
            </a:r>
          </a:p>
          <a:p>
            <a:pPr lvl="1"/>
            <a:r>
              <a:rPr lang="en-GB" sz="2600" dirty="0"/>
              <a:t>governing social life chaps. 21-23</a:t>
            </a:r>
          </a:p>
          <a:p>
            <a:r>
              <a:rPr lang="en-GB" sz="2800" dirty="0"/>
              <a:t>The third category of the law will be Ordinances;</a:t>
            </a:r>
          </a:p>
          <a:p>
            <a:pPr lvl="1"/>
            <a:r>
              <a:rPr lang="en-GB" sz="2600" dirty="0"/>
              <a:t>governing religious life which begin in chapter 25 with the instructions for the tabernacle but are really detailed in the book of Leviticus</a:t>
            </a:r>
            <a:endParaRPr lang="en-GB" sz="2800" dirty="0"/>
          </a:p>
        </p:txBody>
      </p:sp>
    </p:spTree>
    <p:extLst>
      <p:ext uri="{BB962C8B-B14F-4D97-AF65-F5344CB8AC3E}">
        <p14:creationId xmlns:p14="http://schemas.microsoft.com/office/powerpoint/2010/main" val="362055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Mosaic covenant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And God </a:t>
            </a:r>
            <a:r>
              <a:rPr lang="en-GB" sz="2800" dirty="0" err="1"/>
              <a:t>spake</a:t>
            </a:r>
            <a:r>
              <a:rPr lang="en-GB" sz="2800" dirty="0"/>
              <a:t> all these words, saying, I am the LORD thy God, which have brought thee out of the land of Egypt, out of the house of bondage. Exodus 20:1–2 (AV)</a:t>
            </a:r>
          </a:p>
          <a:p>
            <a:r>
              <a:rPr lang="en-GB" sz="2800" dirty="0"/>
              <a:t>Now a new covenant is entered into between God and Israel, the conditional Mosaic covenant</a:t>
            </a:r>
          </a:p>
          <a:p>
            <a:r>
              <a:rPr lang="en-GB" sz="2800" dirty="0"/>
              <a:t>The previous covenants had been made with Adam, with Noah and with Abraham</a:t>
            </a:r>
          </a:p>
        </p:txBody>
      </p:sp>
    </p:spTree>
    <p:extLst>
      <p:ext uri="{BB962C8B-B14F-4D97-AF65-F5344CB8AC3E}">
        <p14:creationId xmlns:p14="http://schemas.microsoft.com/office/powerpoint/2010/main" val="386404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Mosaic covenant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fontScale="92500"/>
          </a:bodyPr>
          <a:lstStyle/>
          <a:p>
            <a:r>
              <a:rPr lang="en-GB" sz="2800" dirty="0"/>
              <a:t>And Moses took half of the blood, and put it in </a:t>
            </a:r>
            <a:r>
              <a:rPr lang="en-GB" sz="2800" dirty="0" err="1"/>
              <a:t>basons</a:t>
            </a:r>
            <a:r>
              <a:rPr lang="en-GB" sz="2800" dirty="0"/>
              <a:t>; and half of the blood he sprinkled on the altar. And he took the book of the covenant, and read in the audience of the people: and they said, All that the LORD hath said will we do, and be obedient. And Moses took the blood, and sprinkled it on the people, and said, Behold the blood of the covenant, which the LORD hath made with you concerning all these words. Exodus 24:6–8 (AV)</a:t>
            </a:r>
          </a:p>
          <a:p>
            <a:endParaRPr lang="en-GB" sz="2800" dirty="0"/>
          </a:p>
          <a:p>
            <a:endParaRPr lang="en-GB" sz="2800" dirty="0"/>
          </a:p>
        </p:txBody>
      </p:sp>
    </p:spTree>
    <p:extLst>
      <p:ext uri="{BB962C8B-B14F-4D97-AF65-F5344CB8AC3E}">
        <p14:creationId xmlns:p14="http://schemas.microsoft.com/office/powerpoint/2010/main" val="167658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From Creation to Canaan</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sz="2800" dirty="0"/>
              <a:t>We begin with an overview of the first five books of the bible: Genesis to Deuteronomy</a:t>
            </a:r>
          </a:p>
          <a:p>
            <a:r>
              <a:rPr lang="en-GB" sz="2800" dirty="0"/>
              <a:t>We have already seen that the first five books form a clear group in the Bible</a:t>
            </a:r>
          </a:p>
          <a:p>
            <a:r>
              <a:rPr lang="en-GB" sz="2800" dirty="0"/>
              <a:t>They are the books of Moses, the five books of the law, THE TORAH</a:t>
            </a:r>
          </a:p>
          <a:p>
            <a:r>
              <a:rPr lang="en-GB" sz="2800" dirty="0"/>
              <a:t>Jesus taught from the law, the prophets and the Psalms. Luke 24:44 </a:t>
            </a:r>
          </a:p>
        </p:txBody>
      </p:sp>
    </p:spTree>
    <p:extLst>
      <p:ext uri="{BB962C8B-B14F-4D97-AF65-F5344CB8AC3E}">
        <p14:creationId xmlns:p14="http://schemas.microsoft.com/office/powerpoint/2010/main" val="409881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r>
              <a:rPr lang="en-GB" sz="2800" dirty="0"/>
              <a:t>The tabernacle and the temple which replaced it are the only buildings on earth of which it could be said that God was the architect</a:t>
            </a:r>
          </a:p>
          <a:p>
            <a:r>
              <a:rPr lang="en-GB" sz="2800" dirty="0"/>
              <a:t>According to all that I shew thee, after the pattern of the tabernacle, and the pattern of all the instruments thereof, even so shall ye make it. Exodus 25:9</a:t>
            </a:r>
          </a:p>
          <a:p>
            <a:r>
              <a:rPr lang="en-GB" sz="2800" dirty="0"/>
              <a:t>Moses was God’s representative, his agent</a:t>
            </a:r>
          </a:p>
        </p:txBody>
      </p:sp>
    </p:spTree>
    <p:extLst>
      <p:ext uri="{BB962C8B-B14F-4D97-AF65-F5344CB8AC3E}">
        <p14:creationId xmlns:p14="http://schemas.microsoft.com/office/powerpoint/2010/main" val="8092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fontScale="92500"/>
          </a:bodyPr>
          <a:lstStyle/>
          <a:p>
            <a:r>
              <a:rPr lang="en-GB" sz="2800" dirty="0"/>
              <a:t>Moses had the commission from God and the detailed design from God</a:t>
            </a:r>
          </a:p>
          <a:p>
            <a:r>
              <a:rPr lang="en-GB" sz="2800" dirty="0" err="1"/>
              <a:t>Bezaleel</a:t>
            </a:r>
            <a:r>
              <a:rPr lang="en-GB" sz="2800" dirty="0"/>
              <a:t> and </a:t>
            </a:r>
            <a:r>
              <a:rPr lang="en-GB" sz="2800" dirty="0" err="1"/>
              <a:t>Aholiab</a:t>
            </a:r>
            <a:r>
              <a:rPr lang="en-GB" sz="2800" dirty="0"/>
              <a:t> were the chosen builders</a:t>
            </a:r>
          </a:p>
          <a:p>
            <a:r>
              <a:rPr lang="en-GB" sz="2800" dirty="0"/>
              <a:t>The master builders were appointed and equipped by God as were their craftsmen</a:t>
            </a:r>
          </a:p>
          <a:p>
            <a:r>
              <a:rPr lang="en-GB" sz="2800" dirty="0"/>
              <a:t>‘I have filled him with the Spirit of God in all wisdom and in understanding and in all knowledge and in all manner of workmanship’ Ex. 31:2</a:t>
            </a:r>
          </a:p>
          <a:p>
            <a:endParaRPr lang="en-GB" sz="2800" dirty="0"/>
          </a:p>
        </p:txBody>
      </p:sp>
    </p:spTree>
    <p:extLst>
      <p:ext uri="{BB962C8B-B14F-4D97-AF65-F5344CB8AC3E}">
        <p14:creationId xmlns:p14="http://schemas.microsoft.com/office/powerpoint/2010/main" val="13647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fontScale="92500" lnSpcReduction="20000"/>
          </a:bodyPr>
          <a:lstStyle/>
          <a:p>
            <a:r>
              <a:rPr lang="en-GB" sz="2800" dirty="0" err="1"/>
              <a:t>Bezaleel</a:t>
            </a:r>
            <a:r>
              <a:rPr lang="en-GB" sz="2800" dirty="0"/>
              <a:t> is called</a:t>
            </a:r>
          </a:p>
          <a:p>
            <a:r>
              <a:rPr lang="en-GB" sz="2800" dirty="0"/>
              <a:t>I have called </a:t>
            </a:r>
            <a:r>
              <a:rPr lang="en-GB" sz="2800" dirty="0" err="1"/>
              <a:t>Bezale</a:t>
            </a:r>
            <a:r>
              <a:rPr lang="en-GB" sz="2800" dirty="0"/>
              <a:t>-el (in the shadow ..or protection.. of God). A man who lived in the shadow of God</a:t>
            </a:r>
          </a:p>
          <a:p>
            <a:r>
              <a:rPr lang="en-GB" sz="2800" dirty="0" err="1"/>
              <a:t>Bezaleel</a:t>
            </a:r>
            <a:r>
              <a:rPr lang="en-GB" sz="2800" dirty="0"/>
              <a:t> is Filled</a:t>
            </a:r>
          </a:p>
          <a:p>
            <a:r>
              <a:rPr lang="en-GB" sz="2800" dirty="0"/>
              <a:t>‘And I have filled him with the spirit of God, in wisdom, and in understanding, and in knowledge’</a:t>
            </a:r>
          </a:p>
          <a:p>
            <a:r>
              <a:rPr lang="en-GB" sz="2800" dirty="0"/>
              <a:t>God calls and equips and empowers, but you have to be close enough, in His shadow, to hear</a:t>
            </a:r>
          </a:p>
          <a:p>
            <a:endParaRPr lang="en-GB" sz="2800" dirty="0"/>
          </a:p>
        </p:txBody>
      </p:sp>
    </p:spTree>
    <p:extLst>
      <p:ext uri="{BB962C8B-B14F-4D97-AF65-F5344CB8AC3E}">
        <p14:creationId xmlns:p14="http://schemas.microsoft.com/office/powerpoint/2010/main" val="421102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r>
              <a:rPr lang="en-GB" sz="2800" dirty="0" err="1"/>
              <a:t>Bezaleel</a:t>
            </a:r>
            <a:r>
              <a:rPr lang="en-GB" sz="2800" dirty="0"/>
              <a:t> the master craftsmen made those things that were a shadow of heaven</a:t>
            </a:r>
          </a:p>
          <a:p>
            <a:r>
              <a:rPr lang="en-GB" sz="2800" dirty="0"/>
              <a:t>The gate, the brazen altar, the laver, the door, the altar of incense, the lampstand, the table of shewbread and the ark of the covenant</a:t>
            </a:r>
          </a:p>
          <a:p>
            <a:r>
              <a:rPr lang="en-GB" sz="2800" dirty="0"/>
              <a:t>His work had reference to God and man, to time and eternity</a:t>
            </a:r>
          </a:p>
        </p:txBody>
      </p:sp>
    </p:spTree>
    <p:extLst>
      <p:ext uri="{BB962C8B-B14F-4D97-AF65-F5344CB8AC3E}">
        <p14:creationId xmlns:p14="http://schemas.microsoft.com/office/powerpoint/2010/main" val="18391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r>
              <a:rPr lang="en-GB" sz="2800" dirty="0"/>
              <a:t>And he was given help, ‘And I, behold, I have given with him </a:t>
            </a:r>
            <a:r>
              <a:rPr lang="en-GB" sz="2800" dirty="0" err="1"/>
              <a:t>Aholi</a:t>
            </a:r>
            <a:r>
              <a:rPr lang="en-GB" sz="2800" dirty="0"/>
              <a:t>-ab (tent of my Father) the son of </a:t>
            </a:r>
            <a:r>
              <a:rPr lang="en-GB" sz="2800" dirty="0" err="1"/>
              <a:t>Ahisamach</a:t>
            </a:r>
            <a:r>
              <a:rPr lang="en-GB" sz="2800" dirty="0"/>
              <a:t>, of the tribe of Dan</a:t>
            </a:r>
          </a:p>
          <a:p>
            <a:r>
              <a:rPr lang="en-GB" sz="2800" dirty="0"/>
              <a:t>Both of them were not only skilled craftsmen but committed teachers of craft</a:t>
            </a:r>
          </a:p>
          <a:p>
            <a:r>
              <a:rPr lang="en-GB" sz="2800" dirty="0"/>
              <a:t>And he hath put in his heart that he may teach, both he, and </a:t>
            </a:r>
            <a:r>
              <a:rPr lang="en-GB" sz="2800" dirty="0" err="1"/>
              <a:t>Aholiab</a:t>
            </a:r>
            <a:r>
              <a:rPr lang="en-GB" sz="2800" dirty="0"/>
              <a:t>, the son of </a:t>
            </a:r>
            <a:r>
              <a:rPr lang="en-GB" sz="2800" dirty="0" err="1"/>
              <a:t>Ahisamach</a:t>
            </a:r>
            <a:r>
              <a:rPr lang="en-GB" sz="2800" dirty="0"/>
              <a:t>, of the tribe of Dan. Ex. 35:34</a:t>
            </a:r>
          </a:p>
          <a:p>
            <a:endParaRPr lang="en-GB" sz="2800" dirty="0"/>
          </a:p>
        </p:txBody>
      </p:sp>
    </p:spTree>
    <p:extLst>
      <p:ext uri="{BB962C8B-B14F-4D97-AF65-F5344CB8AC3E}">
        <p14:creationId xmlns:p14="http://schemas.microsoft.com/office/powerpoint/2010/main" val="176315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89211" y="852710"/>
            <a:ext cx="8911687" cy="1280890"/>
          </a:xfrm>
        </p:spPr>
        <p:txBody>
          <a:bodyPr/>
          <a:lstStyle/>
          <a:p>
            <a:r>
              <a:rPr lang="en-GB" dirty="0"/>
              <a:t>The typical teaching of 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lnSpcReduction="10000"/>
          </a:bodyPr>
          <a:lstStyle/>
          <a:p>
            <a:r>
              <a:rPr lang="en-US" altLang="en-US" sz="2800" dirty="0">
                <a:latin typeface="Century Gothic" panose="020B0502020202020204" pitchFamily="34" charset="0"/>
              </a:rPr>
              <a:t>The tabernacle may be the source of more  teaching than any other type in the bible</a:t>
            </a:r>
          </a:p>
          <a:p>
            <a:r>
              <a:rPr lang="en-GB" sz="2800" dirty="0"/>
              <a:t>There are priests that offer gifts according to the law: Who serve unto </a:t>
            </a:r>
            <a:r>
              <a:rPr lang="en-GB" sz="2800" dirty="0">
                <a:solidFill>
                  <a:schemeClr val="accent1">
                    <a:lumMod val="60000"/>
                    <a:lumOff val="40000"/>
                  </a:schemeClr>
                </a:solidFill>
              </a:rPr>
              <a:t>the example and shadow of heavenly things,</a:t>
            </a:r>
            <a:r>
              <a:rPr lang="en-GB" sz="2800" dirty="0"/>
              <a:t> as Moses was admonished of God when he was about to make the tabernacle: for, See, saith he, that thou make all things according to the pattern shewed to thee in the mount. Heb. 8:5</a:t>
            </a:r>
          </a:p>
          <a:p>
            <a:endParaRPr lang="en-GB" sz="2800" dirty="0"/>
          </a:p>
        </p:txBody>
      </p:sp>
    </p:spTree>
    <p:extLst>
      <p:ext uri="{BB962C8B-B14F-4D97-AF65-F5344CB8AC3E}">
        <p14:creationId xmlns:p14="http://schemas.microsoft.com/office/powerpoint/2010/main" val="90060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typical teaching of 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3777622"/>
          </a:xfrm>
        </p:spPr>
        <p:txBody>
          <a:bodyPr>
            <a:normAutofit/>
          </a:bodyPr>
          <a:lstStyle/>
          <a:p>
            <a:pPr>
              <a:lnSpc>
                <a:spcPct val="90000"/>
              </a:lnSpc>
            </a:pPr>
            <a:r>
              <a:rPr lang="en-US" altLang="en-US" sz="2800" dirty="0">
                <a:latin typeface="Century Gothic" panose="020B0502020202020204" pitchFamily="34" charset="0"/>
              </a:rPr>
              <a:t>‘</a:t>
            </a:r>
            <a:r>
              <a:rPr lang="en-US" altLang="en-US" sz="2800" i="1" dirty="0">
                <a:latin typeface="Century Gothic" panose="020B0502020202020204" pitchFamily="34" charset="0"/>
              </a:rPr>
              <a:t>It was</a:t>
            </a:r>
            <a:r>
              <a:rPr lang="en-US" altLang="en-US" sz="2800" dirty="0">
                <a:latin typeface="Century Gothic" panose="020B0502020202020204" pitchFamily="34" charset="0"/>
              </a:rPr>
              <a:t> therefore necessary that </a:t>
            </a:r>
            <a:r>
              <a:rPr lang="en-US" altLang="en-US" sz="2800" dirty="0">
                <a:solidFill>
                  <a:schemeClr val="accent1">
                    <a:lumMod val="60000"/>
                    <a:lumOff val="40000"/>
                  </a:schemeClr>
                </a:solidFill>
                <a:latin typeface="Century Gothic" panose="020B0502020202020204" pitchFamily="34" charset="0"/>
              </a:rPr>
              <a:t>the patterns of things in the heavens </a:t>
            </a:r>
            <a:r>
              <a:rPr lang="en-US" altLang="en-US" sz="2800" dirty="0">
                <a:latin typeface="Century Gothic" panose="020B0502020202020204" pitchFamily="34" charset="0"/>
              </a:rPr>
              <a:t>should be purified with these; but the heavenly things themselves with better sacrifices than these. For Christ is not entered into the holy places made with hands, </a:t>
            </a:r>
            <a:r>
              <a:rPr lang="en-US" altLang="en-US" sz="2800" i="1" dirty="0">
                <a:latin typeface="Century Gothic" panose="020B0502020202020204" pitchFamily="34" charset="0"/>
              </a:rPr>
              <a:t>which are</a:t>
            </a:r>
            <a:r>
              <a:rPr lang="en-US" altLang="en-US" sz="2800" dirty="0">
                <a:latin typeface="Century Gothic" panose="020B0502020202020204" pitchFamily="34" charset="0"/>
              </a:rPr>
              <a:t> the </a:t>
            </a:r>
            <a:r>
              <a:rPr lang="en-US" altLang="en-US" sz="2800" dirty="0">
                <a:solidFill>
                  <a:schemeClr val="accent1">
                    <a:lumMod val="60000"/>
                    <a:lumOff val="40000"/>
                  </a:schemeClr>
                </a:solidFill>
                <a:latin typeface="Century Gothic" panose="020B0502020202020204" pitchFamily="34" charset="0"/>
              </a:rPr>
              <a:t>figures of the true</a:t>
            </a:r>
            <a:r>
              <a:rPr lang="en-US" altLang="en-US" sz="2800" dirty="0">
                <a:latin typeface="Century Gothic" panose="020B0502020202020204" pitchFamily="34" charset="0"/>
              </a:rPr>
              <a:t>; but into heaven itself, now to appear in the presence of God for us:’ Heb. 9:23-24</a:t>
            </a:r>
            <a:endParaRPr lang="en-GB" altLang="en-US" sz="2800" dirty="0">
              <a:latin typeface="Century Gothic" panose="020B0502020202020204" pitchFamily="34" charset="0"/>
            </a:endParaRPr>
          </a:p>
          <a:p>
            <a:endParaRPr lang="en-GB" sz="2800" b="1" dirty="0"/>
          </a:p>
          <a:p>
            <a:endParaRPr lang="en-GB" sz="2800" b="1" dirty="0"/>
          </a:p>
        </p:txBody>
      </p:sp>
    </p:spTree>
    <p:extLst>
      <p:ext uri="{BB962C8B-B14F-4D97-AF65-F5344CB8AC3E}">
        <p14:creationId xmlns:p14="http://schemas.microsoft.com/office/powerpoint/2010/main" val="248235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12" descr="Tabernacle_from_above_tb_n1">
            <a:extLst>
              <a:ext uri="{FF2B5EF4-FFF2-40B4-BE49-F238E27FC236}">
                <a16:creationId xmlns:a16="http://schemas.microsoft.com/office/drawing/2014/main" id="{B410B1A2-F1D1-4404-8189-4FD3BF867D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2924" y="1738914"/>
            <a:ext cx="7967125" cy="4721627"/>
          </a:xfrm>
          <a:noFill/>
        </p:spPr>
      </p:pic>
      <p:sp>
        <p:nvSpPr>
          <p:cNvPr id="6" name="Title 1">
            <a:extLst>
              <a:ext uri="{FF2B5EF4-FFF2-40B4-BE49-F238E27FC236}">
                <a16:creationId xmlns:a16="http://schemas.microsoft.com/office/drawing/2014/main" id="{499229BC-A739-4B52-819B-733CD07A8D51}"/>
              </a:ext>
            </a:extLst>
          </p:cNvPr>
          <p:cNvSpPr>
            <a:spLocks noGrp="1"/>
          </p:cNvSpPr>
          <p:nvPr>
            <p:ph type="title"/>
          </p:nvPr>
        </p:nvSpPr>
        <p:spPr>
          <a:xfrm>
            <a:off x="2592925" y="600047"/>
            <a:ext cx="8911687" cy="1280890"/>
          </a:xfrm>
        </p:spPr>
        <p:txBody>
          <a:bodyPr/>
          <a:lstStyle/>
          <a:p>
            <a:r>
              <a:rPr lang="en-GB" dirty="0"/>
              <a:t>The tabernacle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dedication of the tabernacle</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073399" cy="4178968"/>
          </a:xfrm>
        </p:spPr>
        <p:txBody>
          <a:bodyPr>
            <a:normAutofit fontScale="77500" lnSpcReduction="20000"/>
          </a:bodyPr>
          <a:lstStyle/>
          <a:p>
            <a:r>
              <a:rPr lang="en-GB" sz="2800" dirty="0"/>
              <a:t>Then a cloud covered the tent of the congregation, and the glory of the LORD filled the tabernacle. And Moses was not able to enter into the tent of the congregation, because the cloud abode thereon, and the glory of the LORD filled the tabernacle. </a:t>
            </a:r>
            <a:br>
              <a:rPr lang="en-GB" sz="2800" dirty="0"/>
            </a:br>
            <a:r>
              <a:rPr lang="en-GB" sz="2800" dirty="0"/>
              <a:t>And when the cloud was taken up from over the tabernacle, the children of Israel went onward in all their journeys: But if the cloud were not taken up, then they journeyed not till the day that it was taken up. For the cloud of the LORD was upon the tabernacle by day, and fire was on it by night, in the sight of all the house of Israel, throughout all their journeys. </a:t>
            </a:r>
            <a:br>
              <a:rPr lang="en-GB" sz="2800" dirty="0"/>
            </a:br>
            <a:br>
              <a:rPr lang="en-GB" sz="2800" dirty="0"/>
            </a:br>
            <a:r>
              <a:rPr lang="en-GB" sz="2800" dirty="0"/>
              <a:t>Exodus 40:34–38 (AV)</a:t>
            </a:r>
          </a:p>
          <a:p>
            <a:endParaRPr lang="en-GB" sz="2800" dirty="0"/>
          </a:p>
          <a:p>
            <a:endParaRPr lang="en-GB" sz="2800" dirty="0"/>
          </a:p>
        </p:txBody>
      </p:sp>
    </p:spTree>
    <p:extLst>
      <p:ext uri="{BB962C8B-B14F-4D97-AF65-F5344CB8AC3E}">
        <p14:creationId xmlns:p14="http://schemas.microsoft.com/office/powerpoint/2010/main" val="72317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749" name="Picture 5" descr="Picture1">
            <a:extLst>
              <a:ext uri="{FF2B5EF4-FFF2-40B4-BE49-F238E27FC236}">
                <a16:creationId xmlns:a16="http://schemas.microsoft.com/office/drawing/2014/main" id="{CCFFCA85-BEE4-416D-9176-5E3CD04EC5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6208" y="1748589"/>
            <a:ext cx="7206141" cy="492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itle 1">
            <a:extLst>
              <a:ext uri="{FF2B5EF4-FFF2-40B4-BE49-F238E27FC236}">
                <a16:creationId xmlns:a16="http://schemas.microsoft.com/office/drawing/2014/main" id="{D6373C00-CC65-4352-B3BD-4FA29AC7691B}"/>
              </a:ext>
            </a:extLst>
          </p:cNvPr>
          <p:cNvSpPr>
            <a:spLocks noGrp="1"/>
          </p:cNvSpPr>
          <p:nvPr>
            <p:ph type="title"/>
          </p:nvPr>
        </p:nvSpPr>
        <p:spPr>
          <a:xfrm>
            <a:off x="2592925" y="600047"/>
            <a:ext cx="8911687" cy="1280890"/>
          </a:xfrm>
        </p:spPr>
        <p:txBody>
          <a:bodyPr/>
          <a:lstStyle/>
          <a:p>
            <a:r>
              <a:rPr lang="en-GB" dirty="0"/>
              <a:t>The camp as Exodus ends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Torah</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US" altLang="en-US" sz="2800" dirty="0"/>
              <a:t>Genesis - Moses as Historian</a:t>
            </a:r>
          </a:p>
          <a:p>
            <a:r>
              <a:rPr lang="en-US" altLang="en-US" sz="2800" dirty="0"/>
              <a:t>Exodus - Moses as Deliverer</a:t>
            </a:r>
          </a:p>
          <a:p>
            <a:r>
              <a:rPr lang="en-US" altLang="en-US" sz="2800" dirty="0"/>
              <a:t>Leviticus - Moses as Mediator</a:t>
            </a:r>
          </a:p>
          <a:p>
            <a:r>
              <a:rPr lang="en-US" altLang="en-US" sz="2800" dirty="0"/>
              <a:t>Numbers - Moses as Leader</a:t>
            </a:r>
          </a:p>
          <a:p>
            <a:r>
              <a:rPr lang="en-US" altLang="en-US" sz="2800" dirty="0"/>
              <a:t>Deuteronomy - Moses as Orator</a:t>
            </a:r>
          </a:p>
        </p:txBody>
      </p:sp>
    </p:spTree>
    <p:extLst>
      <p:ext uri="{BB962C8B-B14F-4D97-AF65-F5344CB8AC3E}">
        <p14:creationId xmlns:p14="http://schemas.microsoft.com/office/powerpoint/2010/main" val="22020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306302" cy="4358640"/>
          </a:xfrm>
        </p:spPr>
        <p:txBody>
          <a:bodyPr>
            <a:normAutofit fontScale="92500" lnSpcReduction="20000"/>
          </a:bodyPr>
          <a:lstStyle/>
          <a:p>
            <a:r>
              <a:rPr lang="en-GB" sz="2800" dirty="0"/>
              <a:t>The key verse of Leviticus is;</a:t>
            </a:r>
            <a:br>
              <a:rPr lang="en-GB" sz="2800" dirty="0"/>
            </a:br>
            <a:r>
              <a:rPr lang="en-GB" sz="2800" dirty="0"/>
              <a:t>Speak unto all the congregation of the children of Israel, and say unto them, Ye shall be holy: for I the LORD your God am holy’ Leviticus 19:2 (AV) </a:t>
            </a:r>
          </a:p>
          <a:p>
            <a:r>
              <a:rPr lang="en-GB" sz="2800" dirty="0"/>
              <a:t>The key word of Leviticus is holiness, occurring 87 times</a:t>
            </a:r>
          </a:p>
          <a:p>
            <a:r>
              <a:rPr lang="en-GB" sz="2800" dirty="0"/>
              <a:t>At Sinai God said: And ye shall be unto me a kingdom of priests, and an holy nation. Exodus 19:6 (AV)</a:t>
            </a:r>
          </a:p>
          <a:p>
            <a:r>
              <a:rPr lang="en-GB" sz="2800" dirty="0"/>
              <a:t>Leviticus has no narrative, no storyline and in one sense one cannot read Leviticus; Leviticus has to be studied; But there is no book in the Bible that rewards study more than Leviticus</a:t>
            </a:r>
          </a:p>
        </p:txBody>
      </p:sp>
    </p:spTree>
    <p:extLst>
      <p:ext uri="{BB962C8B-B14F-4D97-AF65-F5344CB8AC3E}">
        <p14:creationId xmlns:p14="http://schemas.microsoft.com/office/powerpoint/2010/main" val="274537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4100290"/>
          </a:xfrm>
        </p:spPr>
        <p:txBody>
          <a:bodyPr>
            <a:normAutofit lnSpcReduction="10000"/>
          </a:bodyPr>
          <a:lstStyle/>
          <a:p>
            <a:r>
              <a:rPr lang="en-GB" sz="2800" dirty="0"/>
              <a:t>Exodus is the record of redemption, and lays the foundation of the cleansing, worship, and service of a redeemed people. </a:t>
            </a:r>
          </a:p>
          <a:p>
            <a:r>
              <a:rPr lang="en-GB" sz="2800" dirty="0"/>
              <a:t>Leviticus gives the detail of the walk, worship, and service of that people. </a:t>
            </a:r>
          </a:p>
          <a:p>
            <a:r>
              <a:rPr lang="en-GB" sz="2800" dirty="0"/>
              <a:t>At Sinai God spoke out of a burning mountain to which approach was forbidden</a:t>
            </a:r>
          </a:p>
          <a:p>
            <a:r>
              <a:rPr lang="en-GB" sz="2800" dirty="0"/>
              <a:t>Now He speaks out of the tabernacle in which He dwells in the midst of His people</a:t>
            </a:r>
          </a:p>
        </p:txBody>
      </p:sp>
    </p:spTree>
    <p:extLst>
      <p:ext uri="{BB962C8B-B14F-4D97-AF65-F5344CB8AC3E}">
        <p14:creationId xmlns:p14="http://schemas.microsoft.com/office/powerpoint/2010/main" val="225772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This is the first words of Leviticus and they remind us of the standpoint of the book</a:t>
            </a:r>
          </a:p>
          <a:p>
            <a:r>
              <a:rPr lang="en-GB" sz="2800" dirty="0"/>
              <a:t>And the LORD called unto Moses, and </a:t>
            </a:r>
            <a:r>
              <a:rPr lang="en-GB" sz="2800" dirty="0" err="1"/>
              <a:t>spake</a:t>
            </a:r>
            <a:r>
              <a:rPr lang="en-GB" sz="2800" dirty="0"/>
              <a:t> unto him </a:t>
            </a:r>
            <a:r>
              <a:rPr lang="en-GB" sz="2800" b="1" dirty="0"/>
              <a:t>out of the tabernacle of the congregation, </a:t>
            </a:r>
            <a:r>
              <a:rPr lang="en-GB" sz="2800" dirty="0"/>
              <a:t>saying, Speak unto the children of Israel Leviticus 1:1–2</a:t>
            </a:r>
          </a:p>
          <a:p>
            <a:r>
              <a:rPr lang="en-GB" sz="2800" dirty="0"/>
              <a:t>Israel is not separated from God as the other nations are; they are his redeemed people</a:t>
            </a:r>
          </a:p>
        </p:txBody>
      </p:sp>
    </p:spTree>
    <p:extLst>
      <p:ext uri="{BB962C8B-B14F-4D97-AF65-F5344CB8AC3E}">
        <p14:creationId xmlns:p14="http://schemas.microsoft.com/office/powerpoint/2010/main" val="428260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19251" y="2133600"/>
            <a:ext cx="9534698" cy="4175760"/>
          </a:xfrm>
        </p:spPr>
        <p:txBody>
          <a:bodyPr>
            <a:normAutofit/>
          </a:bodyPr>
          <a:lstStyle/>
          <a:p>
            <a:r>
              <a:rPr lang="en-GB" sz="2800" dirty="0"/>
              <a:t>The principal topics in Leviticus</a:t>
            </a:r>
          </a:p>
          <a:p>
            <a:pPr lvl="1"/>
            <a:r>
              <a:rPr lang="en-GB" sz="2600" dirty="0"/>
              <a:t>Offerings and sacrifices; chap. 1-7</a:t>
            </a:r>
          </a:p>
          <a:p>
            <a:pPr lvl="1"/>
            <a:r>
              <a:rPr lang="en-GB" sz="2600" dirty="0"/>
              <a:t>The priesthood; chap. 8-10</a:t>
            </a:r>
          </a:p>
          <a:p>
            <a:pPr lvl="1"/>
            <a:r>
              <a:rPr lang="en-GB" sz="2600" dirty="0"/>
              <a:t>The purity of the people; chap. 11-16</a:t>
            </a:r>
          </a:p>
          <a:p>
            <a:pPr lvl="1"/>
            <a:r>
              <a:rPr lang="en-GB" sz="2600" dirty="0"/>
              <a:t>The altar of Jehovah chap. 17 </a:t>
            </a:r>
          </a:p>
          <a:p>
            <a:pPr lvl="1"/>
            <a:r>
              <a:rPr lang="en-GB" sz="2600" dirty="0"/>
              <a:t>The laws of holiness, including their feasts chap. 18-27</a:t>
            </a:r>
          </a:p>
        </p:txBody>
      </p:sp>
    </p:spTree>
    <p:extLst>
      <p:ext uri="{BB962C8B-B14F-4D97-AF65-F5344CB8AC3E}">
        <p14:creationId xmlns:p14="http://schemas.microsoft.com/office/powerpoint/2010/main" val="299628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offerings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The first seven chapters of Leviticus describe the various offerings and sacrifices and the detailed laws associated with each of them</a:t>
            </a:r>
          </a:p>
          <a:p>
            <a:r>
              <a:rPr lang="en-GB" sz="2800" dirty="0"/>
              <a:t>There are five types of sacrifice and they are divided into two types</a:t>
            </a:r>
          </a:p>
          <a:p>
            <a:r>
              <a:rPr lang="en-GB" sz="2800" dirty="0"/>
              <a:t>The sin offerings are offered as a substitute but the other offerings are offered in worship</a:t>
            </a:r>
          </a:p>
          <a:p>
            <a:endParaRPr lang="en-GB" sz="2800" dirty="0"/>
          </a:p>
        </p:txBody>
      </p:sp>
    </p:spTree>
    <p:extLst>
      <p:ext uri="{BB962C8B-B14F-4D97-AF65-F5344CB8AC3E}">
        <p14:creationId xmlns:p14="http://schemas.microsoft.com/office/powerpoint/2010/main" val="5858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offerings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sz="2800" dirty="0"/>
              <a:t>The offerings are given from God’s standpoint</a:t>
            </a:r>
          </a:p>
          <a:p>
            <a:r>
              <a:rPr lang="en-GB" sz="2800" dirty="0"/>
              <a:t>Burnt offering</a:t>
            </a:r>
          </a:p>
          <a:p>
            <a:r>
              <a:rPr lang="en-GB" sz="2800" dirty="0"/>
              <a:t>Meal offering</a:t>
            </a:r>
          </a:p>
          <a:p>
            <a:r>
              <a:rPr lang="en-GB" sz="2800" dirty="0"/>
              <a:t>Peace offering</a:t>
            </a:r>
          </a:p>
          <a:p>
            <a:r>
              <a:rPr lang="en-GB" sz="2800" dirty="0"/>
              <a:t>Sin offering</a:t>
            </a:r>
          </a:p>
          <a:p>
            <a:r>
              <a:rPr lang="en-GB" sz="2800" dirty="0"/>
              <a:t>Trespass offering</a:t>
            </a:r>
          </a:p>
          <a:p>
            <a:r>
              <a:rPr lang="en-GB" sz="2800" dirty="0"/>
              <a:t>But they are offered in reverse order</a:t>
            </a:r>
          </a:p>
          <a:p>
            <a:endParaRPr lang="en-GB" sz="2800" dirty="0"/>
          </a:p>
        </p:txBody>
      </p:sp>
    </p:spTree>
    <p:extLst>
      <p:ext uri="{BB962C8B-B14F-4D97-AF65-F5344CB8AC3E}">
        <p14:creationId xmlns:p14="http://schemas.microsoft.com/office/powerpoint/2010/main" val="201526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offerings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altLang="en-US" sz="3000" dirty="0"/>
              <a:t>Sin Offerings</a:t>
            </a:r>
          </a:p>
          <a:p>
            <a:pPr lvl="1"/>
            <a:r>
              <a:rPr lang="en-GB" altLang="en-US" sz="2800" dirty="0"/>
              <a:t>Trespass Offering</a:t>
            </a:r>
          </a:p>
          <a:p>
            <a:pPr lvl="1"/>
            <a:r>
              <a:rPr lang="en-GB" altLang="en-US" sz="2800" dirty="0"/>
              <a:t>Sin Offering</a:t>
            </a:r>
          </a:p>
          <a:p>
            <a:r>
              <a:rPr lang="en-GB" altLang="en-US" sz="2800" dirty="0"/>
              <a:t>Sweet Savour Offerings</a:t>
            </a:r>
          </a:p>
          <a:p>
            <a:pPr lvl="1"/>
            <a:r>
              <a:rPr lang="en-GB" altLang="en-US" sz="2800" dirty="0"/>
              <a:t>Peace Offering</a:t>
            </a:r>
          </a:p>
          <a:p>
            <a:pPr lvl="1"/>
            <a:r>
              <a:rPr lang="en-GB" altLang="en-US" sz="2800" dirty="0"/>
              <a:t>Meal Offering</a:t>
            </a:r>
          </a:p>
          <a:p>
            <a:pPr lvl="1"/>
            <a:r>
              <a:rPr lang="en-GB" altLang="en-US" sz="2800" dirty="0"/>
              <a:t>Burnt Offering</a:t>
            </a:r>
            <a:endParaRPr lang="en-GB" sz="2800" dirty="0"/>
          </a:p>
          <a:p>
            <a:endParaRPr lang="en-GB" sz="2800" dirty="0"/>
          </a:p>
        </p:txBody>
      </p:sp>
      <p:graphicFrame>
        <p:nvGraphicFramePr>
          <p:cNvPr id="5" name="Content Placeholder 6">
            <a:extLst>
              <a:ext uri="{FF2B5EF4-FFF2-40B4-BE49-F238E27FC236}">
                <a16:creationId xmlns:a16="http://schemas.microsoft.com/office/drawing/2014/main" id="{500F49CC-6D01-4C14-91AB-166C4A20C39C}"/>
              </a:ext>
            </a:extLst>
          </p:cNvPr>
          <p:cNvGraphicFramePr>
            <a:graphicFrameLocks/>
          </p:cNvGraphicFramePr>
          <p:nvPr>
            <p:extLst>
              <p:ext uri="{D42A27DB-BD31-4B8C-83A1-F6EECF244321}">
                <p14:modId xmlns:p14="http://schemas.microsoft.com/office/powerpoint/2010/main" val="716801333"/>
              </p:ext>
            </p:extLst>
          </p:nvPr>
        </p:nvGraphicFramePr>
        <p:xfrm>
          <a:off x="7744773" y="1296785"/>
          <a:ext cx="3677058" cy="4614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821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offerings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The Trespass offering was offered for actual sins that had been committed</a:t>
            </a:r>
          </a:p>
          <a:p>
            <a:r>
              <a:rPr lang="en-GB" sz="2800" dirty="0"/>
              <a:t>The Sin offering was offered for the sinful nature</a:t>
            </a:r>
          </a:p>
          <a:p>
            <a:r>
              <a:rPr lang="en-GB" sz="2800" dirty="0"/>
              <a:t>Now the peace offering can be offered</a:t>
            </a:r>
          </a:p>
          <a:p>
            <a:r>
              <a:rPr lang="en-GB" sz="2800" dirty="0"/>
              <a:t>And the meal offering which is our duty to man</a:t>
            </a:r>
          </a:p>
          <a:p>
            <a:r>
              <a:rPr lang="en-GB" sz="2800" dirty="0"/>
              <a:t>And finally the burnt offering our duty to God</a:t>
            </a:r>
          </a:p>
        </p:txBody>
      </p:sp>
    </p:spTree>
    <p:extLst>
      <p:ext uri="{BB962C8B-B14F-4D97-AF65-F5344CB8AC3E}">
        <p14:creationId xmlns:p14="http://schemas.microsoft.com/office/powerpoint/2010/main" val="8197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Our burnt offering</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165258" y="2133600"/>
            <a:ext cx="8915400" cy="4400204"/>
          </a:xfrm>
        </p:spPr>
        <p:txBody>
          <a:bodyPr>
            <a:normAutofit lnSpcReduction="10000"/>
          </a:bodyPr>
          <a:lstStyle/>
          <a:p>
            <a:r>
              <a:rPr lang="en-GB" sz="2800" dirty="0"/>
              <a:t>I appeal to you therefore, brothers, by the mercies of God, to present your bodies as a living sacrifice, holy and acceptable to God, which is your spiritual worship. Romans 12:1</a:t>
            </a:r>
          </a:p>
          <a:p>
            <a:pPr algn="ctr"/>
            <a:br>
              <a:rPr lang="en-GB" i="1" dirty="0"/>
            </a:br>
            <a:r>
              <a:rPr lang="en-GB" sz="2800" i="1" dirty="0"/>
              <a:t>But we never can prove</a:t>
            </a:r>
            <a:br>
              <a:rPr lang="en-GB" sz="4000" i="1" dirty="0"/>
            </a:br>
            <a:r>
              <a:rPr lang="en-GB" sz="2800" i="1" dirty="0"/>
              <a:t>  The delights of His love,</a:t>
            </a:r>
            <a:br>
              <a:rPr lang="en-GB" sz="4000" i="1" dirty="0"/>
            </a:br>
            <a:r>
              <a:rPr lang="en-GB" sz="2800" i="1" dirty="0"/>
              <a:t>Until all on the altar we lay;</a:t>
            </a:r>
            <a:br>
              <a:rPr lang="en-GB" sz="4000" i="1" dirty="0"/>
            </a:br>
            <a:r>
              <a:rPr lang="en-GB" sz="2800" i="1" dirty="0"/>
              <a:t>  For the favour He shows,</a:t>
            </a:r>
            <a:br>
              <a:rPr lang="en-GB" sz="4000" i="1" dirty="0"/>
            </a:br>
            <a:r>
              <a:rPr lang="en-GB" sz="2800" i="1" dirty="0"/>
              <a:t>  And the joy He bestows,</a:t>
            </a:r>
            <a:br>
              <a:rPr lang="en-GB" sz="4000" i="1" dirty="0"/>
            </a:br>
            <a:r>
              <a:rPr lang="en-GB" sz="2800" i="1" dirty="0"/>
              <a:t>Are for them who will trust and obey</a:t>
            </a:r>
          </a:p>
        </p:txBody>
      </p:sp>
    </p:spTree>
    <p:extLst>
      <p:ext uri="{BB962C8B-B14F-4D97-AF65-F5344CB8AC3E}">
        <p14:creationId xmlns:p14="http://schemas.microsoft.com/office/powerpoint/2010/main" val="36766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priesthood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At the heart of the Pentateuch is Leviticus and at the heart of Leviticus is a great truth</a:t>
            </a:r>
          </a:p>
          <a:p>
            <a:r>
              <a:rPr lang="en-GB" sz="2800" dirty="0"/>
              <a:t>If fellowship between a redeemed people and their holy God is to be maintained there must be not only a sacrifice but a mediator</a:t>
            </a:r>
          </a:p>
          <a:p>
            <a:r>
              <a:rPr lang="en-GB" sz="2800" dirty="0"/>
              <a:t>Leviticus chapters 8 to 10 are all about the priesthood</a:t>
            </a:r>
          </a:p>
        </p:txBody>
      </p:sp>
    </p:spTree>
    <p:extLst>
      <p:ext uri="{BB962C8B-B14F-4D97-AF65-F5344CB8AC3E}">
        <p14:creationId xmlns:p14="http://schemas.microsoft.com/office/powerpoint/2010/main" val="99536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Torah</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9231486" cy="3777622"/>
          </a:xfrm>
        </p:spPr>
        <p:txBody>
          <a:bodyPr>
            <a:normAutofit/>
          </a:bodyPr>
          <a:lstStyle/>
          <a:p>
            <a:r>
              <a:rPr lang="en-US" altLang="en-US" sz="2800" dirty="0"/>
              <a:t>Genesis - Origin or Beginning</a:t>
            </a:r>
          </a:p>
          <a:p>
            <a:r>
              <a:rPr lang="en-US" altLang="en-US" sz="2800" dirty="0"/>
              <a:t>Exodus - Exit or Departure</a:t>
            </a:r>
          </a:p>
          <a:p>
            <a:r>
              <a:rPr lang="en-US" altLang="en-US" sz="2800" dirty="0"/>
              <a:t>Leviticus – Sacrifice, priest, people and altar</a:t>
            </a:r>
          </a:p>
          <a:p>
            <a:r>
              <a:rPr lang="en-US" altLang="en-US" sz="2800" dirty="0"/>
              <a:t>Numbers - Census and wanderings</a:t>
            </a:r>
          </a:p>
          <a:p>
            <a:r>
              <a:rPr lang="en-US" altLang="en-US" sz="2800" dirty="0"/>
              <a:t>Deuteronomy – Looking back and looking forward</a:t>
            </a:r>
          </a:p>
        </p:txBody>
      </p:sp>
    </p:spTree>
    <p:extLst>
      <p:ext uri="{BB962C8B-B14F-4D97-AF65-F5344CB8AC3E}">
        <p14:creationId xmlns:p14="http://schemas.microsoft.com/office/powerpoint/2010/main" val="181173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priesthood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026131"/>
          </a:xfrm>
        </p:spPr>
        <p:txBody>
          <a:bodyPr>
            <a:normAutofit lnSpcReduction="10000"/>
          </a:bodyPr>
          <a:lstStyle/>
          <a:p>
            <a:r>
              <a:rPr lang="en-GB" sz="2800" dirty="0"/>
              <a:t>Chapter 8 deals with the anointing of the priests beginning with Aaron the High Priest</a:t>
            </a:r>
          </a:p>
          <a:p>
            <a:r>
              <a:rPr lang="en-GB" sz="2800" dirty="0"/>
              <a:t>Aaron is a type of our great high priest and he is anointed before the sacrifice is made and the other priests are anointed after the sacrifice is made</a:t>
            </a:r>
          </a:p>
          <a:p>
            <a:r>
              <a:rPr lang="en-GB" sz="2800" dirty="0"/>
              <a:t>It would be impossible to understand much of the New Testament if we did not already have Leviticus</a:t>
            </a:r>
          </a:p>
        </p:txBody>
      </p:sp>
    </p:spTree>
    <p:extLst>
      <p:ext uri="{BB962C8B-B14F-4D97-AF65-F5344CB8AC3E}">
        <p14:creationId xmlns:p14="http://schemas.microsoft.com/office/powerpoint/2010/main" val="112157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priesthood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026131"/>
          </a:xfrm>
        </p:spPr>
        <p:txBody>
          <a:bodyPr>
            <a:normAutofit lnSpcReduction="10000"/>
          </a:bodyPr>
          <a:lstStyle/>
          <a:p>
            <a:r>
              <a:rPr lang="en-GB" sz="2800" dirty="0"/>
              <a:t>For example Hebrews chapters 3 to 10</a:t>
            </a:r>
          </a:p>
          <a:p>
            <a:r>
              <a:rPr lang="en-GB" sz="2800" dirty="0"/>
              <a:t>For we do not have a high priest who is unable to sympathize with our weaknesses, but one who in every respect has been tempted as we are, yet without sin. Heb. 4:15</a:t>
            </a:r>
          </a:p>
          <a:p>
            <a:r>
              <a:rPr lang="en-GB" sz="2800" dirty="0"/>
              <a:t>Let us then with confidence draw near to the throne of grace, that we may receive mercy and find grace to help in time of need. </a:t>
            </a:r>
            <a:br>
              <a:rPr lang="en-GB" sz="2800" dirty="0"/>
            </a:br>
            <a:r>
              <a:rPr lang="en-GB" sz="2800" dirty="0"/>
              <a:t>Hebrews 4:15–16 (ESV)</a:t>
            </a:r>
          </a:p>
        </p:txBody>
      </p:sp>
    </p:spTree>
    <p:extLst>
      <p:ext uri="{BB962C8B-B14F-4D97-AF65-F5344CB8AC3E}">
        <p14:creationId xmlns:p14="http://schemas.microsoft.com/office/powerpoint/2010/main" val="415698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priesthood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026131"/>
          </a:xfrm>
        </p:spPr>
        <p:txBody>
          <a:bodyPr>
            <a:normAutofit/>
          </a:bodyPr>
          <a:lstStyle/>
          <a:p>
            <a:r>
              <a:rPr lang="en-GB" sz="2800" dirty="0"/>
              <a:t>For it was indeed fitting that we should have such a high priest, holy, innocent, unstained, separated from sinners, and exalted above the heavens. Hebrews 7:26 (ESV)</a:t>
            </a:r>
          </a:p>
          <a:p>
            <a:r>
              <a:rPr lang="en-GB" sz="2800" dirty="0"/>
              <a:t>For there is one God, and there is one mediator between God and men, the man Christ Jesus, </a:t>
            </a:r>
            <a:br>
              <a:rPr lang="en-GB" sz="2800" dirty="0"/>
            </a:br>
            <a:r>
              <a:rPr lang="en-GB" sz="2800" dirty="0"/>
              <a:t>1 Timothy 2:5 (ESV)</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170931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priesthood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In chapters 9 and 10 the priests begin their ministry which can be summed up:</a:t>
            </a:r>
          </a:p>
          <a:p>
            <a:r>
              <a:rPr lang="en-GB" sz="2800" dirty="0"/>
              <a:t>“You are to distinguish between the holy and the common, and between the unclean and the clean, </a:t>
            </a:r>
          </a:p>
          <a:p>
            <a:r>
              <a:rPr lang="en-GB" sz="2800" dirty="0"/>
              <a:t>And you are to teach the people of Israel all the statutes that the LORD has spoken to them by Moses.” Leviticus 10:10–11 (ESV)</a:t>
            </a:r>
          </a:p>
        </p:txBody>
      </p:sp>
    </p:spTree>
    <p:extLst>
      <p:ext uri="{BB962C8B-B14F-4D97-AF65-F5344CB8AC3E}">
        <p14:creationId xmlns:p14="http://schemas.microsoft.com/office/powerpoint/2010/main" val="327241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people of God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Chapters 11-16 deal with the required standard of purity of the people of God</a:t>
            </a:r>
          </a:p>
          <a:p>
            <a:r>
              <a:rPr lang="en-GB" sz="2800" dirty="0"/>
              <a:t>For I am the LORD who brought you up out of the land of Egypt to be your God. You shall therefore be holy, for I am holy.” Leviticus 11:45</a:t>
            </a:r>
          </a:p>
          <a:p>
            <a:r>
              <a:rPr lang="en-GB" sz="2800" dirty="0"/>
              <a:t>Since it is written, “You shall be holy, for I am holy.” 1 Peter 1:16 (ESV)</a:t>
            </a:r>
          </a:p>
          <a:p>
            <a:endParaRPr lang="en-GB" sz="2800" dirty="0"/>
          </a:p>
          <a:p>
            <a:endParaRPr lang="en-GB" sz="2800" dirty="0"/>
          </a:p>
        </p:txBody>
      </p:sp>
    </p:spTree>
    <p:extLst>
      <p:ext uri="{BB962C8B-B14F-4D97-AF65-F5344CB8AC3E}">
        <p14:creationId xmlns:p14="http://schemas.microsoft.com/office/powerpoint/2010/main" val="101110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people of God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a:bodyPr>
          <a:lstStyle/>
          <a:p>
            <a:r>
              <a:rPr lang="en-GB" sz="2800" dirty="0"/>
              <a:t>A detailed study of these chapters is not our purpose now but we can summarise them.</a:t>
            </a:r>
          </a:p>
          <a:p>
            <a:r>
              <a:rPr lang="en-GB" sz="2800" dirty="0"/>
              <a:t>The people of God have to eat clean foods (ch.11); they have to have a high standard of personal hygiene (Ch.12-13); clean clothes (Ch. 13): clean houses (Ch.14); clean contacts (Ch. 15)</a:t>
            </a:r>
          </a:p>
          <a:p>
            <a:r>
              <a:rPr lang="en-GB" sz="2800" dirty="0"/>
              <a:t>A great day is set aside for them to be a clean nation YOM KIPPUR, the Day of Atonement (Ch. 16)</a:t>
            </a:r>
          </a:p>
          <a:p>
            <a:endParaRPr lang="en-GB" sz="2800" dirty="0"/>
          </a:p>
          <a:p>
            <a:endParaRPr lang="en-GB" sz="2800" dirty="0"/>
          </a:p>
        </p:txBody>
      </p:sp>
    </p:spTree>
    <p:extLst>
      <p:ext uri="{BB962C8B-B14F-4D97-AF65-F5344CB8AC3E}">
        <p14:creationId xmlns:p14="http://schemas.microsoft.com/office/powerpoint/2010/main" val="218982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altar of God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410691" y="2133600"/>
            <a:ext cx="9418319" cy="3777622"/>
          </a:xfrm>
        </p:spPr>
        <p:txBody>
          <a:bodyPr>
            <a:normAutofit fontScale="92500"/>
          </a:bodyPr>
          <a:lstStyle/>
          <a:p>
            <a:r>
              <a:rPr lang="en-GB" sz="2800" dirty="0"/>
              <a:t>Chapter 17 confirms the choice of God as to the place of sacrifice and in Leviticus this will be the altar of the Tabernacle</a:t>
            </a:r>
          </a:p>
          <a:p>
            <a:r>
              <a:rPr lang="en-GB" sz="2800" dirty="0"/>
              <a:t>For the life of the flesh is in the blood, and I have given it for you </a:t>
            </a:r>
            <a:r>
              <a:rPr lang="en-GB" sz="2800" b="1" dirty="0"/>
              <a:t>on the altar </a:t>
            </a:r>
            <a:r>
              <a:rPr lang="en-GB" sz="2800" dirty="0"/>
              <a:t>to make atonement for your souls, for it is the blood that makes atonement by the life. Leviticus 17:11 (ESV)</a:t>
            </a:r>
          </a:p>
          <a:p>
            <a:r>
              <a:rPr lang="en-GB" sz="2800" dirty="0"/>
              <a:t>It was a capital offence to make an offering  elsewhere</a:t>
            </a:r>
          </a:p>
          <a:p>
            <a:endParaRPr lang="en-GB" sz="2800" dirty="0"/>
          </a:p>
          <a:p>
            <a:endParaRPr lang="en-GB" sz="2800" dirty="0"/>
          </a:p>
          <a:p>
            <a:endParaRPr lang="en-GB" sz="2800" dirty="0"/>
          </a:p>
        </p:txBody>
      </p:sp>
    </p:spTree>
    <p:extLst>
      <p:ext uri="{BB962C8B-B14F-4D97-AF65-F5344CB8AC3E}">
        <p14:creationId xmlns:p14="http://schemas.microsoft.com/office/powerpoint/2010/main" val="26581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people of God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441767"/>
          </a:xfrm>
        </p:spPr>
        <p:txBody>
          <a:bodyPr>
            <a:normAutofit/>
          </a:bodyPr>
          <a:lstStyle/>
          <a:p>
            <a:r>
              <a:rPr lang="en-GB" sz="2800" dirty="0"/>
              <a:t>We have been considering the various topical sections of Leviticus  but we pause to consider a more fundamental division</a:t>
            </a:r>
          </a:p>
          <a:p>
            <a:r>
              <a:rPr lang="en-GB" sz="2800" dirty="0"/>
              <a:t>Remember God’s word at Sinai</a:t>
            </a:r>
            <a:br>
              <a:rPr lang="en-GB" sz="2800" dirty="0"/>
            </a:br>
            <a:r>
              <a:rPr lang="en-GB" sz="2800" dirty="0"/>
              <a:t>And ye shall be unto me a kingdom of priests, and an holy nation.  Exodus 19:5</a:t>
            </a:r>
          </a:p>
          <a:p>
            <a:r>
              <a:rPr lang="en-GB" sz="2800" dirty="0"/>
              <a:t>The first half of Leviticus concerns the cleansing of a kingdom of priests and the second half concerns the clean living of a holy nation</a:t>
            </a:r>
          </a:p>
        </p:txBody>
      </p:sp>
    </p:spTree>
    <p:extLst>
      <p:ext uri="{BB962C8B-B14F-4D97-AF65-F5344CB8AC3E}">
        <p14:creationId xmlns:p14="http://schemas.microsoft.com/office/powerpoint/2010/main" val="317232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Leviticus and the people of God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599"/>
            <a:ext cx="8915400" cy="4441767"/>
          </a:xfrm>
        </p:spPr>
        <p:txBody>
          <a:bodyPr>
            <a:normAutofit/>
          </a:bodyPr>
          <a:lstStyle/>
          <a:p>
            <a:r>
              <a:rPr lang="en-GB" sz="2800" dirty="0"/>
              <a:t>The first seventeen chapters deal with the subject of how a holy, redeemed people should worship God it has all to do with their ritual purification</a:t>
            </a:r>
          </a:p>
          <a:p>
            <a:r>
              <a:rPr lang="en-GB" sz="2800" dirty="0"/>
              <a:t>The last ten chapters deal with how this same people should walk before a holy God and has all to do with his peoples daily holiness</a:t>
            </a:r>
          </a:p>
          <a:p>
            <a:r>
              <a:rPr lang="en-GB" sz="2800" dirty="0"/>
              <a:t>How they should worship and how they should walk</a:t>
            </a:r>
          </a:p>
        </p:txBody>
      </p:sp>
    </p:spTree>
    <p:extLst>
      <p:ext uri="{BB962C8B-B14F-4D97-AF65-F5344CB8AC3E}">
        <p14:creationId xmlns:p14="http://schemas.microsoft.com/office/powerpoint/2010/main" val="428661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9177897" cy="1280890"/>
          </a:xfrm>
        </p:spPr>
        <p:txBody>
          <a:bodyPr/>
          <a:lstStyle/>
          <a:p>
            <a:r>
              <a:rPr lang="en-GB" dirty="0"/>
              <a:t>Leviticus and the walk of the redeemed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26715" y="1737361"/>
            <a:ext cx="9865285" cy="4829694"/>
          </a:xfrm>
        </p:spPr>
        <p:txBody>
          <a:bodyPr>
            <a:normAutofit lnSpcReduction="10000"/>
          </a:bodyPr>
          <a:lstStyle/>
          <a:p>
            <a:r>
              <a:rPr lang="en-GB" sz="2800" dirty="0"/>
              <a:t>To emphasise this division let us read the first four verses of chapter 18</a:t>
            </a:r>
          </a:p>
          <a:p>
            <a:r>
              <a:rPr lang="en-GB" sz="2800" dirty="0"/>
              <a:t>And the LORD spoke to Moses, saying, “Speak to the people of Israel and say to them, I am the LORD your God.</a:t>
            </a:r>
            <a:br>
              <a:rPr lang="en-GB" sz="2800" dirty="0"/>
            </a:br>
            <a:r>
              <a:rPr lang="en-GB" sz="2800" dirty="0"/>
              <a:t>You shall not do as they do in the land of Egypt, where you lived, and you shall not do as they do in the land of Canaan, to which I am bringing you. </a:t>
            </a:r>
            <a:br>
              <a:rPr lang="en-GB" sz="2800" dirty="0"/>
            </a:br>
            <a:r>
              <a:rPr lang="en-GB" sz="2800" dirty="0"/>
              <a:t>You shall not walk in their statutes. </a:t>
            </a:r>
            <a:br>
              <a:rPr lang="en-GB" sz="2800" dirty="0"/>
            </a:br>
            <a:r>
              <a:rPr lang="en-GB" sz="2800" dirty="0"/>
              <a:t>You shall follow my rules and keep my statutes and walk in them. I am the LORD your God. Lev.18:1–4</a:t>
            </a:r>
          </a:p>
          <a:p>
            <a:endParaRPr lang="en-GB" sz="2800" dirty="0"/>
          </a:p>
        </p:txBody>
      </p:sp>
    </p:spTree>
    <p:extLst>
      <p:ext uri="{BB962C8B-B14F-4D97-AF65-F5344CB8AC3E}">
        <p14:creationId xmlns:p14="http://schemas.microsoft.com/office/powerpoint/2010/main" val="188861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Torah</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US" altLang="en-US" sz="2800" dirty="0"/>
              <a:t>Genesis – Ruin through the sin of man</a:t>
            </a:r>
          </a:p>
          <a:p>
            <a:r>
              <a:rPr lang="en-US" altLang="en-US" sz="2800" dirty="0"/>
              <a:t>Exodus – Redemption through the blood</a:t>
            </a:r>
          </a:p>
          <a:p>
            <a:r>
              <a:rPr lang="en-US" altLang="en-US" sz="2800" dirty="0"/>
              <a:t>Leviticus – God’s provision for his holy people</a:t>
            </a:r>
          </a:p>
          <a:p>
            <a:r>
              <a:rPr lang="en-US" altLang="en-US" sz="2800" dirty="0"/>
              <a:t>Numbers – Direction and guidance by God</a:t>
            </a:r>
          </a:p>
          <a:p>
            <a:r>
              <a:rPr lang="en-US" altLang="en-US" sz="2800" dirty="0"/>
              <a:t>Deuteronomy – Destination guaranteed by the faithfulness of God</a:t>
            </a:r>
          </a:p>
          <a:p>
            <a:r>
              <a:rPr lang="en-US" altLang="en-US" sz="2800" dirty="0"/>
              <a:t>We all need our own Torah experience</a:t>
            </a:r>
          </a:p>
        </p:txBody>
      </p:sp>
    </p:spTree>
    <p:extLst>
      <p:ext uri="{BB962C8B-B14F-4D97-AF65-F5344CB8AC3E}">
        <p14:creationId xmlns:p14="http://schemas.microsoft.com/office/powerpoint/2010/main" val="12117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9177897" cy="1280890"/>
          </a:xfrm>
        </p:spPr>
        <p:txBody>
          <a:bodyPr/>
          <a:lstStyle/>
          <a:p>
            <a:r>
              <a:rPr lang="en-GB" dirty="0"/>
              <a:t>Leviticus and the walk of the redeemed</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26715" y="1737361"/>
            <a:ext cx="9865285" cy="4829694"/>
          </a:xfrm>
        </p:spPr>
        <p:txBody>
          <a:bodyPr>
            <a:normAutofit/>
          </a:bodyPr>
          <a:lstStyle/>
          <a:p>
            <a:r>
              <a:rPr lang="en-GB" sz="2800" dirty="0"/>
              <a:t>This holy walk will deal with every aspect of their lives</a:t>
            </a:r>
          </a:p>
          <a:p>
            <a:r>
              <a:rPr lang="en-GB" sz="2800" dirty="0"/>
              <a:t>Their sexual morality</a:t>
            </a:r>
          </a:p>
          <a:p>
            <a:r>
              <a:rPr lang="en-GB" sz="2800" dirty="0"/>
              <a:t>Their care of the land and their husbandry</a:t>
            </a:r>
          </a:p>
          <a:p>
            <a:r>
              <a:rPr lang="en-GB" sz="2800" dirty="0"/>
              <a:t>Their ethical standards of business dealings</a:t>
            </a:r>
          </a:p>
          <a:p>
            <a:r>
              <a:rPr lang="en-GB" sz="2800" dirty="0"/>
              <a:t>Their rules regarding financial dealings</a:t>
            </a:r>
          </a:p>
          <a:p>
            <a:r>
              <a:rPr lang="en-GB" sz="2800" dirty="0"/>
              <a:t>Their working week</a:t>
            </a:r>
          </a:p>
          <a:p>
            <a:r>
              <a:rPr lang="en-GB" sz="2800" dirty="0"/>
              <a:t>Their vows and offerings</a:t>
            </a:r>
          </a:p>
          <a:p>
            <a:r>
              <a:rPr lang="en-GB" sz="2800" dirty="0"/>
              <a:t>Their distinction between sacred and profane</a:t>
            </a:r>
          </a:p>
          <a:p>
            <a:endParaRPr lang="en-GB" sz="2800" dirty="0"/>
          </a:p>
          <a:p>
            <a:endParaRPr lang="en-GB" sz="2800" dirty="0"/>
          </a:p>
          <a:p>
            <a:endParaRPr lang="en-GB" sz="2800" dirty="0"/>
          </a:p>
        </p:txBody>
      </p:sp>
    </p:spTree>
    <p:extLst>
      <p:ext uri="{BB962C8B-B14F-4D97-AF65-F5344CB8AC3E}">
        <p14:creationId xmlns:p14="http://schemas.microsoft.com/office/powerpoint/2010/main" val="35755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9177897" cy="1280890"/>
          </a:xfrm>
        </p:spPr>
        <p:txBody>
          <a:bodyPr/>
          <a:lstStyle/>
          <a:p>
            <a:r>
              <a:rPr lang="en-GB" dirty="0"/>
              <a:t>Leviticus and the Feasts of Jehovah</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26715" y="1737361"/>
            <a:ext cx="9865285" cy="4829694"/>
          </a:xfrm>
        </p:spPr>
        <p:txBody>
          <a:bodyPr>
            <a:normAutofit/>
          </a:bodyPr>
          <a:lstStyle/>
          <a:p>
            <a:r>
              <a:rPr lang="en-GB" sz="2800" dirty="0"/>
              <a:t>Just one last word from chapter 23 right in the heart of rules for a holy nation</a:t>
            </a:r>
          </a:p>
          <a:p>
            <a:r>
              <a:rPr lang="en-GB" sz="2800" dirty="0"/>
              <a:t>Seven principal feasts are given to them</a:t>
            </a:r>
          </a:p>
          <a:p>
            <a:r>
              <a:rPr lang="en-GB" sz="2800" dirty="0"/>
              <a:t>These are in addition to the weekly Sabbath and the Sabbath year for the land and the year of Jubilee</a:t>
            </a:r>
          </a:p>
          <a:p>
            <a:r>
              <a:rPr lang="en-GB" sz="2800" dirty="0"/>
              <a:t>These feasts divide up their calendar</a:t>
            </a:r>
          </a:p>
          <a:p>
            <a:r>
              <a:rPr lang="en-GB" sz="2800" dirty="0"/>
              <a:t>Four come in the Spring</a:t>
            </a:r>
          </a:p>
          <a:p>
            <a:r>
              <a:rPr lang="en-GB" sz="2800" dirty="0"/>
              <a:t>Three come in the Autumn</a:t>
            </a:r>
          </a:p>
          <a:p>
            <a:r>
              <a:rPr lang="en-GB" sz="2800" dirty="0"/>
              <a:t>They have great significance</a:t>
            </a:r>
          </a:p>
          <a:p>
            <a:endParaRPr lang="en-GB" sz="2800" dirty="0"/>
          </a:p>
          <a:p>
            <a:endParaRPr lang="en-GB" sz="2800" dirty="0"/>
          </a:p>
          <a:p>
            <a:endParaRPr lang="en-GB" sz="2800" dirty="0"/>
          </a:p>
        </p:txBody>
      </p:sp>
    </p:spTree>
    <p:extLst>
      <p:ext uri="{BB962C8B-B14F-4D97-AF65-F5344CB8AC3E}">
        <p14:creationId xmlns:p14="http://schemas.microsoft.com/office/powerpoint/2010/main" val="343647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a:xfrm>
            <a:off x="2592925" y="624110"/>
            <a:ext cx="9177897" cy="1280890"/>
          </a:xfrm>
        </p:spPr>
        <p:txBody>
          <a:bodyPr/>
          <a:lstStyle/>
          <a:p>
            <a:r>
              <a:rPr lang="en-GB" dirty="0"/>
              <a:t>Leviticus and the Feasts of Jehovah</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26715" y="1737361"/>
            <a:ext cx="9865285" cy="4829694"/>
          </a:xfrm>
        </p:spPr>
        <p:txBody>
          <a:bodyPr>
            <a:normAutofit/>
          </a:bodyPr>
          <a:lstStyle/>
          <a:p>
            <a:r>
              <a:rPr lang="en-GB" sz="2800" dirty="0"/>
              <a:t>The Feast of Passover </a:t>
            </a:r>
            <a:r>
              <a:rPr lang="en-GB" sz="2800" i="1" dirty="0"/>
              <a:t>(Hag </a:t>
            </a:r>
            <a:r>
              <a:rPr lang="en-GB" sz="2800" i="1" dirty="0" err="1"/>
              <a:t>HaPesach</a:t>
            </a:r>
            <a:r>
              <a:rPr lang="en-GB" sz="2800" i="1" dirty="0"/>
              <a:t>)</a:t>
            </a:r>
            <a:endParaRPr lang="en-GB" sz="2800" dirty="0"/>
          </a:p>
          <a:p>
            <a:r>
              <a:rPr lang="en-GB" sz="2800" dirty="0"/>
              <a:t>The Feast of Unleavened bread </a:t>
            </a:r>
            <a:r>
              <a:rPr lang="en-GB" sz="2800" i="1" dirty="0"/>
              <a:t>(Hag </a:t>
            </a:r>
            <a:r>
              <a:rPr lang="en-GB" sz="2800" i="1" dirty="0" err="1"/>
              <a:t>HaMatzoth</a:t>
            </a:r>
            <a:r>
              <a:rPr lang="en-GB" sz="2800" i="1" dirty="0"/>
              <a:t>)</a:t>
            </a:r>
            <a:endParaRPr lang="en-GB" sz="2800" dirty="0"/>
          </a:p>
          <a:p>
            <a:r>
              <a:rPr lang="en-GB" sz="2800" dirty="0"/>
              <a:t>The Feast of </a:t>
            </a:r>
            <a:r>
              <a:rPr lang="en-GB" sz="2800" dirty="0" err="1"/>
              <a:t>Firstfruits</a:t>
            </a:r>
            <a:r>
              <a:rPr lang="en-GB" sz="2800" dirty="0"/>
              <a:t> </a:t>
            </a:r>
            <a:r>
              <a:rPr lang="en-GB" sz="2800" i="1" dirty="0"/>
              <a:t>(Hag </a:t>
            </a:r>
            <a:r>
              <a:rPr lang="en-GB" sz="2800" i="1" dirty="0" err="1"/>
              <a:t>HaBikkurim</a:t>
            </a:r>
            <a:r>
              <a:rPr lang="en-GB" sz="2800" i="1" dirty="0"/>
              <a:t>)</a:t>
            </a:r>
            <a:endParaRPr lang="en-GB" sz="2800" dirty="0"/>
          </a:p>
          <a:p>
            <a:r>
              <a:rPr lang="en-GB" sz="2800" dirty="0"/>
              <a:t>The Feast of Weeks </a:t>
            </a:r>
            <a:r>
              <a:rPr lang="en-GB" sz="2800" i="1" dirty="0"/>
              <a:t>(Hag </a:t>
            </a:r>
            <a:r>
              <a:rPr lang="en-GB" sz="2800" i="1" dirty="0" err="1"/>
              <a:t>HaShavu’ot</a:t>
            </a:r>
            <a:r>
              <a:rPr lang="en-GB" sz="2800" i="1" dirty="0"/>
              <a:t>)</a:t>
            </a:r>
            <a:endParaRPr lang="en-GB" sz="2800" dirty="0"/>
          </a:p>
          <a:p>
            <a:r>
              <a:rPr lang="en-GB" sz="2800" dirty="0"/>
              <a:t>The Feast of Trumpets </a:t>
            </a:r>
            <a:r>
              <a:rPr lang="en-GB" sz="2800" i="1" dirty="0"/>
              <a:t>(Hag </a:t>
            </a:r>
            <a:r>
              <a:rPr lang="en-GB" sz="2800" i="1" dirty="0" err="1"/>
              <a:t>HaTruah</a:t>
            </a:r>
            <a:r>
              <a:rPr lang="en-GB" sz="2800" i="1" dirty="0"/>
              <a:t>)</a:t>
            </a:r>
            <a:endParaRPr lang="en-GB" sz="2800" dirty="0"/>
          </a:p>
          <a:p>
            <a:r>
              <a:rPr lang="en-GB" sz="2800" dirty="0"/>
              <a:t>The Day of Atonement </a:t>
            </a:r>
            <a:r>
              <a:rPr lang="en-GB" sz="2800" i="1" dirty="0"/>
              <a:t>(Yom Kippur)</a:t>
            </a:r>
            <a:endParaRPr lang="en-GB" sz="2800" dirty="0"/>
          </a:p>
          <a:p>
            <a:r>
              <a:rPr lang="en-GB" sz="2800" dirty="0"/>
              <a:t>The Feast of Tabernacles </a:t>
            </a:r>
            <a:r>
              <a:rPr lang="en-GB" sz="2800" i="1" dirty="0"/>
              <a:t>(Hag </a:t>
            </a:r>
            <a:r>
              <a:rPr lang="en-GB" sz="2800" i="1" dirty="0" err="1"/>
              <a:t>HaSukkoth</a:t>
            </a:r>
            <a:r>
              <a:rPr lang="en-GB" sz="2800" i="1" dirty="0"/>
              <a:t>)</a:t>
            </a:r>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12557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a:bodyPr>
          <a:lstStyle/>
          <a:p>
            <a:r>
              <a:rPr lang="en-GB" sz="2800" dirty="0"/>
              <a:t>In the book of Numbers we return to the narrative that we left at the end of Exodus</a:t>
            </a:r>
          </a:p>
          <a:p>
            <a:r>
              <a:rPr lang="en-GB" sz="2800" dirty="0"/>
              <a:t>The book takes its name from the Septuagint translation of the Old Testament where it is  known as the </a:t>
            </a:r>
            <a:r>
              <a:rPr lang="en-GB" sz="2800" i="1" dirty="0" err="1"/>
              <a:t>Arithmoi</a:t>
            </a:r>
            <a:r>
              <a:rPr lang="en-GB" sz="2800" i="1" dirty="0"/>
              <a:t> </a:t>
            </a:r>
            <a:r>
              <a:rPr lang="en-GB" sz="2800" dirty="0"/>
              <a:t>which became in the Vulgate </a:t>
            </a:r>
            <a:r>
              <a:rPr lang="en-GB" sz="2800" i="1" dirty="0"/>
              <a:t>Numeri </a:t>
            </a:r>
            <a:r>
              <a:rPr lang="en-GB" sz="2800" dirty="0"/>
              <a:t>and then the English Numbers</a:t>
            </a:r>
          </a:p>
          <a:p>
            <a:r>
              <a:rPr lang="en-GB" sz="2800" dirty="0"/>
              <a:t>In Hebrew it was  the </a:t>
            </a:r>
            <a:r>
              <a:rPr lang="en-GB" sz="2800" i="1" dirty="0"/>
              <a:t>Be-</a:t>
            </a:r>
            <a:r>
              <a:rPr lang="en-GB" sz="2800" i="1" dirty="0" err="1"/>
              <a:t>midbar</a:t>
            </a:r>
            <a:r>
              <a:rPr lang="en-GB" sz="2800" i="1" dirty="0"/>
              <a:t> </a:t>
            </a:r>
            <a:r>
              <a:rPr lang="en-GB" sz="2800" dirty="0"/>
              <a:t>the wilderness </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86676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069869" y="2133600"/>
            <a:ext cx="9634451" cy="4383578"/>
          </a:xfrm>
        </p:spPr>
        <p:txBody>
          <a:bodyPr>
            <a:normAutofit/>
          </a:bodyPr>
          <a:lstStyle/>
          <a:p>
            <a:r>
              <a:rPr lang="en-GB" sz="2800" dirty="0"/>
              <a:t>In the first month in the second year, on the first day of the month, the tabernacle was erected. Ex. 40:17</a:t>
            </a:r>
          </a:p>
          <a:p>
            <a:r>
              <a:rPr lang="en-GB" sz="2800" dirty="0"/>
              <a:t>The LORD spoke to Moses in the wilderness of Sinai, in the tent of meeting, on the first day of the second month, in the second year after they had come out of the land of Egypt, saying, Numbers 1:1 (ESV)</a:t>
            </a:r>
          </a:p>
          <a:p>
            <a:r>
              <a:rPr lang="en-GB" sz="2800" dirty="0"/>
              <a:t>One month has passed since the Tabernacle was raised and God ‘moved in’</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419238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E6C7CD4A-1C47-41A4-B699-ED20BEA7DF2A}"/>
              </a:ext>
            </a:extLst>
          </p:cNvPr>
          <p:cNvSpPr>
            <a:spLocks noGrp="1"/>
          </p:cNvSpPr>
          <p:nvPr>
            <p:ph type="title"/>
          </p:nvPr>
        </p:nvSpPr>
        <p:spPr/>
        <p:txBody>
          <a:bodyPr/>
          <a:lstStyle/>
          <a:p>
            <a:pPr eaLnBrk="1" hangingPunct="1"/>
            <a:r>
              <a:rPr lang="en-GB" altLang="en-US"/>
              <a:t>Numbers - a  book of order &amp; discipline </a:t>
            </a:r>
          </a:p>
        </p:txBody>
      </p:sp>
      <p:sp>
        <p:nvSpPr>
          <p:cNvPr id="28675" name="Rectangle 3">
            <a:extLst>
              <a:ext uri="{FF2B5EF4-FFF2-40B4-BE49-F238E27FC236}">
                <a16:creationId xmlns:a16="http://schemas.microsoft.com/office/drawing/2014/main" id="{CD0CFCDD-9899-44E6-A7B3-20F82F0A2255}"/>
              </a:ext>
            </a:extLst>
          </p:cNvPr>
          <p:cNvSpPr>
            <a:spLocks noGrp="1"/>
          </p:cNvSpPr>
          <p:nvPr>
            <p:ph idx="1"/>
          </p:nvPr>
        </p:nvSpPr>
        <p:spPr>
          <a:xfrm>
            <a:off x="1776413" y="1463675"/>
            <a:ext cx="9728199" cy="4679950"/>
          </a:xfrm>
        </p:spPr>
        <p:txBody>
          <a:bodyPr>
            <a:noAutofit/>
          </a:bodyPr>
          <a:lstStyle/>
          <a:p>
            <a:pPr eaLnBrk="1" hangingPunct="1"/>
            <a:r>
              <a:rPr lang="en-GB" altLang="en-US" sz="2800" dirty="0"/>
              <a:t>Israel is numbered twice in chapters 1 and 26</a:t>
            </a:r>
          </a:p>
          <a:p>
            <a:r>
              <a:rPr lang="en-GB" altLang="en-US" sz="2800" dirty="0"/>
              <a:t>Every male from 20 </a:t>
            </a:r>
            <a:r>
              <a:rPr lang="en-GB" altLang="en-US" sz="2800" dirty="0" err="1"/>
              <a:t>yrs</a:t>
            </a:r>
            <a:r>
              <a:rPr lang="en-GB" altLang="en-US" sz="2800" dirty="0"/>
              <a:t> old &amp; upward, all that are able to go to war now number 620000 plus</a:t>
            </a:r>
          </a:p>
          <a:p>
            <a:r>
              <a:rPr lang="en-GB" altLang="en-US" sz="2800" dirty="0"/>
              <a:t>This would suggest a nation of around 2.5 million</a:t>
            </a:r>
          </a:p>
          <a:p>
            <a:r>
              <a:rPr lang="en-GB" altLang="en-US" sz="2800" dirty="0"/>
              <a:t>We know from Genesis 46 that the family that went into Egypt 400 years earlier numbered just 72 persons</a:t>
            </a:r>
          </a:p>
          <a:p>
            <a:r>
              <a:rPr lang="en-GB" altLang="en-US" sz="2800" dirty="0"/>
              <a:t>But God had promised Abraham ‘I will make of thee a great nation’ Genesis 12:2</a:t>
            </a:r>
          </a:p>
        </p:txBody>
      </p:sp>
      <p:sp>
        <p:nvSpPr>
          <p:cNvPr id="81924" name="Slide Number Placeholder 5">
            <a:extLst>
              <a:ext uri="{FF2B5EF4-FFF2-40B4-BE49-F238E27FC236}">
                <a16:creationId xmlns:a16="http://schemas.microsoft.com/office/drawing/2014/main" id="{CC089EED-C17F-4DE8-ABAB-CED47B8FBF7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BD05DFA5-24E6-47A7-8CA3-215C34F3501E}" type="slidenum">
              <a:rPr lang="en-US" altLang="en-US" sz="1000">
                <a:solidFill>
                  <a:srgbClr val="9B9A98"/>
                </a:solidFill>
                <a:latin typeface="Times New Roman" panose="02020603050405020304" pitchFamily="18" charset="0"/>
              </a:rPr>
              <a:pPr>
                <a:spcBef>
                  <a:spcPct val="0"/>
                </a:spcBef>
                <a:buClrTx/>
                <a:buSzTx/>
                <a:buFontTx/>
                <a:buNone/>
              </a:pPr>
              <a:t>65</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CAE3B81E-27CB-43F0-BFFA-F0492367E9CE}"/>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995F560-B39B-43CD-9C72-DC95708C376F}"/>
              </a:ext>
            </a:extLst>
          </p:cNvPr>
          <p:cNvSpPr>
            <a:spLocks noGrp="1"/>
          </p:cNvSpPr>
          <p:nvPr>
            <p:ph type="title"/>
          </p:nvPr>
        </p:nvSpPr>
        <p:spPr/>
        <p:txBody>
          <a:bodyPr/>
          <a:lstStyle/>
          <a:p>
            <a:pPr eaLnBrk="1" hangingPunct="1"/>
            <a:r>
              <a:rPr lang="en-GB" altLang="en-US"/>
              <a:t>Numbers - a  book of order &amp; discipline </a:t>
            </a:r>
          </a:p>
        </p:txBody>
      </p:sp>
      <p:sp>
        <p:nvSpPr>
          <p:cNvPr id="30723" name="Rectangle 3">
            <a:extLst>
              <a:ext uri="{FF2B5EF4-FFF2-40B4-BE49-F238E27FC236}">
                <a16:creationId xmlns:a16="http://schemas.microsoft.com/office/drawing/2014/main" id="{D95634A9-CDEA-46C5-A15E-008AAB37AB7E}"/>
              </a:ext>
            </a:extLst>
          </p:cNvPr>
          <p:cNvSpPr>
            <a:spLocks noGrp="1"/>
          </p:cNvSpPr>
          <p:nvPr>
            <p:ph idx="1"/>
          </p:nvPr>
        </p:nvSpPr>
        <p:spPr>
          <a:xfrm>
            <a:off x="1776413" y="1535113"/>
            <a:ext cx="9512271" cy="4679950"/>
          </a:xfrm>
        </p:spPr>
        <p:txBody>
          <a:bodyPr>
            <a:normAutofit lnSpcReduction="10000"/>
          </a:bodyPr>
          <a:lstStyle/>
          <a:p>
            <a:pPr eaLnBrk="1" hangingPunct="1"/>
            <a:r>
              <a:rPr lang="en-GB" altLang="en-US" sz="2800" dirty="0"/>
              <a:t>An army needs order and discipline</a:t>
            </a:r>
          </a:p>
          <a:p>
            <a:pPr eaLnBrk="1" hangingPunct="1"/>
            <a:r>
              <a:rPr lang="en-GB" altLang="en-US" sz="2800" dirty="0"/>
              <a:t>The key to the order is that the dwelling place of God, the Tabernacle is central</a:t>
            </a:r>
          </a:p>
          <a:p>
            <a:pPr lvl="1"/>
            <a:r>
              <a:rPr lang="en-GB" altLang="en-US" sz="2600" dirty="0"/>
              <a:t>When they camped</a:t>
            </a:r>
          </a:p>
          <a:p>
            <a:pPr lvl="1"/>
            <a:r>
              <a:rPr lang="en-GB" altLang="en-US" sz="2600" dirty="0"/>
              <a:t>And when they marched</a:t>
            </a:r>
          </a:p>
          <a:p>
            <a:r>
              <a:rPr lang="en-GB" altLang="en-US" sz="2800" dirty="0"/>
              <a:t>The LORD spoke to Moses and Aaron, saying, “The people of Israel shall camp each by his own standard, with the banners of their fathers’ houses. They shall camp facing the tent of meeting on every side. Numbers 2:1–2 (ESV)</a:t>
            </a:r>
          </a:p>
          <a:p>
            <a:endParaRPr lang="en-GB" altLang="en-US" sz="2800" dirty="0"/>
          </a:p>
        </p:txBody>
      </p:sp>
      <p:sp>
        <p:nvSpPr>
          <p:cNvPr id="86020" name="Slide Number Placeholder 5">
            <a:extLst>
              <a:ext uri="{FF2B5EF4-FFF2-40B4-BE49-F238E27FC236}">
                <a16:creationId xmlns:a16="http://schemas.microsoft.com/office/drawing/2014/main" id="{055A2949-532D-471B-A431-B261BE308A9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C0EB6072-27D8-42B6-9A7B-AC78D36A7F00}" type="slidenum">
              <a:rPr lang="en-US" altLang="en-US" sz="1000">
                <a:solidFill>
                  <a:srgbClr val="9B9A98"/>
                </a:solidFill>
                <a:latin typeface="Times New Roman" panose="02020603050405020304" pitchFamily="18" charset="0"/>
              </a:rPr>
              <a:pPr>
                <a:spcBef>
                  <a:spcPct val="0"/>
                </a:spcBef>
                <a:buClrTx/>
                <a:buSzTx/>
                <a:buFontTx/>
                <a:buNone/>
              </a:pPr>
              <a:t>66</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2517016F-1978-4AA9-AF2B-8FFA5F034CFF}"/>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413D9E8-1B86-404F-846E-F16B68FDC7D8}"/>
              </a:ext>
            </a:extLst>
          </p:cNvPr>
          <p:cNvGrpSpPr/>
          <p:nvPr/>
        </p:nvGrpSpPr>
        <p:grpSpPr>
          <a:xfrm>
            <a:off x="2135188" y="1974542"/>
            <a:ext cx="7921625" cy="4537075"/>
            <a:chOff x="2135188" y="1758404"/>
            <a:chExt cx="7921625" cy="4537075"/>
          </a:xfrm>
        </p:grpSpPr>
        <p:sp>
          <p:nvSpPr>
            <p:cNvPr id="209974" name="Rectangle 54">
              <a:extLst>
                <a:ext uri="{FF2B5EF4-FFF2-40B4-BE49-F238E27FC236}">
                  <a16:creationId xmlns:a16="http://schemas.microsoft.com/office/drawing/2014/main" id="{64E0FA83-FBC6-45FC-9F3D-14256A183FCE}"/>
                </a:ext>
              </a:extLst>
            </p:cNvPr>
            <p:cNvSpPr>
              <a:spLocks noChangeArrowheads="1"/>
            </p:cNvSpPr>
            <p:nvPr/>
          </p:nvSpPr>
          <p:spPr bwMode="auto">
            <a:xfrm>
              <a:off x="4295775" y="3070225"/>
              <a:ext cx="3598863" cy="1800225"/>
            </a:xfrm>
            <a:prstGeom prst="rect">
              <a:avLst/>
            </a:prstGeom>
            <a:solidFill>
              <a:schemeClr val="accent3">
                <a:lumMod val="75000"/>
              </a:schemeClr>
            </a:solidFill>
            <a:ln w="9525">
              <a:solidFill>
                <a:schemeClr val="tx1"/>
              </a:solidFill>
              <a:miter lim="800000"/>
              <a:headEnd/>
              <a:tailEnd/>
            </a:ln>
            <a:effectLst/>
          </p:spPr>
          <p:txBody>
            <a:bodyPr wrap="none" anchor="ctr"/>
            <a:lstStyle/>
            <a:p>
              <a:pPr>
                <a:defRPr/>
              </a:pPr>
              <a:endParaRPr lang="en-GB"/>
            </a:p>
          </p:txBody>
        </p:sp>
        <p:sp>
          <p:nvSpPr>
            <p:cNvPr id="88080" name="Rectangle 55">
              <a:extLst>
                <a:ext uri="{FF2B5EF4-FFF2-40B4-BE49-F238E27FC236}">
                  <a16:creationId xmlns:a16="http://schemas.microsoft.com/office/drawing/2014/main" id="{B8DF1F83-67DE-4045-B596-B0EAE4B880B3}"/>
                </a:ext>
              </a:extLst>
            </p:cNvPr>
            <p:cNvSpPr>
              <a:spLocks noChangeArrowheads="1"/>
            </p:cNvSpPr>
            <p:nvPr/>
          </p:nvSpPr>
          <p:spPr bwMode="auto">
            <a:xfrm>
              <a:off x="4800600" y="3789363"/>
              <a:ext cx="1079500" cy="3603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endParaRPr lang="en-GB" altLang="en-US" sz="2400">
                <a:latin typeface="Times New Roman" panose="02020603050405020304" pitchFamily="18" charset="0"/>
              </a:endParaRPr>
            </a:p>
          </p:txBody>
        </p:sp>
        <p:sp>
          <p:nvSpPr>
            <p:cNvPr id="88081" name="Rectangle 56">
              <a:extLst>
                <a:ext uri="{FF2B5EF4-FFF2-40B4-BE49-F238E27FC236}">
                  <a16:creationId xmlns:a16="http://schemas.microsoft.com/office/drawing/2014/main" id="{C50C7903-CB4C-4E76-A627-96D3E19B9CA7}"/>
                </a:ext>
              </a:extLst>
            </p:cNvPr>
            <p:cNvSpPr>
              <a:spLocks noChangeArrowheads="1"/>
            </p:cNvSpPr>
            <p:nvPr/>
          </p:nvSpPr>
          <p:spPr bwMode="auto">
            <a:xfrm>
              <a:off x="4800600" y="3789363"/>
              <a:ext cx="358775" cy="360362"/>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endParaRPr lang="en-GB" altLang="en-US" sz="2400">
                <a:latin typeface="Times New Roman" panose="02020603050405020304" pitchFamily="18" charset="0"/>
              </a:endParaRPr>
            </a:p>
          </p:txBody>
        </p:sp>
        <p:sp>
          <p:nvSpPr>
            <p:cNvPr id="88082" name="Rectangle 57">
              <a:extLst>
                <a:ext uri="{FF2B5EF4-FFF2-40B4-BE49-F238E27FC236}">
                  <a16:creationId xmlns:a16="http://schemas.microsoft.com/office/drawing/2014/main" id="{C1CB60F0-7EA8-41D2-BA34-1CCCA4F18F75}"/>
                </a:ext>
              </a:extLst>
            </p:cNvPr>
            <p:cNvSpPr>
              <a:spLocks noChangeArrowheads="1"/>
            </p:cNvSpPr>
            <p:nvPr/>
          </p:nvSpPr>
          <p:spPr bwMode="auto">
            <a:xfrm>
              <a:off x="7032625" y="3789363"/>
              <a:ext cx="358775" cy="360362"/>
            </a:xfrm>
            <a:prstGeom prst="rect">
              <a:avLst/>
            </a:prstGeom>
            <a:solidFill>
              <a:srgbClr val="FF6600"/>
            </a:solidFill>
            <a:ln w="9525">
              <a:solidFill>
                <a:schemeClr val="tx1"/>
              </a:solidFill>
              <a:miter lim="800000"/>
              <a:headEnd/>
              <a:tailEnd/>
            </a:ln>
          </p:spPr>
          <p:txBody>
            <a:bodyPr wrap="none" anchor="ct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endParaRPr lang="en-GB" altLang="en-US" sz="2400">
                <a:latin typeface="Times New Roman" panose="02020603050405020304" pitchFamily="18" charset="0"/>
              </a:endParaRPr>
            </a:p>
          </p:txBody>
        </p:sp>
        <p:sp>
          <p:nvSpPr>
            <p:cNvPr id="88083" name="Oval 58">
              <a:extLst>
                <a:ext uri="{FF2B5EF4-FFF2-40B4-BE49-F238E27FC236}">
                  <a16:creationId xmlns:a16="http://schemas.microsoft.com/office/drawing/2014/main" id="{F9132521-FE9F-4161-8A23-A4161FE2BA24}"/>
                </a:ext>
              </a:extLst>
            </p:cNvPr>
            <p:cNvSpPr>
              <a:spLocks noChangeArrowheads="1"/>
            </p:cNvSpPr>
            <p:nvPr/>
          </p:nvSpPr>
          <p:spPr bwMode="auto">
            <a:xfrm rot="16200000">
              <a:off x="6204744" y="3826669"/>
              <a:ext cx="215900" cy="287338"/>
            </a:xfrm>
            <a:prstGeom prst="ellipse">
              <a:avLst/>
            </a:prstGeom>
            <a:solidFill>
              <a:srgbClr val="FF6600"/>
            </a:solidFill>
            <a:ln w="9525" algn="ctr">
              <a:solidFill>
                <a:schemeClr val="tx1"/>
              </a:solidFill>
              <a:round/>
              <a:headEnd/>
              <a:tailEnd/>
            </a:ln>
          </p:spPr>
          <p:txBody>
            <a:bodyPr wrap="none" anchor="ct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endParaRPr lang="en-GB" altLang="en-US" sz="2400">
                <a:latin typeface="Times New Roman" panose="02020603050405020304" pitchFamily="18" charset="0"/>
              </a:endParaRPr>
            </a:p>
          </p:txBody>
        </p:sp>
        <p:sp>
          <p:nvSpPr>
            <p:cNvPr id="209962" name="Rectangle 42">
              <a:extLst>
                <a:ext uri="{FF2B5EF4-FFF2-40B4-BE49-F238E27FC236}">
                  <a16:creationId xmlns:a16="http://schemas.microsoft.com/office/drawing/2014/main" id="{37771FB8-078F-4A8D-BE98-6D1DC80AA57D}"/>
                </a:ext>
              </a:extLst>
            </p:cNvPr>
            <p:cNvSpPr>
              <a:spLocks noChangeArrowheads="1"/>
            </p:cNvSpPr>
            <p:nvPr/>
          </p:nvSpPr>
          <p:spPr bwMode="auto">
            <a:xfrm>
              <a:off x="5483225" y="1758404"/>
              <a:ext cx="1223963"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63" name="Rectangle 43">
              <a:extLst>
                <a:ext uri="{FF2B5EF4-FFF2-40B4-BE49-F238E27FC236}">
                  <a16:creationId xmlns:a16="http://schemas.microsoft.com/office/drawing/2014/main" id="{06B5BF19-22B9-47F8-ACB1-28DF9F263050}"/>
                </a:ext>
              </a:extLst>
            </p:cNvPr>
            <p:cNvSpPr>
              <a:spLocks noChangeArrowheads="1"/>
            </p:cNvSpPr>
            <p:nvPr/>
          </p:nvSpPr>
          <p:spPr bwMode="auto">
            <a:xfrm>
              <a:off x="6743700" y="1758404"/>
              <a:ext cx="1223963" cy="647700"/>
            </a:xfrm>
            <a:prstGeom prst="rect">
              <a:avLst/>
            </a:prstGeom>
            <a:solidFill>
              <a:schemeClr val="tx2">
                <a:lumMod val="60000"/>
                <a:lumOff val="40000"/>
              </a:schemeClr>
            </a:solidFill>
            <a:ln w="9525">
              <a:solidFill>
                <a:schemeClr val="tx1"/>
              </a:solidFill>
              <a:miter lim="800000"/>
              <a:headEnd/>
              <a:tailEnd/>
            </a:ln>
            <a:effectLst/>
          </p:spPr>
          <p:txBody>
            <a:bodyPr wrap="none" anchor="ctr"/>
            <a:lstStyle/>
            <a:p>
              <a:pPr>
                <a:defRPr/>
              </a:pPr>
              <a:endParaRPr lang="en-GB"/>
            </a:p>
          </p:txBody>
        </p:sp>
        <p:sp>
          <p:nvSpPr>
            <p:cNvPr id="209964" name="Rectangle 44">
              <a:extLst>
                <a:ext uri="{FF2B5EF4-FFF2-40B4-BE49-F238E27FC236}">
                  <a16:creationId xmlns:a16="http://schemas.microsoft.com/office/drawing/2014/main" id="{6CB7908E-3B98-4A6C-A19B-E7BF135CA1F9}"/>
                </a:ext>
              </a:extLst>
            </p:cNvPr>
            <p:cNvSpPr>
              <a:spLocks noChangeArrowheads="1"/>
            </p:cNvSpPr>
            <p:nvPr/>
          </p:nvSpPr>
          <p:spPr bwMode="auto">
            <a:xfrm>
              <a:off x="4224338" y="1758404"/>
              <a:ext cx="1223962"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65" name="Rectangle 45">
              <a:extLst>
                <a:ext uri="{FF2B5EF4-FFF2-40B4-BE49-F238E27FC236}">
                  <a16:creationId xmlns:a16="http://schemas.microsoft.com/office/drawing/2014/main" id="{313B414F-A4FD-4AA6-A4B5-2E19C75A50D4}"/>
                </a:ext>
              </a:extLst>
            </p:cNvPr>
            <p:cNvSpPr>
              <a:spLocks noChangeArrowheads="1"/>
            </p:cNvSpPr>
            <p:nvPr/>
          </p:nvSpPr>
          <p:spPr bwMode="auto">
            <a:xfrm>
              <a:off x="8832850" y="3739604"/>
              <a:ext cx="1223963"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66" name="Rectangle 46">
              <a:extLst>
                <a:ext uri="{FF2B5EF4-FFF2-40B4-BE49-F238E27FC236}">
                  <a16:creationId xmlns:a16="http://schemas.microsoft.com/office/drawing/2014/main" id="{65E8C4E3-31D6-4EB0-AF02-80955ADC9D8C}"/>
                </a:ext>
              </a:extLst>
            </p:cNvPr>
            <p:cNvSpPr>
              <a:spLocks noChangeArrowheads="1"/>
            </p:cNvSpPr>
            <p:nvPr/>
          </p:nvSpPr>
          <p:spPr bwMode="auto">
            <a:xfrm>
              <a:off x="8832850" y="3055391"/>
              <a:ext cx="1223963" cy="647700"/>
            </a:xfrm>
            <a:prstGeom prst="rect">
              <a:avLst/>
            </a:prstGeom>
            <a:solidFill>
              <a:schemeClr val="tx2">
                <a:lumMod val="60000"/>
                <a:lumOff val="40000"/>
              </a:schemeClr>
            </a:solidFill>
            <a:ln w="9525">
              <a:solidFill>
                <a:schemeClr val="tx1"/>
              </a:solidFill>
              <a:miter lim="800000"/>
              <a:headEnd/>
              <a:tailEnd/>
            </a:ln>
            <a:effectLst/>
          </p:spPr>
          <p:txBody>
            <a:bodyPr wrap="none" anchor="ctr"/>
            <a:lstStyle/>
            <a:p>
              <a:pPr>
                <a:defRPr/>
              </a:pPr>
              <a:endParaRPr lang="en-GB"/>
            </a:p>
          </p:txBody>
        </p:sp>
        <p:sp>
          <p:nvSpPr>
            <p:cNvPr id="209967" name="Rectangle 47">
              <a:extLst>
                <a:ext uri="{FF2B5EF4-FFF2-40B4-BE49-F238E27FC236}">
                  <a16:creationId xmlns:a16="http://schemas.microsoft.com/office/drawing/2014/main" id="{54AF6498-29BD-4C3E-B5D6-4C42B4808785}"/>
                </a:ext>
              </a:extLst>
            </p:cNvPr>
            <p:cNvSpPr>
              <a:spLocks noChangeArrowheads="1"/>
            </p:cNvSpPr>
            <p:nvPr/>
          </p:nvSpPr>
          <p:spPr bwMode="auto">
            <a:xfrm>
              <a:off x="8832850" y="4422229"/>
              <a:ext cx="1223963"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68" name="Rectangle 48">
              <a:extLst>
                <a:ext uri="{FF2B5EF4-FFF2-40B4-BE49-F238E27FC236}">
                  <a16:creationId xmlns:a16="http://schemas.microsoft.com/office/drawing/2014/main" id="{B9E0DFFE-FFB0-40EE-98DF-D4F182D13D1A}"/>
                </a:ext>
              </a:extLst>
            </p:cNvPr>
            <p:cNvSpPr>
              <a:spLocks noChangeArrowheads="1"/>
            </p:cNvSpPr>
            <p:nvPr/>
          </p:nvSpPr>
          <p:spPr bwMode="auto">
            <a:xfrm>
              <a:off x="2135188" y="3739604"/>
              <a:ext cx="1223962"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69" name="Rectangle 49">
              <a:extLst>
                <a:ext uri="{FF2B5EF4-FFF2-40B4-BE49-F238E27FC236}">
                  <a16:creationId xmlns:a16="http://schemas.microsoft.com/office/drawing/2014/main" id="{180FE2E2-9728-4C2C-A532-97F454AAB469}"/>
                </a:ext>
              </a:extLst>
            </p:cNvPr>
            <p:cNvSpPr>
              <a:spLocks noChangeArrowheads="1"/>
            </p:cNvSpPr>
            <p:nvPr/>
          </p:nvSpPr>
          <p:spPr bwMode="auto">
            <a:xfrm>
              <a:off x="2135188" y="3055391"/>
              <a:ext cx="1223962" cy="647700"/>
            </a:xfrm>
            <a:prstGeom prst="rect">
              <a:avLst/>
            </a:prstGeom>
            <a:solidFill>
              <a:schemeClr val="tx2">
                <a:lumMod val="60000"/>
                <a:lumOff val="40000"/>
              </a:schemeClr>
            </a:solidFill>
            <a:ln w="9525">
              <a:solidFill>
                <a:schemeClr val="tx1"/>
              </a:solidFill>
              <a:miter lim="800000"/>
              <a:headEnd/>
              <a:tailEnd/>
            </a:ln>
            <a:effectLst/>
          </p:spPr>
          <p:txBody>
            <a:bodyPr wrap="none" anchor="ctr"/>
            <a:lstStyle/>
            <a:p>
              <a:pPr>
                <a:defRPr/>
              </a:pPr>
              <a:endParaRPr lang="en-GB"/>
            </a:p>
          </p:txBody>
        </p:sp>
        <p:sp>
          <p:nvSpPr>
            <p:cNvPr id="209970" name="Rectangle 50">
              <a:extLst>
                <a:ext uri="{FF2B5EF4-FFF2-40B4-BE49-F238E27FC236}">
                  <a16:creationId xmlns:a16="http://schemas.microsoft.com/office/drawing/2014/main" id="{D02F593E-461E-4383-9DF0-4349113D7CB8}"/>
                </a:ext>
              </a:extLst>
            </p:cNvPr>
            <p:cNvSpPr>
              <a:spLocks noChangeArrowheads="1"/>
            </p:cNvSpPr>
            <p:nvPr/>
          </p:nvSpPr>
          <p:spPr bwMode="auto">
            <a:xfrm>
              <a:off x="2135188" y="4422229"/>
              <a:ext cx="1223962"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71" name="Rectangle 51">
              <a:extLst>
                <a:ext uri="{FF2B5EF4-FFF2-40B4-BE49-F238E27FC236}">
                  <a16:creationId xmlns:a16="http://schemas.microsoft.com/office/drawing/2014/main" id="{0294D108-DF5A-4A54-B74E-E3C5BCB100BD}"/>
                </a:ext>
              </a:extLst>
            </p:cNvPr>
            <p:cNvSpPr>
              <a:spLocks noChangeArrowheads="1"/>
            </p:cNvSpPr>
            <p:nvPr/>
          </p:nvSpPr>
          <p:spPr bwMode="auto">
            <a:xfrm>
              <a:off x="5483225" y="5647779"/>
              <a:ext cx="1223963"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72" name="Rectangle 52">
              <a:extLst>
                <a:ext uri="{FF2B5EF4-FFF2-40B4-BE49-F238E27FC236}">
                  <a16:creationId xmlns:a16="http://schemas.microsoft.com/office/drawing/2014/main" id="{CB192E6E-A9BD-4E43-8FA6-F25BA03A765B}"/>
                </a:ext>
              </a:extLst>
            </p:cNvPr>
            <p:cNvSpPr>
              <a:spLocks noChangeArrowheads="1"/>
            </p:cNvSpPr>
            <p:nvPr/>
          </p:nvSpPr>
          <p:spPr bwMode="auto">
            <a:xfrm>
              <a:off x="6743700" y="5647779"/>
              <a:ext cx="1223963" cy="647700"/>
            </a:xfrm>
            <a:prstGeom prst="rect">
              <a:avLst/>
            </a:prstGeom>
            <a:solidFill>
              <a:schemeClr val="tx2">
                <a:lumMod val="60000"/>
                <a:lumOff val="40000"/>
              </a:schemeClr>
            </a:solidFill>
            <a:ln w="9525">
              <a:solidFill>
                <a:schemeClr val="tx1"/>
              </a:solidFill>
              <a:miter lim="800000"/>
              <a:headEnd/>
              <a:tailEnd/>
            </a:ln>
            <a:effectLst/>
          </p:spPr>
          <p:txBody>
            <a:bodyPr wrap="none" anchor="ctr"/>
            <a:lstStyle/>
            <a:p>
              <a:pPr>
                <a:defRPr/>
              </a:pPr>
              <a:endParaRPr lang="en-GB"/>
            </a:p>
          </p:txBody>
        </p:sp>
        <p:sp>
          <p:nvSpPr>
            <p:cNvPr id="209973" name="Rectangle 53">
              <a:extLst>
                <a:ext uri="{FF2B5EF4-FFF2-40B4-BE49-F238E27FC236}">
                  <a16:creationId xmlns:a16="http://schemas.microsoft.com/office/drawing/2014/main" id="{792BA379-8D1B-473E-9F7F-B6F0E448F311}"/>
                </a:ext>
              </a:extLst>
            </p:cNvPr>
            <p:cNvSpPr>
              <a:spLocks noChangeArrowheads="1"/>
            </p:cNvSpPr>
            <p:nvPr/>
          </p:nvSpPr>
          <p:spPr bwMode="auto">
            <a:xfrm>
              <a:off x="4224338" y="5647779"/>
              <a:ext cx="1223962" cy="6477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en-GB"/>
            </a:p>
          </p:txBody>
        </p:sp>
        <p:sp>
          <p:nvSpPr>
            <p:cNvPr id="209979" name="Text Box 59">
              <a:extLst>
                <a:ext uri="{FF2B5EF4-FFF2-40B4-BE49-F238E27FC236}">
                  <a16:creationId xmlns:a16="http://schemas.microsoft.com/office/drawing/2014/main" id="{4950B552-DDF0-4CB5-97AC-83DDA8119815}"/>
                </a:ext>
              </a:extLst>
            </p:cNvPr>
            <p:cNvSpPr txBox="1">
              <a:spLocks noChangeArrowheads="1"/>
            </p:cNvSpPr>
            <p:nvPr/>
          </p:nvSpPr>
          <p:spPr bwMode="auto">
            <a:xfrm>
              <a:off x="4367212" y="1902866"/>
              <a:ext cx="1002809" cy="307777"/>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err="1"/>
                <a:t>Naphtali</a:t>
              </a:r>
              <a:endParaRPr lang="en-GB" sz="1400" dirty="0"/>
            </a:p>
          </p:txBody>
        </p:sp>
        <p:sp>
          <p:nvSpPr>
            <p:cNvPr id="209980" name="Text Box 60">
              <a:extLst>
                <a:ext uri="{FF2B5EF4-FFF2-40B4-BE49-F238E27FC236}">
                  <a16:creationId xmlns:a16="http://schemas.microsoft.com/office/drawing/2014/main" id="{B090E159-CD3D-44C6-946E-399BAC05D356}"/>
                </a:ext>
              </a:extLst>
            </p:cNvPr>
            <p:cNvSpPr txBox="1">
              <a:spLocks noChangeArrowheads="1"/>
            </p:cNvSpPr>
            <p:nvPr/>
          </p:nvSpPr>
          <p:spPr bwMode="auto">
            <a:xfrm>
              <a:off x="5664199" y="1902866"/>
              <a:ext cx="1002809" cy="304800"/>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a:t>Asher</a:t>
              </a:r>
            </a:p>
          </p:txBody>
        </p:sp>
        <p:sp>
          <p:nvSpPr>
            <p:cNvPr id="209981" name="Text Box 61">
              <a:extLst>
                <a:ext uri="{FF2B5EF4-FFF2-40B4-BE49-F238E27FC236}">
                  <a16:creationId xmlns:a16="http://schemas.microsoft.com/office/drawing/2014/main" id="{B4DFC9FD-3BDE-451A-8B4A-052C7BED63A9}"/>
                </a:ext>
              </a:extLst>
            </p:cNvPr>
            <p:cNvSpPr txBox="1">
              <a:spLocks noChangeArrowheads="1"/>
            </p:cNvSpPr>
            <p:nvPr/>
          </p:nvSpPr>
          <p:spPr bwMode="auto">
            <a:xfrm>
              <a:off x="6888163" y="1902866"/>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lgn="ctr">
                <a:spcBef>
                  <a:spcPct val="50000"/>
                </a:spcBef>
                <a:defRPr/>
              </a:pPr>
              <a:r>
                <a:rPr lang="en-GB" sz="1400" dirty="0"/>
                <a:t>Dan</a:t>
              </a:r>
            </a:p>
          </p:txBody>
        </p:sp>
        <p:sp>
          <p:nvSpPr>
            <p:cNvPr id="209982" name="Text Box 62">
              <a:extLst>
                <a:ext uri="{FF2B5EF4-FFF2-40B4-BE49-F238E27FC236}">
                  <a16:creationId xmlns:a16="http://schemas.microsoft.com/office/drawing/2014/main" id="{E573C74B-C542-4EF1-8820-ED7720D812D2}"/>
                </a:ext>
              </a:extLst>
            </p:cNvPr>
            <p:cNvSpPr txBox="1">
              <a:spLocks noChangeArrowheads="1"/>
            </p:cNvSpPr>
            <p:nvPr/>
          </p:nvSpPr>
          <p:spPr bwMode="auto">
            <a:xfrm>
              <a:off x="2281237" y="3255416"/>
              <a:ext cx="902537" cy="304800"/>
            </a:xfrm>
            <a:prstGeom prst="rect">
              <a:avLst/>
            </a:prstGeom>
            <a:solidFill>
              <a:schemeClr val="tx2">
                <a:lumMod val="60000"/>
                <a:lumOff val="40000"/>
              </a:schemeClr>
            </a:solidFill>
            <a:ln w="9525" algn="ctr">
              <a:noFill/>
              <a:miter lim="800000"/>
              <a:headEnd/>
              <a:tailEnd/>
            </a:ln>
            <a:effectLst/>
          </p:spPr>
          <p:txBody>
            <a:bodyPr wrap="square">
              <a:spAutoFit/>
            </a:bodyPr>
            <a:lstStyle/>
            <a:p>
              <a:pPr algn="ctr">
                <a:spcBef>
                  <a:spcPct val="50000"/>
                </a:spcBef>
                <a:defRPr/>
              </a:pPr>
              <a:r>
                <a:rPr lang="en-GB" sz="1400" dirty="0"/>
                <a:t>Ephraim</a:t>
              </a:r>
            </a:p>
          </p:txBody>
        </p:sp>
        <p:sp>
          <p:nvSpPr>
            <p:cNvPr id="209983" name="Text Box 63">
              <a:extLst>
                <a:ext uri="{FF2B5EF4-FFF2-40B4-BE49-F238E27FC236}">
                  <a16:creationId xmlns:a16="http://schemas.microsoft.com/office/drawing/2014/main" id="{A355ECF1-4AAA-4886-B26C-BE2DEA335408}"/>
                </a:ext>
              </a:extLst>
            </p:cNvPr>
            <p:cNvSpPr txBox="1">
              <a:spLocks noChangeArrowheads="1"/>
            </p:cNvSpPr>
            <p:nvPr/>
          </p:nvSpPr>
          <p:spPr bwMode="auto">
            <a:xfrm>
              <a:off x="2143500" y="3895755"/>
              <a:ext cx="1216304" cy="307777"/>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err="1"/>
                <a:t>Mannasseh</a:t>
              </a:r>
              <a:endParaRPr lang="en-GB" sz="1400" dirty="0"/>
            </a:p>
          </p:txBody>
        </p:sp>
        <p:sp>
          <p:nvSpPr>
            <p:cNvPr id="209984" name="Text Box 64">
              <a:extLst>
                <a:ext uri="{FF2B5EF4-FFF2-40B4-BE49-F238E27FC236}">
                  <a16:creationId xmlns:a16="http://schemas.microsoft.com/office/drawing/2014/main" id="{568F65CF-846B-4D99-BF08-B3738F46A46C}"/>
                </a:ext>
              </a:extLst>
            </p:cNvPr>
            <p:cNvSpPr txBox="1">
              <a:spLocks noChangeArrowheads="1"/>
            </p:cNvSpPr>
            <p:nvPr/>
          </p:nvSpPr>
          <p:spPr bwMode="auto">
            <a:xfrm>
              <a:off x="2277685" y="4623841"/>
              <a:ext cx="998336" cy="304800"/>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a:t>Benjamin</a:t>
              </a:r>
            </a:p>
          </p:txBody>
        </p:sp>
        <p:sp>
          <p:nvSpPr>
            <p:cNvPr id="209985" name="Text Box 65">
              <a:extLst>
                <a:ext uri="{FF2B5EF4-FFF2-40B4-BE49-F238E27FC236}">
                  <a16:creationId xmlns:a16="http://schemas.microsoft.com/office/drawing/2014/main" id="{70EBA6D2-AE29-4F57-BA42-F756C430354B}"/>
                </a:ext>
              </a:extLst>
            </p:cNvPr>
            <p:cNvSpPr txBox="1">
              <a:spLocks noChangeArrowheads="1"/>
            </p:cNvSpPr>
            <p:nvPr/>
          </p:nvSpPr>
          <p:spPr bwMode="auto">
            <a:xfrm>
              <a:off x="4440237" y="5847804"/>
              <a:ext cx="1002809" cy="304800"/>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a:t>Gad</a:t>
              </a:r>
            </a:p>
          </p:txBody>
        </p:sp>
        <p:sp>
          <p:nvSpPr>
            <p:cNvPr id="209986" name="Text Box 66">
              <a:extLst>
                <a:ext uri="{FF2B5EF4-FFF2-40B4-BE49-F238E27FC236}">
                  <a16:creationId xmlns:a16="http://schemas.microsoft.com/office/drawing/2014/main" id="{C0AAD2B6-15FB-4FDE-95AF-2159649ABAAD}"/>
                </a:ext>
              </a:extLst>
            </p:cNvPr>
            <p:cNvSpPr txBox="1">
              <a:spLocks noChangeArrowheads="1"/>
            </p:cNvSpPr>
            <p:nvPr/>
          </p:nvSpPr>
          <p:spPr bwMode="auto">
            <a:xfrm>
              <a:off x="5664199" y="5847804"/>
              <a:ext cx="1002809" cy="304800"/>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a:t>Simeon</a:t>
              </a:r>
            </a:p>
          </p:txBody>
        </p:sp>
        <p:sp>
          <p:nvSpPr>
            <p:cNvPr id="209987" name="Text Box 67">
              <a:extLst>
                <a:ext uri="{FF2B5EF4-FFF2-40B4-BE49-F238E27FC236}">
                  <a16:creationId xmlns:a16="http://schemas.microsoft.com/office/drawing/2014/main" id="{9A6DE091-34B6-4727-8AC5-6D5B04D48FA8}"/>
                </a:ext>
              </a:extLst>
            </p:cNvPr>
            <p:cNvSpPr txBox="1">
              <a:spLocks noChangeArrowheads="1"/>
            </p:cNvSpPr>
            <p:nvPr/>
          </p:nvSpPr>
          <p:spPr bwMode="auto">
            <a:xfrm>
              <a:off x="6961188" y="5863679"/>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spcBef>
                  <a:spcPct val="50000"/>
                </a:spcBef>
                <a:defRPr/>
              </a:pPr>
              <a:r>
                <a:rPr lang="en-GB" sz="1400" dirty="0"/>
                <a:t>Reuben</a:t>
              </a:r>
            </a:p>
          </p:txBody>
        </p:sp>
        <p:sp>
          <p:nvSpPr>
            <p:cNvPr id="209988" name="Text Box 68">
              <a:extLst>
                <a:ext uri="{FF2B5EF4-FFF2-40B4-BE49-F238E27FC236}">
                  <a16:creationId xmlns:a16="http://schemas.microsoft.com/office/drawing/2014/main" id="{F8E65EFC-C0C4-4E40-A1EF-3376D6CE4D62}"/>
                </a:ext>
              </a:extLst>
            </p:cNvPr>
            <p:cNvSpPr txBox="1">
              <a:spLocks noChangeArrowheads="1"/>
            </p:cNvSpPr>
            <p:nvPr/>
          </p:nvSpPr>
          <p:spPr bwMode="auto">
            <a:xfrm>
              <a:off x="8975724" y="4568279"/>
              <a:ext cx="1002809" cy="304800"/>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err="1"/>
                <a:t>Zebulin</a:t>
              </a:r>
              <a:endParaRPr lang="en-GB" sz="1400" dirty="0"/>
            </a:p>
          </p:txBody>
        </p:sp>
        <p:sp>
          <p:nvSpPr>
            <p:cNvPr id="209989" name="Text Box 69">
              <a:extLst>
                <a:ext uri="{FF2B5EF4-FFF2-40B4-BE49-F238E27FC236}">
                  <a16:creationId xmlns:a16="http://schemas.microsoft.com/office/drawing/2014/main" id="{A949D26D-CB08-4AA1-9405-2BF87BBCA7D7}"/>
                </a:ext>
              </a:extLst>
            </p:cNvPr>
            <p:cNvSpPr txBox="1">
              <a:spLocks noChangeArrowheads="1"/>
            </p:cNvSpPr>
            <p:nvPr/>
          </p:nvSpPr>
          <p:spPr bwMode="auto">
            <a:xfrm>
              <a:off x="8975724" y="3920579"/>
              <a:ext cx="1002809" cy="307777"/>
            </a:xfrm>
            <a:prstGeom prst="rect">
              <a:avLst/>
            </a:prstGeom>
            <a:solidFill>
              <a:schemeClr val="tx2">
                <a:lumMod val="20000"/>
                <a:lumOff val="80000"/>
              </a:schemeClr>
            </a:solidFill>
            <a:ln w="9525" algn="ctr">
              <a:noFill/>
              <a:miter lim="800000"/>
              <a:headEnd/>
              <a:tailEnd/>
            </a:ln>
            <a:effectLst/>
          </p:spPr>
          <p:txBody>
            <a:bodyPr wrap="square">
              <a:spAutoFit/>
            </a:bodyPr>
            <a:lstStyle/>
            <a:p>
              <a:pPr algn="ctr">
                <a:spcBef>
                  <a:spcPct val="50000"/>
                </a:spcBef>
                <a:defRPr/>
              </a:pPr>
              <a:r>
                <a:rPr lang="en-GB" sz="1400" dirty="0" err="1"/>
                <a:t>Issachar</a:t>
              </a:r>
              <a:endParaRPr lang="en-GB" sz="1400" dirty="0"/>
            </a:p>
          </p:txBody>
        </p:sp>
        <p:sp>
          <p:nvSpPr>
            <p:cNvPr id="209990" name="Text Box 70">
              <a:extLst>
                <a:ext uri="{FF2B5EF4-FFF2-40B4-BE49-F238E27FC236}">
                  <a16:creationId xmlns:a16="http://schemas.microsoft.com/office/drawing/2014/main" id="{4CCD14B5-474B-4D18-AC5B-315D6682E934}"/>
                </a:ext>
              </a:extLst>
            </p:cNvPr>
            <p:cNvSpPr txBox="1">
              <a:spLocks noChangeArrowheads="1"/>
            </p:cNvSpPr>
            <p:nvPr/>
          </p:nvSpPr>
          <p:spPr bwMode="auto">
            <a:xfrm>
              <a:off x="8975725" y="3255416"/>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lgn="ctr">
                <a:spcBef>
                  <a:spcPct val="50000"/>
                </a:spcBef>
                <a:defRPr/>
              </a:pPr>
              <a:r>
                <a:rPr lang="en-GB" sz="1400" dirty="0"/>
                <a:t>Judah</a:t>
              </a:r>
            </a:p>
          </p:txBody>
        </p:sp>
        <p:sp>
          <p:nvSpPr>
            <p:cNvPr id="209991" name="Text Box 71">
              <a:extLst>
                <a:ext uri="{FF2B5EF4-FFF2-40B4-BE49-F238E27FC236}">
                  <a16:creationId xmlns:a16="http://schemas.microsoft.com/office/drawing/2014/main" id="{7A5F3392-6D81-4AB0-B533-8323AEA39E97}"/>
                </a:ext>
              </a:extLst>
            </p:cNvPr>
            <p:cNvSpPr txBox="1">
              <a:spLocks noChangeArrowheads="1"/>
            </p:cNvSpPr>
            <p:nvPr/>
          </p:nvSpPr>
          <p:spPr bwMode="auto">
            <a:xfrm>
              <a:off x="4295775" y="2525166"/>
              <a:ext cx="3586163" cy="369332"/>
            </a:xfrm>
            <a:prstGeom prst="rect">
              <a:avLst/>
            </a:prstGeom>
            <a:solidFill>
              <a:schemeClr val="accent6">
                <a:lumMod val="40000"/>
                <a:lumOff val="60000"/>
              </a:schemeClr>
            </a:solidFill>
            <a:ln w="9525" algn="ctr">
              <a:noFill/>
              <a:miter lim="800000"/>
              <a:headEnd/>
              <a:tailEnd/>
            </a:ln>
            <a:effectLst/>
          </p:spPr>
          <p:txBody>
            <a:bodyPr>
              <a:spAutoFit/>
            </a:bodyPr>
            <a:lstStyle/>
            <a:p>
              <a:pPr algn="ctr">
                <a:spcBef>
                  <a:spcPct val="50000"/>
                </a:spcBef>
                <a:defRPr/>
              </a:pPr>
              <a:r>
                <a:rPr lang="en-GB" dirty="0" err="1"/>
                <a:t>Merari</a:t>
              </a:r>
              <a:r>
                <a:rPr lang="en-GB" dirty="0"/>
                <a:t> of Levi</a:t>
              </a:r>
            </a:p>
          </p:txBody>
        </p:sp>
        <p:sp>
          <p:nvSpPr>
            <p:cNvPr id="209992" name="Text Box 72">
              <a:extLst>
                <a:ext uri="{FF2B5EF4-FFF2-40B4-BE49-F238E27FC236}">
                  <a16:creationId xmlns:a16="http://schemas.microsoft.com/office/drawing/2014/main" id="{5CE6A8DD-CF1B-4F1C-8D16-92B149792152}"/>
                </a:ext>
              </a:extLst>
            </p:cNvPr>
            <p:cNvSpPr txBox="1">
              <a:spLocks noChangeArrowheads="1"/>
            </p:cNvSpPr>
            <p:nvPr/>
          </p:nvSpPr>
          <p:spPr bwMode="auto">
            <a:xfrm>
              <a:off x="4295775" y="5025479"/>
              <a:ext cx="3586163" cy="369332"/>
            </a:xfrm>
            <a:prstGeom prst="rect">
              <a:avLst/>
            </a:prstGeom>
            <a:solidFill>
              <a:schemeClr val="accent6">
                <a:lumMod val="40000"/>
                <a:lumOff val="60000"/>
              </a:schemeClr>
            </a:solidFill>
            <a:ln w="9525" algn="ctr">
              <a:noFill/>
              <a:miter lim="800000"/>
              <a:headEnd/>
              <a:tailEnd/>
            </a:ln>
            <a:effectLst/>
          </p:spPr>
          <p:txBody>
            <a:bodyPr>
              <a:spAutoFit/>
            </a:bodyPr>
            <a:lstStyle/>
            <a:p>
              <a:pPr algn="ctr">
                <a:spcBef>
                  <a:spcPct val="50000"/>
                </a:spcBef>
                <a:defRPr/>
              </a:pPr>
              <a:r>
                <a:rPr lang="en-GB" dirty="0" err="1"/>
                <a:t>Kohath</a:t>
              </a:r>
              <a:r>
                <a:rPr lang="en-GB" dirty="0"/>
                <a:t> of Levi</a:t>
              </a:r>
            </a:p>
          </p:txBody>
        </p:sp>
        <p:sp>
          <p:nvSpPr>
            <p:cNvPr id="209993" name="Text Box 73">
              <a:extLst>
                <a:ext uri="{FF2B5EF4-FFF2-40B4-BE49-F238E27FC236}">
                  <a16:creationId xmlns:a16="http://schemas.microsoft.com/office/drawing/2014/main" id="{5B9128AD-08DA-40D5-BE4A-CFC5B9883989}"/>
                </a:ext>
              </a:extLst>
            </p:cNvPr>
            <p:cNvSpPr txBox="1">
              <a:spLocks noChangeArrowheads="1"/>
            </p:cNvSpPr>
            <p:nvPr/>
          </p:nvSpPr>
          <p:spPr bwMode="auto">
            <a:xfrm rot="16200000">
              <a:off x="2390259" y="3775322"/>
              <a:ext cx="2869645" cy="369332"/>
            </a:xfrm>
            <a:prstGeom prst="rect">
              <a:avLst/>
            </a:prstGeom>
            <a:solidFill>
              <a:schemeClr val="accent6">
                <a:lumMod val="40000"/>
                <a:lumOff val="60000"/>
              </a:schemeClr>
            </a:solidFill>
            <a:ln w="9525" algn="ctr">
              <a:noFill/>
              <a:miter lim="800000"/>
              <a:headEnd/>
              <a:tailEnd/>
            </a:ln>
            <a:effectLst/>
          </p:spPr>
          <p:txBody>
            <a:bodyPr wrap="square">
              <a:spAutoFit/>
            </a:bodyPr>
            <a:lstStyle/>
            <a:p>
              <a:pPr algn="ctr">
                <a:spcBef>
                  <a:spcPct val="50000"/>
                </a:spcBef>
                <a:defRPr/>
              </a:pPr>
              <a:r>
                <a:rPr lang="en-GB" dirty="0" err="1"/>
                <a:t>Gershon</a:t>
              </a:r>
              <a:r>
                <a:rPr lang="en-GB" dirty="0"/>
                <a:t> of Levi</a:t>
              </a:r>
            </a:p>
          </p:txBody>
        </p:sp>
        <p:sp>
          <p:nvSpPr>
            <p:cNvPr id="209994" name="Text Box 74">
              <a:extLst>
                <a:ext uri="{FF2B5EF4-FFF2-40B4-BE49-F238E27FC236}">
                  <a16:creationId xmlns:a16="http://schemas.microsoft.com/office/drawing/2014/main" id="{A6069812-5A3F-42AF-95FE-DE34D0DBBCCB}"/>
                </a:ext>
              </a:extLst>
            </p:cNvPr>
            <p:cNvSpPr txBox="1">
              <a:spLocks noChangeArrowheads="1"/>
            </p:cNvSpPr>
            <p:nvPr/>
          </p:nvSpPr>
          <p:spPr bwMode="auto">
            <a:xfrm rot="5400000">
              <a:off x="6932095" y="3775324"/>
              <a:ext cx="2869647" cy="369332"/>
            </a:xfrm>
            <a:prstGeom prst="rect">
              <a:avLst/>
            </a:prstGeom>
            <a:solidFill>
              <a:schemeClr val="accent6">
                <a:lumMod val="40000"/>
                <a:lumOff val="60000"/>
              </a:schemeClr>
            </a:solidFill>
            <a:ln w="9525" algn="ctr">
              <a:noFill/>
              <a:miter lim="800000"/>
              <a:headEnd/>
              <a:tailEnd/>
            </a:ln>
            <a:effectLst/>
          </p:spPr>
          <p:txBody>
            <a:bodyPr wrap="square">
              <a:spAutoFit/>
            </a:bodyPr>
            <a:lstStyle/>
            <a:p>
              <a:pPr algn="ctr">
                <a:spcBef>
                  <a:spcPct val="50000"/>
                </a:spcBef>
                <a:defRPr/>
              </a:pPr>
              <a:r>
                <a:rPr lang="en-GB" dirty="0"/>
                <a:t>Moses and Aaron</a:t>
              </a:r>
            </a:p>
          </p:txBody>
        </p:sp>
      </p:grpSp>
      <p:sp>
        <p:nvSpPr>
          <p:cNvPr id="41" name="Title 1">
            <a:extLst>
              <a:ext uri="{FF2B5EF4-FFF2-40B4-BE49-F238E27FC236}">
                <a16:creationId xmlns:a16="http://schemas.microsoft.com/office/drawing/2014/main" id="{A980BE7F-EA96-4FBC-BC00-73F9143F5883}"/>
              </a:ext>
            </a:extLst>
          </p:cNvPr>
          <p:cNvSpPr>
            <a:spLocks noGrp="1"/>
          </p:cNvSpPr>
          <p:nvPr>
            <p:ph type="title"/>
          </p:nvPr>
        </p:nvSpPr>
        <p:spPr>
          <a:xfrm>
            <a:off x="2592925" y="600047"/>
            <a:ext cx="8911687" cy="1280890"/>
          </a:xfrm>
        </p:spPr>
        <p:txBody>
          <a:bodyPr/>
          <a:lstStyle/>
          <a:p>
            <a:r>
              <a:rPr lang="en-GB" dirty="0"/>
              <a:t>The tabernacle central when they camped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2CAC09F4-94D4-422A-892B-0670972080F6}"/>
              </a:ext>
            </a:extLst>
          </p:cNvPr>
          <p:cNvSpPr>
            <a:spLocks noGrp="1"/>
          </p:cNvSpPr>
          <p:nvPr>
            <p:ph type="title"/>
          </p:nvPr>
        </p:nvSpPr>
        <p:spPr/>
        <p:txBody>
          <a:bodyPr/>
          <a:lstStyle/>
          <a:p>
            <a:pPr eaLnBrk="1" hangingPunct="1"/>
            <a:r>
              <a:rPr lang="en-GB" altLang="en-US"/>
              <a:t>Numbers - a  book of order &amp; discipline</a:t>
            </a:r>
          </a:p>
        </p:txBody>
      </p:sp>
      <p:sp>
        <p:nvSpPr>
          <p:cNvPr id="31747" name="Rectangle 3">
            <a:extLst>
              <a:ext uri="{FF2B5EF4-FFF2-40B4-BE49-F238E27FC236}">
                <a16:creationId xmlns:a16="http://schemas.microsoft.com/office/drawing/2014/main" id="{89D821AC-E88E-4672-B258-C21CB1B6D1E0}"/>
              </a:ext>
            </a:extLst>
          </p:cNvPr>
          <p:cNvSpPr>
            <a:spLocks noGrp="1"/>
          </p:cNvSpPr>
          <p:nvPr>
            <p:ph idx="1"/>
          </p:nvPr>
        </p:nvSpPr>
        <p:spPr/>
        <p:txBody>
          <a:bodyPr/>
          <a:lstStyle/>
          <a:p>
            <a:r>
              <a:rPr lang="en-GB" altLang="en-US" sz="2800" dirty="0"/>
              <a:t>Guarding the sanctity of all were the Levites, no one else could handle the holy things </a:t>
            </a:r>
          </a:p>
          <a:p>
            <a:r>
              <a:rPr lang="en-GB" altLang="en-US" sz="2800" dirty="0"/>
              <a:t>But appoint the Levites over the tabernacle of the testimony, and over all its furnishings, and over all that belongs to it. They are to carry the tabernacle and all its furnishings, and they shall take care of it and shall camp around the tabernacle. Numbers 1:50 (ESV)</a:t>
            </a:r>
          </a:p>
          <a:p>
            <a:endParaRPr lang="en-GB" altLang="en-US" dirty="0"/>
          </a:p>
          <a:p>
            <a:pPr eaLnBrk="1" hangingPunct="1"/>
            <a:endParaRPr lang="en-GB" altLang="en-US" dirty="0"/>
          </a:p>
        </p:txBody>
      </p:sp>
      <p:sp>
        <p:nvSpPr>
          <p:cNvPr id="89092" name="Slide Number Placeholder 5">
            <a:extLst>
              <a:ext uri="{FF2B5EF4-FFF2-40B4-BE49-F238E27FC236}">
                <a16:creationId xmlns:a16="http://schemas.microsoft.com/office/drawing/2014/main" id="{6F7EC2A2-DAB2-4938-8A69-009F14F3590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ECC3633C-35E7-458B-B1B7-0E3BAFB29700}" type="slidenum">
              <a:rPr lang="en-US" altLang="en-US" sz="1000">
                <a:solidFill>
                  <a:srgbClr val="9B9A98"/>
                </a:solidFill>
                <a:latin typeface="Times New Roman" panose="02020603050405020304" pitchFamily="18" charset="0"/>
              </a:rPr>
              <a:pPr>
                <a:spcBef>
                  <a:spcPct val="0"/>
                </a:spcBef>
                <a:buClrTx/>
                <a:buSzTx/>
                <a:buFontTx/>
                <a:buNone/>
              </a:pPr>
              <a:t>68</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D05F100F-F1F9-455D-A599-DEC1821D771A}"/>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CD6CCEB-C316-40A8-84D6-A81591B98697}"/>
              </a:ext>
            </a:extLst>
          </p:cNvPr>
          <p:cNvGrpSpPr/>
          <p:nvPr/>
        </p:nvGrpSpPr>
        <p:grpSpPr>
          <a:xfrm>
            <a:off x="1764261" y="1944540"/>
            <a:ext cx="8750331" cy="4256751"/>
            <a:chOff x="1764261" y="1736726"/>
            <a:chExt cx="8750331" cy="4256751"/>
          </a:xfrm>
        </p:grpSpPr>
        <p:sp>
          <p:nvSpPr>
            <p:cNvPr id="186376" name="Rectangle 8">
              <a:extLst>
                <a:ext uri="{FF2B5EF4-FFF2-40B4-BE49-F238E27FC236}">
                  <a16:creationId xmlns:a16="http://schemas.microsoft.com/office/drawing/2014/main" id="{FD6DDB83-EB1E-435F-B017-0AD2DD78B2BC}"/>
                </a:ext>
              </a:extLst>
            </p:cNvPr>
            <p:cNvSpPr>
              <a:spLocks noChangeArrowheads="1"/>
            </p:cNvSpPr>
            <p:nvPr/>
          </p:nvSpPr>
          <p:spPr bwMode="auto">
            <a:xfrm>
              <a:off x="7741199" y="3808414"/>
              <a:ext cx="1223962"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00" name="Text Box 32">
              <a:extLst>
                <a:ext uri="{FF2B5EF4-FFF2-40B4-BE49-F238E27FC236}">
                  <a16:creationId xmlns:a16="http://schemas.microsoft.com/office/drawing/2014/main" id="{93013574-E744-4372-9703-0A649AC4D266}"/>
                </a:ext>
              </a:extLst>
            </p:cNvPr>
            <p:cNvSpPr txBox="1">
              <a:spLocks noChangeArrowheads="1"/>
            </p:cNvSpPr>
            <p:nvPr/>
          </p:nvSpPr>
          <p:spPr bwMode="auto">
            <a:xfrm>
              <a:off x="7871373" y="4000501"/>
              <a:ext cx="1004367" cy="304800"/>
            </a:xfrm>
            <a:prstGeom prst="rect">
              <a:avLst/>
            </a:prstGeom>
            <a:solidFill>
              <a:schemeClr val="accent4">
                <a:lumMod val="40000"/>
                <a:lumOff val="60000"/>
              </a:schemeClr>
            </a:solidFill>
            <a:ln w="9525" algn="ctr">
              <a:noFill/>
              <a:miter lim="800000"/>
              <a:headEnd/>
              <a:tailEnd/>
            </a:ln>
            <a:effectLst/>
          </p:spPr>
          <p:txBody>
            <a:bodyPr wrap="square">
              <a:spAutoFit/>
            </a:bodyPr>
            <a:lstStyle/>
            <a:p>
              <a:pPr algn="ctr">
                <a:spcBef>
                  <a:spcPct val="50000"/>
                </a:spcBef>
                <a:defRPr/>
              </a:pPr>
              <a:r>
                <a:rPr lang="en-GB" sz="1400" dirty="0" err="1"/>
                <a:t>Issachar</a:t>
              </a:r>
              <a:endParaRPr lang="en-GB" sz="1400" dirty="0"/>
            </a:p>
          </p:txBody>
        </p:sp>
        <p:sp>
          <p:nvSpPr>
            <p:cNvPr id="186403" name="Text Box 35">
              <a:extLst>
                <a:ext uri="{FF2B5EF4-FFF2-40B4-BE49-F238E27FC236}">
                  <a16:creationId xmlns:a16="http://schemas.microsoft.com/office/drawing/2014/main" id="{1F36D381-43AB-4C53-86D7-7B655146C50D}"/>
                </a:ext>
              </a:extLst>
            </p:cNvPr>
            <p:cNvSpPr txBox="1">
              <a:spLocks noChangeArrowheads="1"/>
            </p:cNvSpPr>
            <p:nvPr/>
          </p:nvSpPr>
          <p:spPr bwMode="auto">
            <a:xfrm rot="5400000">
              <a:off x="3365716" y="4016013"/>
              <a:ext cx="3647151" cy="307777"/>
            </a:xfrm>
            <a:prstGeom prst="rect">
              <a:avLst/>
            </a:prstGeom>
            <a:solidFill>
              <a:schemeClr val="accent6">
                <a:lumMod val="40000"/>
                <a:lumOff val="60000"/>
              </a:schemeClr>
            </a:solidFill>
            <a:ln w="9525" algn="ctr">
              <a:noFill/>
              <a:miter lim="800000"/>
              <a:headEnd/>
              <a:tailEnd/>
            </a:ln>
            <a:effectLst/>
          </p:spPr>
          <p:txBody>
            <a:bodyPr wrap="square">
              <a:spAutoFit/>
            </a:bodyPr>
            <a:lstStyle/>
            <a:p>
              <a:pPr algn="ctr">
                <a:spcBef>
                  <a:spcPct val="50000"/>
                </a:spcBef>
                <a:defRPr/>
              </a:pPr>
              <a:r>
                <a:rPr lang="en-GB" sz="1400" dirty="0" err="1"/>
                <a:t>Kohath</a:t>
              </a:r>
              <a:r>
                <a:rPr lang="en-GB" sz="1400" dirty="0"/>
                <a:t> of Levi carrying the furniture</a:t>
              </a:r>
            </a:p>
          </p:txBody>
        </p:sp>
        <p:sp>
          <p:nvSpPr>
            <p:cNvPr id="186404" name="Text Box 36">
              <a:extLst>
                <a:ext uri="{FF2B5EF4-FFF2-40B4-BE49-F238E27FC236}">
                  <a16:creationId xmlns:a16="http://schemas.microsoft.com/office/drawing/2014/main" id="{089AA7FD-64BC-4287-AEE3-7E8563BD1711}"/>
                </a:ext>
              </a:extLst>
            </p:cNvPr>
            <p:cNvSpPr txBox="1">
              <a:spLocks noChangeArrowheads="1"/>
            </p:cNvSpPr>
            <p:nvPr/>
          </p:nvSpPr>
          <p:spPr bwMode="auto">
            <a:xfrm rot="5400000">
              <a:off x="5613948" y="3903992"/>
              <a:ext cx="3527425" cy="523220"/>
            </a:xfrm>
            <a:prstGeom prst="rect">
              <a:avLst/>
            </a:prstGeom>
            <a:solidFill>
              <a:schemeClr val="accent6">
                <a:lumMod val="40000"/>
                <a:lumOff val="60000"/>
              </a:schemeClr>
            </a:solidFill>
            <a:ln w="9525" algn="ctr">
              <a:noFill/>
              <a:miter lim="800000"/>
              <a:headEnd/>
              <a:tailEnd/>
            </a:ln>
            <a:effectLst/>
          </p:spPr>
          <p:txBody>
            <a:bodyPr>
              <a:spAutoFit/>
            </a:bodyPr>
            <a:lstStyle/>
            <a:p>
              <a:pPr algn="ctr">
                <a:spcBef>
                  <a:spcPct val="50000"/>
                </a:spcBef>
                <a:defRPr/>
              </a:pPr>
              <a:r>
                <a:rPr lang="en-GB" sz="1400" dirty="0" err="1"/>
                <a:t>Merari</a:t>
              </a:r>
              <a:r>
                <a:rPr lang="en-GB" sz="1400" dirty="0"/>
                <a:t> and </a:t>
              </a:r>
              <a:r>
                <a:rPr lang="en-GB" sz="1400" dirty="0" err="1"/>
                <a:t>Gershon</a:t>
              </a:r>
              <a:r>
                <a:rPr lang="en-GB" sz="1400" dirty="0"/>
                <a:t> of Levi</a:t>
              </a:r>
              <a:br>
                <a:rPr lang="en-GB" sz="1400" dirty="0"/>
              </a:br>
              <a:r>
                <a:rPr lang="en-GB" sz="1400" dirty="0"/>
                <a:t>with the tabernacle on six wagons</a:t>
              </a:r>
            </a:p>
          </p:txBody>
        </p:sp>
        <p:sp>
          <p:nvSpPr>
            <p:cNvPr id="186415" name="AutoShape 47">
              <a:extLst>
                <a:ext uri="{FF2B5EF4-FFF2-40B4-BE49-F238E27FC236}">
                  <a16:creationId xmlns:a16="http://schemas.microsoft.com/office/drawing/2014/main" id="{CCDF1694-11C3-4750-9BD3-390178278D4D}"/>
                </a:ext>
              </a:extLst>
            </p:cNvPr>
            <p:cNvSpPr>
              <a:spLocks noChangeArrowheads="1"/>
            </p:cNvSpPr>
            <p:nvPr/>
          </p:nvSpPr>
          <p:spPr bwMode="auto">
            <a:xfrm rot="5400000">
              <a:off x="8767936" y="4000501"/>
              <a:ext cx="719138" cy="338137"/>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17" name="Rectangle 49">
              <a:extLst>
                <a:ext uri="{FF2B5EF4-FFF2-40B4-BE49-F238E27FC236}">
                  <a16:creationId xmlns:a16="http://schemas.microsoft.com/office/drawing/2014/main" id="{0F16F578-F61D-4384-8464-FB41BE06EC4C}"/>
                </a:ext>
              </a:extLst>
            </p:cNvPr>
            <p:cNvSpPr>
              <a:spLocks noChangeArrowheads="1"/>
            </p:cNvSpPr>
            <p:nvPr/>
          </p:nvSpPr>
          <p:spPr bwMode="auto">
            <a:xfrm>
              <a:off x="7741199" y="5157789"/>
              <a:ext cx="1223962"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18" name="AutoShape 50">
              <a:extLst>
                <a:ext uri="{FF2B5EF4-FFF2-40B4-BE49-F238E27FC236}">
                  <a16:creationId xmlns:a16="http://schemas.microsoft.com/office/drawing/2014/main" id="{85056CD3-4454-49C6-83FE-A98D01EBDE04}"/>
                </a:ext>
              </a:extLst>
            </p:cNvPr>
            <p:cNvSpPr>
              <a:spLocks noChangeArrowheads="1"/>
            </p:cNvSpPr>
            <p:nvPr/>
          </p:nvSpPr>
          <p:spPr bwMode="auto">
            <a:xfrm rot="5400000">
              <a:off x="8767936" y="5349876"/>
              <a:ext cx="719138" cy="338137"/>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19" name="Rectangle 51">
              <a:extLst>
                <a:ext uri="{FF2B5EF4-FFF2-40B4-BE49-F238E27FC236}">
                  <a16:creationId xmlns:a16="http://schemas.microsoft.com/office/drawing/2014/main" id="{6620850F-74B5-4BA2-8DAA-0632AAD50D95}"/>
                </a:ext>
              </a:extLst>
            </p:cNvPr>
            <p:cNvSpPr>
              <a:spLocks noChangeArrowheads="1"/>
            </p:cNvSpPr>
            <p:nvPr/>
          </p:nvSpPr>
          <p:spPr bwMode="auto">
            <a:xfrm>
              <a:off x="7741199" y="2420939"/>
              <a:ext cx="1223962" cy="719137"/>
            </a:xfrm>
            <a:prstGeom prst="rect">
              <a:avLst/>
            </a:prstGeom>
            <a:solidFill>
              <a:schemeClr val="tx2">
                <a:lumMod val="60000"/>
                <a:lumOff val="40000"/>
              </a:schemeClr>
            </a:solidFill>
            <a:ln w="9525">
              <a:noFill/>
              <a:miter lim="800000"/>
              <a:headEnd/>
              <a:tailEnd/>
            </a:ln>
            <a:effectLst/>
          </p:spPr>
          <p:txBody>
            <a:bodyPr wrap="none" anchor="ctr"/>
            <a:lstStyle/>
            <a:p>
              <a:pPr>
                <a:defRPr/>
              </a:pPr>
              <a:endParaRPr lang="en-GB"/>
            </a:p>
          </p:txBody>
        </p:sp>
        <p:sp>
          <p:nvSpPr>
            <p:cNvPr id="186420" name="AutoShape 52">
              <a:extLst>
                <a:ext uri="{FF2B5EF4-FFF2-40B4-BE49-F238E27FC236}">
                  <a16:creationId xmlns:a16="http://schemas.microsoft.com/office/drawing/2014/main" id="{0B382527-DFC7-480D-9AE1-DD432874FE0E}"/>
                </a:ext>
              </a:extLst>
            </p:cNvPr>
            <p:cNvSpPr>
              <a:spLocks noChangeArrowheads="1"/>
            </p:cNvSpPr>
            <p:nvPr/>
          </p:nvSpPr>
          <p:spPr bwMode="auto">
            <a:xfrm rot="5400000">
              <a:off x="8767936" y="2611439"/>
              <a:ext cx="719137" cy="338137"/>
            </a:xfrm>
            <a:prstGeom prst="triangle">
              <a:avLst>
                <a:gd name="adj" fmla="val 50000"/>
              </a:avLst>
            </a:prstGeom>
            <a:solidFill>
              <a:schemeClr val="tx2">
                <a:lumMod val="60000"/>
                <a:lumOff val="40000"/>
              </a:schemeClr>
            </a:solidFill>
            <a:ln w="9525" algn="ctr">
              <a:noFill/>
              <a:miter lim="800000"/>
              <a:headEnd/>
              <a:tailEnd/>
            </a:ln>
            <a:effectLst/>
          </p:spPr>
          <p:txBody>
            <a:bodyPr wrap="none" anchor="ctr"/>
            <a:lstStyle/>
            <a:p>
              <a:pPr>
                <a:defRPr/>
              </a:pPr>
              <a:endParaRPr lang="en-GB"/>
            </a:p>
          </p:txBody>
        </p:sp>
        <p:sp>
          <p:nvSpPr>
            <p:cNvPr id="186421" name="Text Box 53">
              <a:extLst>
                <a:ext uri="{FF2B5EF4-FFF2-40B4-BE49-F238E27FC236}">
                  <a16:creationId xmlns:a16="http://schemas.microsoft.com/office/drawing/2014/main" id="{9BE3FC1C-CAF4-4576-878C-482243EF6039}"/>
                </a:ext>
              </a:extLst>
            </p:cNvPr>
            <p:cNvSpPr txBox="1">
              <a:spLocks noChangeArrowheads="1"/>
            </p:cNvSpPr>
            <p:nvPr/>
          </p:nvSpPr>
          <p:spPr bwMode="auto">
            <a:xfrm>
              <a:off x="7885661" y="2636839"/>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lgn="ctr">
                <a:spcBef>
                  <a:spcPct val="50000"/>
                </a:spcBef>
                <a:defRPr/>
              </a:pPr>
              <a:r>
                <a:rPr lang="en-GB" sz="1400" dirty="0"/>
                <a:t>Judah</a:t>
              </a:r>
            </a:p>
          </p:txBody>
        </p:sp>
        <p:sp>
          <p:nvSpPr>
            <p:cNvPr id="186422" name="Text Box 54">
              <a:extLst>
                <a:ext uri="{FF2B5EF4-FFF2-40B4-BE49-F238E27FC236}">
                  <a16:creationId xmlns:a16="http://schemas.microsoft.com/office/drawing/2014/main" id="{AFBBB8A6-CE51-47BE-ADB3-AD6649E27721}"/>
                </a:ext>
              </a:extLst>
            </p:cNvPr>
            <p:cNvSpPr txBox="1">
              <a:spLocks noChangeArrowheads="1"/>
            </p:cNvSpPr>
            <p:nvPr/>
          </p:nvSpPr>
          <p:spPr bwMode="auto">
            <a:xfrm>
              <a:off x="7885661" y="5373689"/>
              <a:ext cx="863600" cy="304800"/>
            </a:xfrm>
            <a:prstGeom prst="rect">
              <a:avLst/>
            </a:prstGeom>
            <a:solidFill>
              <a:schemeClr val="accent4">
                <a:lumMod val="40000"/>
                <a:lumOff val="60000"/>
              </a:schemeClr>
            </a:solidFill>
            <a:ln w="9525" algn="ctr">
              <a:noFill/>
              <a:miter lim="800000"/>
              <a:headEnd/>
              <a:tailEnd/>
            </a:ln>
            <a:effectLst/>
          </p:spPr>
          <p:txBody>
            <a:bodyPr>
              <a:spAutoFit/>
            </a:bodyPr>
            <a:lstStyle/>
            <a:p>
              <a:pPr algn="ctr">
                <a:spcBef>
                  <a:spcPct val="50000"/>
                </a:spcBef>
                <a:defRPr/>
              </a:pPr>
              <a:r>
                <a:rPr lang="en-GB" sz="1400" dirty="0" err="1"/>
                <a:t>Zebulin</a:t>
              </a:r>
              <a:endParaRPr lang="en-GB" sz="1400" dirty="0"/>
            </a:p>
          </p:txBody>
        </p:sp>
        <p:sp>
          <p:nvSpPr>
            <p:cNvPr id="186423" name="Rectangle 55">
              <a:extLst>
                <a:ext uri="{FF2B5EF4-FFF2-40B4-BE49-F238E27FC236}">
                  <a16:creationId xmlns:a16="http://schemas.microsoft.com/office/drawing/2014/main" id="{B62CAFF9-920B-4769-ADA1-88DA97EA7C4C}"/>
                </a:ext>
              </a:extLst>
            </p:cNvPr>
            <p:cNvSpPr>
              <a:spLocks noChangeArrowheads="1"/>
            </p:cNvSpPr>
            <p:nvPr/>
          </p:nvSpPr>
          <p:spPr bwMode="auto">
            <a:xfrm>
              <a:off x="5448300" y="3789363"/>
              <a:ext cx="1223963"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24" name="AutoShape 56">
              <a:extLst>
                <a:ext uri="{FF2B5EF4-FFF2-40B4-BE49-F238E27FC236}">
                  <a16:creationId xmlns:a16="http://schemas.microsoft.com/office/drawing/2014/main" id="{4C362670-6F10-42EF-B067-11C187425B01}"/>
                </a:ext>
              </a:extLst>
            </p:cNvPr>
            <p:cNvSpPr>
              <a:spLocks noChangeArrowheads="1"/>
            </p:cNvSpPr>
            <p:nvPr/>
          </p:nvSpPr>
          <p:spPr bwMode="auto">
            <a:xfrm rot="5400000">
              <a:off x="6483350" y="3981450"/>
              <a:ext cx="719138"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25" name="Rectangle 57">
              <a:extLst>
                <a:ext uri="{FF2B5EF4-FFF2-40B4-BE49-F238E27FC236}">
                  <a16:creationId xmlns:a16="http://schemas.microsoft.com/office/drawing/2014/main" id="{58938730-8ACD-47A0-A28B-8AB7EDF7F973}"/>
                </a:ext>
              </a:extLst>
            </p:cNvPr>
            <p:cNvSpPr>
              <a:spLocks noChangeArrowheads="1"/>
            </p:cNvSpPr>
            <p:nvPr/>
          </p:nvSpPr>
          <p:spPr bwMode="auto">
            <a:xfrm>
              <a:off x="5448300" y="5157788"/>
              <a:ext cx="1223963"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26" name="AutoShape 58">
              <a:extLst>
                <a:ext uri="{FF2B5EF4-FFF2-40B4-BE49-F238E27FC236}">
                  <a16:creationId xmlns:a16="http://schemas.microsoft.com/office/drawing/2014/main" id="{F829897E-9707-45E9-AB0B-031BE429F510}"/>
                </a:ext>
              </a:extLst>
            </p:cNvPr>
            <p:cNvSpPr>
              <a:spLocks noChangeArrowheads="1"/>
            </p:cNvSpPr>
            <p:nvPr/>
          </p:nvSpPr>
          <p:spPr bwMode="auto">
            <a:xfrm rot="5400000">
              <a:off x="6483350" y="5349875"/>
              <a:ext cx="719138"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27" name="Rectangle 59">
              <a:extLst>
                <a:ext uri="{FF2B5EF4-FFF2-40B4-BE49-F238E27FC236}">
                  <a16:creationId xmlns:a16="http://schemas.microsoft.com/office/drawing/2014/main" id="{D89CEB2C-141C-46E5-89EF-14765F1FF94D}"/>
                </a:ext>
              </a:extLst>
            </p:cNvPr>
            <p:cNvSpPr>
              <a:spLocks noChangeArrowheads="1"/>
            </p:cNvSpPr>
            <p:nvPr/>
          </p:nvSpPr>
          <p:spPr bwMode="auto">
            <a:xfrm>
              <a:off x="5437736" y="2420939"/>
              <a:ext cx="1223963" cy="719137"/>
            </a:xfrm>
            <a:prstGeom prst="rect">
              <a:avLst/>
            </a:prstGeom>
            <a:solidFill>
              <a:schemeClr val="tx2">
                <a:lumMod val="60000"/>
                <a:lumOff val="40000"/>
              </a:schemeClr>
            </a:solidFill>
            <a:ln w="9525">
              <a:noFill/>
              <a:miter lim="800000"/>
              <a:headEnd/>
              <a:tailEnd/>
            </a:ln>
            <a:effectLst/>
          </p:spPr>
          <p:txBody>
            <a:bodyPr wrap="none" anchor="ctr"/>
            <a:lstStyle/>
            <a:p>
              <a:pPr>
                <a:defRPr/>
              </a:pPr>
              <a:endParaRPr lang="en-GB"/>
            </a:p>
          </p:txBody>
        </p:sp>
        <p:sp>
          <p:nvSpPr>
            <p:cNvPr id="186428" name="AutoShape 60">
              <a:extLst>
                <a:ext uri="{FF2B5EF4-FFF2-40B4-BE49-F238E27FC236}">
                  <a16:creationId xmlns:a16="http://schemas.microsoft.com/office/drawing/2014/main" id="{5A19B391-A2A3-4FC9-83E5-256E571BA932}"/>
                </a:ext>
              </a:extLst>
            </p:cNvPr>
            <p:cNvSpPr>
              <a:spLocks noChangeArrowheads="1"/>
            </p:cNvSpPr>
            <p:nvPr/>
          </p:nvSpPr>
          <p:spPr bwMode="auto">
            <a:xfrm rot="5400000">
              <a:off x="6464473" y="2611439"/>
              <a:ext cx="719137" cy="338138"/>
            </a:xfrm>
            <a:prstGeom prst="triangle">
              <a:avLst>
                <a:gd name="adj" fmla="val 50000"/>
              </a:avLst>
            </a:prstGeom>
            <a:solidFill>
              <a:schemeClr val="tx2">
                <a:lumMod val="60000"/>
                <a:lumOff val="40000"/>
              </a:schemeClr>
            </a:solidFill>
            <a:ln w="9525" algn="ctr">
              <a:noFill/>
              <a:miter lim="800000"/>
              <a:headEnd/>
              <a:tailEnd/>
            </a:ln>
            <a:effectLst/>
          </p:spPr>
          <p:txBody>
            <a:bodyPr wrap="none" anchor="ctr"/>
            <a:lstStyle/>
            <a:p>
              <a:pPr>
                <a:defRPr/>
              </a:pPr>
              <a:endParaRPr lang="en-GB"/>
            </a:p>
          </p:txBody>
        </p:sp>
        <p:sp>
          <p:nvSpPr>
            <p:cNvPr id="186429" name="Text Box 61">
              <a:extLst>
                <a:ext uri="{FF2B5EF4-FFF2-40B4-BE49-F238E27FC236}">
                  <a16:creationId xmlns:a16="http://schemas.microsoft.com/office/drawing/2014/main" id="{60C07210-CE38-4EAF-A91E-8F7B0CA81F30}"/>
                </a:ext>
              </a:extLst>
            </p:cNvPr>
            <p:cNvSpPr txBox="1">
              <a:spLocks noChangeArrowheads="1"/>
            </p:cNvSpPr>
            <p:nvPr/>
          </p:nvSpPr>
          <p:spPr bwMode="auto">
            <a:xfrm>
              <a:off x="5592763" y="5373688"/>
              <a:ext cx="863600" cy="304800"/>
            </a:xfrm>
            <a:prstGeom prst="rect">
              <a:avLst/>
            </a:prstGeom>
            <a:solidFill>
              <a:schemeClr val="accent4">
                <a:lumMod val="40000"/>
                <a:lumOff val="60000"/>
              </a:schemeClr>
            </a:solidFill>
            <a:ln w="9525" algn="ctr">
              <a:noFill/>
              <a:miter lim="800000"/>
              <a:headEnd/>
              <a:tailEnd/>
            </a:ln>
            <a:effectLst/>
          </p:spPr>
          <p:txBody>
            <a:bodyPr>
              <a:spAutoFit/>
            </a:bodyPr>
            <a:lstStyle/>
            <a:p>
              <a:pPr algn="ctr">
                <a:spcBef>
                  <a:spcPct val="50000"/>
                </a:spcBef>
                <a:defRPr/>
              </a:pPr>
              <a:r>
                <a:rPr lang="en-GB" sz="1400" dirty="0"/>
                <a:t>Gad</a:t>
              </a:r>
            </a:p>
          </p:txBody>
        </p:sp>
        <p:sp>
          <p:nvSpPr>
            <p:cNvPr id="186430" name="Text Box 62">
              <a:extLst>
                <a:ext uri="{FF2B5EF4-FFF2-40B4-BE49-F238E27FC236}">
                  <a16:creationId xmlns:a16="http://schemas.microsoft.com/office/drawing/2014/main" id="{456D737C-FF6F-49AA-B72E-2B868E304996}"/>
                </a:ext>
              </a:extLst>
            </p:cNvPr>
            <p:cNvSpPr txBox="1">
              <a:spLocks noChangeArrowheads="1"/>
            </p:cNvSpPr>
            <p:nvPr/>
          </p:nvSpPr>
          <p:spPr bwMode="auto">
            <a:xfrm>
              <a:off x="5592763" y="4022725"/>
              <a:ext cx="863600" cy="304800"/>
            </a:xfrm>
            <a:prstGeom prst="rect">
              <a:avLst/>
            </a:prstGeom>
            <a:solidFill>
              <a:schemeClr val="accent4">
                <a:lumMod val="40000"/>
                <a:lumOff val="60000"/>
              </a:schemeClr>
            </a:solidFill>
            <a:ln w="9525" algn="ctr">
              <a:noFill/>
              <a:miter lim="800000"/>
              <a:headEnd/>
              <a:tailEnd/>
            </a:ln>
            <a:effectLst/>
          </p:spPr>
          <p:txBody>
            <a:bodyPr>
              <a:spAutoFit/>
            </a:bodyPr>
            <a:lstStyle/>
            <a:p>
              <a:pPr algn="ctr">
                <a:spcBef>
                  <a:spcPct val="50000"/>
                </a:spcBef>
                <a:defRPr/>
              </a:pPr>
              <a:r>
                <a:rPr lang="en-GB" sz="1400" dirty="0"/>
                <a:t>Simeon</a:t>
              </a:r>
            </a:p>
          </p:txBody>
        </p:sp>
        <p:sp>
          <p:nvSpPr>
            <p:cNvPr id="186431" name="Text Box 63">
              <a:extLst>
                <a:ext uri="{FF2B5EF4-FFF2-40B4-BE49-F238E27FC236}">
                  <a16:creationId xmlns:a16="http://schemas.microsoft.com/office/drawing/2014/main" id="{D5434655-2E22-4867-A676-91185022A822}"/>
                </a:ext>
              </a:extLst>
            </p:cNvPr>
            <p:cNvSpPr txBox="1">
              <a:spLocks noChangeArrowheads="1"/>
            </p:cNvSpPr>
            <p:nvPr/>
          </p:nvSpPr>
          <p:spPr bwMode="auto">
            <a:xfrm>
              <a:off x="5582199" y="2636839"/>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lgn="ctr">
                <a:spcBef>
                  <a:spcPct val="50000"/>
                </a:spcBef>
                <a:defRPr/>
              </a:pPr>
              <a:r>
                <a:rPr lang="en-GB" sz="1400" dirty="0"/>
                <a:t>Reuben</a:t>
              </a:r>
            </a:p>
          </p:txBody>
        </p:sp>
        <p:sp>
          <p:nvSpPr>
            <p:cNvPr id="186432" name="Rectangle 64">
              <a:extLst>
                <a:ext uri="{FF2B5EF4-FFF2-40B4-BE49-F238E27FC236}">
                  <a16:creationId xmlns:a16="http://schemas.microsoft.com/office/drawing/2014/main" id="{81FF0185-95E1-49EA-ABFC-C90BE8C6E73F}"/>
                </a:ext>
              </a:extLst>
            </p:cNvPr>
            <p:cNvSpPr>
              <a:spLocks noChangeArrowheads="1"/>
            </p:cNvSpPr>
            <p:nvPr/>
          </p:nvSpPr>
          <p:spPr bwMode="auto">
            <a:xfrm>
              <a:off x="3432175" y="3787775"/>
              <a:ext cx="1223963" cy="719138"/>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33" name="AutoShape 65">
              <a:extLst>
                <a:ext uri="{FF2B5EF4-FFF2-40B4-BE49-F238E27FC236}">
                  <a16:creationId xmlns:a16="http://schemas.microsoft.com/office/drawing/2014/main" id="{4D065958-B476-42A8-BDDB-3F6438329C95}"/>
                </a:ext>
              </a:extLst>
            </p:cNvPr>
            <p:cNvSpPr>
              <a:spLocks noChangeArrowheads="1"/>
            </p:cNvSpPr>
            <p:nvPr/>
          </p:nvSpPr>
          <p:spPr bwMode="auto">
            <a:xfrm rot="5400000">
              <a:off x="4467225" y="3979863"/>
              <a:ext cx="719137"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34" name="Rectangle 66">
              <a:extLst>
                <a:ext uri="{FF2B5EF4-FFF2-40B4-BE49-F238E27FC236}">
                  <a16:creationId xmlns:a16="http://schemas.microsoft.com/office/drawing/2014/main" id="{08211B64-5D53-4A7A-9DA6-B093328908DB}"/>
                </a:ext>
              </a:extLst>
            </p:cNvPr>
            <p:cNvSpPr>
              <a:spLocks noChangeArrowheads="1"/>
            </p:cNvSpPr>
            <p:nvPr/>
          </p:nvSpPr>
          <p:spPr bwMode="auto">
            <a:xfrm>
              <a:off x="3432175" y="5156200"/>
              <a:ext cx="1223963" cy="719138"/>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35" name="AutoShape 67">
              <a:extLst>
                <a:ext uri="{FF2B5EF4-FFF2-40B4-BE49-F238E27FC236}">
                  <a16:creationId xmlns:a16="http://schemas.microsoft.com/office/drawing/2014/main" id="{8BBD6BA6-3394-4FAB-B013-D4ACF95648F5}"/>
                </a:ext>
              </a:extLst>
            </p:cNvPr>
            <p:cNvSpPr>
              <a:spLocks noChangeArrowheads="1"/>
            </p:cNvSpPr>
            <p:nvPr/>
          </p:nvSpPr>
          <p:spPr bwMode="auto">
            <a:xfrm rot="5400000">
              <a:off x="4467225" y="5348288"/>
              <a:ext cx="719137"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36" name="Rectangle 68">
              <a:extLst>
                <a:ext uri="{FF2B5EF4-FFF2-40B4-BE49-F238E27FC236}">
                  <a16:creationId xmlns:a16="http://schemas.microsoft.com/office/drawing/2014/main" id="{B06AC24B-12FE-4D29-9214-2A45A6051266}"/>
                </a:ext>
              </a:extLst>
            </p:cNvPr>
            <p:cNvSpPr>
              <a:spLocks noChangeArrowheads="1"/>
            </p:cNvSpPr>
            <p:nvPr/>
          </p:nvSpPr>
          <p:spPr bwMode="auto">
            <a:xfrm>
              <a:off x="3421611" y="2419351"/>
              <a:ext cx="1223963" cy="719138"/>
            </a:xfrm>
            <a:prstGeom prst="rect">
              <a:avLst/>
            </a:prstGeom>
            <a:solidFill>
              <a:schemeClr val="tx2">
                <a:lumMod val="60000"/>
                <a:lumOff val="40000"/>
              </a:schemeClr>
            </a:solidFill>
            <a:ln w="9525">
              <a:noFill/>
              <a:miter lim="800000"/>
              <a:headEnd/>
              <a:tailEnd/>
            </a:ln>
            <a:effectLst/>
          </p:spPr>
          <p:txBody>
            <a:bodyPr wrap="none" anchor="ctr"/>
            <a:lstStyle/>
            <a:p>
              <a:pPr>
                <a:defRPr/>
              </a:pPr>
              <a:endParaRPr lang="en-GB"/>
            </a:p>
          </p:txBody>
        </p:sp>
        <p:sp>
          <p:nvSpPr>
            <p:cNvPr id="186437" name="AutoShape 69">
              <a:extLst>
                <a:ext uri="{FF2B5EF4-FFF2-40B4-BE49-F238E27FC236}">
                  <a16:creationId xmlns:a16="http://schemas.microsoft.com/office/drawing/2014/main" id="{36177F71-8AD5-4B86-A8AE-B14E7A3A9148}"/>
                </a:ext>
              </a:extLst>
            </p:cNvPr>
            <p:cNvSpPr>
              <a:spLocks noChangeArrowheads="1"/>
            </p:cNvSpPr>
            <p:nvPr/>
          </p:nvSpPr>
          <p:spPr bwMode="auto">
            <a:xfrm rot="5400000">
              <a:off x="4456661" y="2609851"/>
              <a:ext cx="719138" cy="338138"/>
            </a:xfrm>
            <a:prstGeom prst="triangle">
              <a:avLst>
                <a:gd name="adj" fmla="val 50000"/>
              </a:avLst>
            </a:prstGeom>
            <a:solidFill>
              <a:schemeClr val="tx2">
                <a:lumMod val="60000"/>
                <a:lumOff val="40000"/>
              </a:schemeClr>
            </a:solidFill>
            <a:ln w="9525" algn="ctr">
              <a:noFill/>
              <a:miter lim="800000"/>
              <a:headEnd/>
              <a:tailEnd/>
            </a:ln>
            <a:effectLst/>
          </p:spPr>
          <p:txBody>
            <a:bodyPr wrap="none" anchor="ctr"/>
            <a:lstStyle/>
            <a:p>
              <a:pPr>
                <a:defRPr/>
              </a:pPr>
              <a:endParaRPr lang="en-GB"/>
            </a:p>
          </p:txBody>
        </p:sp>
        <p:sp>
          <p:nvSpPr>
            <p:cNvPr id="186438" name="Text Box 70">
              <a:extLst>
                <a:ext uri="{FF2B5EF4-FFF2-40B4-BE49-F238E27FC236}">
                  <a16:creationId xmlns:a16="http://schemas.microsoft.com/office/drawing/2014/main" id="{6D661928-39D6-4A49-B87D-9172940F2820}"/>
                </a:ext>
              </a:extLst>
            </p:cNvPr>
            <p:cNvSpPr txBox="1">
              <a:spLocks noChangeArrowheads="1"/>
            </p:cNvSpPr>
            <p:nvPr/>
          </p:nvSpPr>
          <p:spPr bwMode="auto">
            <a:xfrm>
              <a:off x="3494636" y="2636839"/>
              <a:ext cx="1004888" cy="304800"/>
            </a:xfrm>
            <a:prstGeom prst="rect">
              <a:avLst/>
            </a:prstGeom>
            <a:solidFill>
              <a:schemeClr val="tx2">
                <a:lumMod val="60000"/>
                <a:lumOff val="40000"/>
              </a:schemeClr>
            </a:solidFill>
            <a:ln w="9525" algn="ctr">
              <a:noFill/>
              <a:miter lim="800000"/>
              <a:headEnd/>
              <a:tailEnd/>
            </a:ln>
            <a:effectLst/>
          </p:spPr>
          <p:txBody>
            <a:bodyPr wrap="square">
              <a:spAutoFit/>
            </a:bodyPr>
            <a:lstStyle/>
            <a:p>
              <a:pPr algn="ctr">
                <a:spcBef>
                  <a:spcPct val="50000"/>
                </a:spcBef>
                <a:defRPr/>
              </a:pPr>
              <a:r>
                <a:rPr lang="en-GB" sz="1400" dirty="0"/>
                <a:t>Ephraim</a:t>
              </a:r>
            </a:p>
          </p:txBody>
        </p:sp>
        <p:sp>
          <p:nvSpPr>
            <p:cNvPr id="186439" name="Text Box 71">
              <a:extLst>
                <a:ext uri="{FF2B5EF4-FFF2-40B4-BE49-F238E27FC236}">
                  <a16:creationId xmlns:a16="http://schemas.microsoft.com/office/drawing/2014/main" id="{32541867-E39F-4C5A-8C85-260B7469F950}"/>
                </a:ext>
              </a:extLst>
            </p:cNvPr>
            <p:cNvSpPr txBox="1">
              <a:spLocks noChangeArrowheads="1"/>
            </p:cNvSpPr>
            <p:nvPr/>
          </p:nvSpPr>
          <p:spPr bwMode="auto">
            <a:xfrm>
              <a:off x="3505200" y="4005263"/>
              <a:ext cx="1204912" cy="304800"/>
            </a:xfrm>
            <a:prstGeom prst="rect">
              <a:avLst/>
            </a:prstGeom>
            <a:solidFill>
              <a:schemeClr val="accent4">
                <a:lumMod val="40000"/>
                <a:lumOff val="60000"/>
              </a:schemeClr>
            </a:solidFill>
            <a:ln w="9525" algn="ctr">
              <a:noFill/>
              <a:miter lim="800000"/>
              <a:headEnd/>
              <a:tailEnd/>
            </a:ln>
            <a:effectLst/>
          </p:spPr>
          <p:txBody>
            <a:bodyPr wrap="square">
              <a:spAutoFit/>
            </a:bodyPr>
            <a:lstStyle/>
            <a:p>
              <a:pPr algn="ctr">
                <a:spcBef>
                  <a:spcPct val="50000"/>
                </a:spcBef>
                <a:defRPr/>
              </a:pPr>
              <a:r>
                <a:rPr lang="en-GB" sz="1400" dirty="0" err="1"/>
                <a:t>Mannasseh</a:t>
              </a:r>
              <a:endParaRPr lang="en-GB" sz="1400" dirty="0"/>
            </a:p>
          </p:txBody>
        </p:sp>
        <p:sp>
          <p:nvSpPr>
            <p:cNvPr id="186440" name="Text Box 72">
              <a:extLst>
                <a:ext uri="{FF2B5EF4-FFF2-40B4-BE49-F238E27FC236}">
                  <a16:creationId xmlns:a16="http://schemas.microsoft.com/office/drawing/2014/main" id="{F63D6A0C-CFA3-467D-A843-D8012FD817C9}"/>
                </a:ext>
              </a:extLst>
            </p:cNvPr>
            <p:cNvSpPr txBox="1">
              <a:spLocks noChangeArrowheads="1"/>
            </p:cNvSpPr>
            <p:nvPr/>
          </p:nvSpPr>
          <p:spPr bwMode="auto">
            <a:xfrm>
              <a:off x="3433763" y="5373688"/>
              <a:ext cx="1150937" cy="304800"/>
            </a:xfrm>
            <a:prstGeom prst="rect">
              <a:avLst/>
            </a:prstGeom>
            <a:solidFill>
              <a:schemeClr val="accent4">
                <a:lumMod val="40000"/>
                <a:lumOff val="60000"/>
              </a:schemeClr>
            </a:solidFill>
            <a:ln w="9525" algn="ctr">
              <a:noFill/>
              <a:miter lim="800000"/>
              <a:headEnd/>
              <a:tailEnd/>
            </a:ln>
            <a:effectLst/>
          </p:spPr>
          <p:txBody>
            <a:bodyPr>
              <a:spAutoFit/>
            </a:bodyPr>
            <a:lstStyle/>
            <a:p>
              <a:pPr algn="ctr">
                <a:spcBef>
                  <a:spcPct val="50000"/>
                </a:spcBef>
                <a:defRPr/>
              </a:pPr>
              <a:r>
                <a:rPr lang="en-GB" sz="1400" dirty="0"/>
                <a:t>Benjamin</a:t>
              </a:r>
            </a:p>
          </p:txBody>
        </p:sp>
        <p:sp>
          <p:nvSpPr>
            <p:cNvPr id="186441" name="Rectangle 73">
              <a:extLst>
                <a:ext uri="{FF2B5EF4-FFF2-40B4-BE49-F238E27FC236}">
                  <a16:creationId xmlns:a16="http://schemas.microsoft.com/office/drawing/2014/main" id="{C5CB3134-5CDC-4AD7-9AFE-CEDBAAE2BF21}"/>
                </a:ext>
              </a:extLst>
            </p:cNvPr>
            <p:cNvSpPr>
              <a:spLocks noChangeArrowheads="1"/>
            </p:cNvSpPr>
            <p:nvPr/>
          </p:nvSpPr>
          <p:spPr bwMode="auto">
            <a:xfrm>
              <a:off x="1774825" y="3789363"/>
              <a:ext cx="1223963"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42" name="AutoShape 74">
              <a:extLst>
                <a:ext uri="{FF2B5EF4-FFF2-40B4-BE49-F238E27FC236}">
                  <a16:creationId xmlns:a16="http://schemas.microsoft.com/office/drawing/2014/main" id="{D4ADCDF3-398B-40F4-A33B-3832D65243FF}"/>
                </a:ext>
              </a:extLst>
            </p:cNvPr>
            <p:cNvSpPr>
              <a:spLocks noChangeArrowheads="1"/>
            </p:cNvSpPr>
            <p:nvPr/>
          </p:nvSpPr>
          <p:spPr bwMode="auto">
            <a:xfrm rot="5400000">
              <a:off x="2809875" y="3981450"/>
              <a:ext cx="719138"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43" name="Rectangle 75">
              <a:extLst>
                <a:ext uri="{FF2B5EF4-FFF2-40B4-BE49-F238E27FC236}">
                  <a16:creationId xmlns:a16="http://schemas.microsoft.com/office/drawing/2014/main" id="{AB9A5E86-B979-406B-99B2-0D065A44E666}"/>
                </a:ext>
              </a:extLst>
            </p:cNvPr>
            <p:cNvSpPr>
              <a:spLocks noChangeArrowheads="1"/>
            </p:cNvSpPr>
            <p:nvPr/>
          </p:nvSpPr>
          <p:spPr bwMode="auto">
            <a:xfrm>
              <a:off x="1774825" y="5157788"/>
              <a:ext cx="1223963" cy="719137"/>
            </a:xfrm>
            <a:prstGeom prst="rect">
              <a:avLst/>
            </a:prstGeom>
            <a:solidFill>
              <a:schemeClr val="accent4">
                <a:lumMod val="40000"/>
                <a:lumOff val="60000"/>
              </a:schemeClr>
            </a:solidFill>
            <a:ln w="9525">
              <a:noFill/>
              <a:miter lim="800000"/>
              <a:headEnd/>
              <a:tailEnd/>
            </a:ln>
            <a:effectLst/>
          </p:spPr>
          <p:txBody>
            <a:bodyPr wrap="none" anchor="ctr"/>
            <a:lstStyle/>
            <a:p>
              <a:pPr>
                <a:defRPr/>
              </a:pPr>
              <a:endParaRPr lang="en-GB"/>
            </a:p>
          </p:txBody>
        </p:sp>
        <p:sp>
          <p:nvSpPr>
            <p:cNvPr id="186444" name="AutoShape 76">
              <a:extLst>
                <a:ext uri="{FF2B5EF4-FFF2-40B4-BE49-F238E27FC236}">
                  <a16:creationId xmlns:a16="http://schemas.microsoft.com/office/drawing/2014/main" id="{6E2011F6-2C10-4E2C-9DB8-284ACA5E1016}"/>
                </a:ext>
              </a:extLst>
            </p:cNvPr>
            <p:cNvSpPr>
              <a:spLocks noChangeArrowheads="1"/>
            </p:cNvSpPr>
            <p:nvPr/>
          </p:nvSpPr>
          <p:spPr bwMode="auto">
            <a:xfrm rot="5400000">
              <a:off x="2809875" y="5349875"/>
              <a:ext cx="719138" cy="338138"/>
            </a:xfrm>
            <a:prstGeom prst="triangle">
              <a:avLst>
                <a:gd name="adj" fmla="val 50000"/>
              </a:avLst>
            </a:prstGeom>
            <a:solidFill>
              <a:schemeClr val="accent4">
                <a:lumMod val="40000"/>
                <a:lumOff val="60000"/>
              </a:schemeClr>
            </a:solidFill>
            <a:ln w="9525" algn="ctr">
              <a:noFill/>
              <a:miter lim="800000"/>
              <a:headEnd/>
              <a:tailEnd/>
            </a:ln>
            <a:effectLst/>
          </p:spPr>
          <p:txBody>
            <a:bodyPr wrap="none" anchor="ctr"/>
            <a:lstStyle/>
            <a:p>
              <a:pPr>
                <a:defRPr/>
              </a:pPr>
              <a:endParaRPr lang="en-GB"/>
            </a:p>
          </p:txBody>
        </p:sp>
        <p:sp>
          <p:nvSpPr>
            <p:cNvPr id="186445" name="Rectangle 77">
              <a:extLst>
                <a:ext uri="{FF2B5EF4-FFF2-40B4-BE49-F238E27FC236}">
                  <a16:creationId xmlns:a16="http://schemas.microsoft.com/office/drawing/2014/main" id="{DB257B2B-76AC-4797-B847-4074B27DE9AD}"/>
                </a:ext>
              </a:extLst>
            </p:cNvPr>
            <p:cNvSpPr>
              <a:spLocks noChangeArrowheads="1"/>
            </p:cNvSpPr>
            <p:nvPr/>
          </p:nvSpPr>
          <p:spPr bwMode="auto">
            <a:xfrm>
              <a:off x="1764261" y="2420939"/>
              <a:ext cx="1223963" cy="719137"/>
            </a:xfrm>
            <a:prstGeom prst="rect">
              <a:avLst/>
            </a:prstGeom>
            <a:solidFill>
              <a:schemeClr val="tx2">
                <a:lumMod val="60000"/>
                <a:lumOff val="40000"/>
              </a:schemeClr>
            </a:solidFill>
            <a:ln w="9525">
              <a:noFill/>
              <a:miter lim="800000"/>
              <a:headEnd/>
              <a:tailEnd/>
            </a:ln>
            <a:effectLst/>
          </p:spPr>
          <p:txBody>
            <a:bodyPr wrap="none" anchor="ctr"/>
            <a:lstStyle/>
            <a:p>
              <a:pPr>
                <a:defRPr/>
              </a:pPr>
              <a:endParaRPr lang="en-GB"/>
            </a:p>
          </p:txBody>
        </p:sp>
        <p:sp>
          <p:nvSpPr>
            <p:cNvPr id="186446" name="AutoShape 78">
              <a:extLst>
                <a:ext uri="{FF2B5EF4-FFF2-40B4-BE49-F238E27FC236}">
                  <a16:creationId xmlns:a16="http://schemas.microsoft.com/office/drawing/2014/main" id="{92266230-2919-4BEE-998C-B8AE277669D5}"/>
                </a:ext>
              </a:extLst>
            </p:cNvPr>
            <p:cNvSpPr>
              <a:spLocks noChangeArrowheads="1"/>
            </p:cNvSpPr>
            <p:nvPr/>
          </p:nvSpPr>
          <p:spPr bwMode="auto">
            <a:xfrm rot="5400000">
              <a:off x="2790998" y="2611439"/>
              <a:ext cx="719137" cy="338138"/>
            </a:xfrm>
            <a:prstGeom prst="triangle">
              <a:avLst>
                <a:gd name="adj" fmla="val 50000"/>
              </a:avLst>
            </a:prstGeom>
            <a:solidFill>
              <a:schemeClr val="tx2">
                <a:lumMod val="60000"/>
                <a:lumOff val="40000"/>
              </a:schemeClr>
            </a:solidFill>
            <a:ln w="9525" algn="ctr">
              <a:noFill/>
              <a:miter lim="800000"/>
              <a:headEnd/>
              <a:tailEnd/>
            </a:ln>
            <a:effectLst/>
          </p:spPr>
          <p:txBody>
            <a:bodyPr wrap="none" anchor="ctr"/>
            <a:lstStyle/>
            <a:p>
              <a:pPr>
                <a:defRPr/>
              </a:pPr>
              <a:endParaRPr lang="en-GB"/>
            </a:p>
          </p:txBody>
        </p:sp>
        <p:sp>
          <p:nvSpPr>
            <p:cNvPr id="186447" name="Text Box 79">
              <a:extLst>
                <a:ext uri="{FF2B5EF4-FFF2-40B4-BE49-F238E27FC236}">
                  <a16:creationId xmlns:a16="http://schemas.microsoft.com/office/drawing/2014/main" id="{BFC18B1D-82B3-47E5-84C7-89EC76CD855F}"/>
                </a:ext>
              </a:extLst>
            </p:cNvPr>
            <p:cNvSpPr txBox="1">
              <a:spLocks noChangeArrowheads="1"/>
            </p:cNvSpPr>
            <p:nvPr/>
          </p:nvSpPr>
          <p:spPr bwMode="auto">
            <a:xfrm>
              <a:off x="1970087" y="5356225"/>
              <a:ext cx="946151" cy="304800"/>
            </a:xfrm>
            <a:prstGeom prst="rect">
              <a:avLst/>
            </a:prstGeom>
            <a:solidFill>
              <a:schemeClr val="accent4">
                <a:lumMod val="40000"/>
                <a:lumOff val="60000"/>
              </a:schemeClr>
            </a:solidFill>
            <a:ln w="9525" algn="ctr">
              <a:noFill/>
              <a:miter lim="800000"/>
              <a:headEnd/>
              <a:tailEnd/>
            </a:ln>
            <a:effectLst/>
          </p:spPr>
          <p:txBody>
            <a:bodyPr wrap="square">
              <a:spAutoFit/>
            </a:bodyPr>
            <a:lstStyle/>
            <a:p>
              <a:pPr algn="ctr">
                <a:spcBef>
                  <a:spcPct val="50000"/>
                </a:spcBef>
                <a:defRPr/>
              </a:pPr>
              <a:r>
                <a:rPr lang="en-GB" sz="1400" dirty="0"/>
                <a:t>Naphtali</a:t>
              </a:r>
            </a:p>
          </p:txBody>
        </p:sp>
        <p:sp>
          <p:nvSpPr>
            <p:cNvPr id="186448" name="Text Box 80">
              <a:extLst>
                <a:ext uri="{FF2B5EF4-FFF2-40B4-BE49-F238E27FC236}">
                  <a16:creationId xmlns:a16="http://schemas.microsoft.com/office/drawing/2014/main" id="{46BCBBC9-918B-4F11-8A81-89AF04206D43}"/>
                </a:ext>
              </a:extLst>
            </p:cNvPr>
            <p:cNvSpPr txBox="1">
              <a:spLocks noChangeArrowheads="1"/>
            </p:cNvSpPr>
            <p:nvPr/>
          </p:nvSpPr>
          <p:spPr bwMode="auto">
            <a:xfrm>
              <a:off x="1970088" y="4005263"/>
              <a:ext cx="863600" cy="304800"/>
            </a:xfrm>
            <a:prstGeom prst="rect">
              <a:avLst/>
            </a:prstGeom>
            <a:solidFill>
              <a:schemeClr val="accent4">
                <a:lumMod val="40000"/>
                <a:lumOff val="60000"/>
              </a:schemeClr>
            </a:solidFill>
            <a:ln w="9525" algn="ctr">
              <a:noFill/>
              <a:miter lim="800000"/>
              <a:headEnd/>
              <a:tailEnd/>
            </a:ln>
            <a:effectLst/>
          </p:spPr>
          <p:txBody>
            <a:bodyPr>
              <a:spAutoFit/>
            </a:bodyPr>
            <a:lstStyle/>
            <a:p>
              <a:pPr algn="ctr">
                <a:spcBef>
                  <a:spcPct val="50000"/>
                </a:spcBef>
                <a:defRPr/>
              </a:pPr>
              <a:r>
                <a:rPr lang="en-GB" sz="1400" dirty="0"/>
                <a:t>Asher</a:t>
              </a:r>
            </a:p>
          </p:txBody>
        </p:sp>
        <p:sp>
          <p:nvSpPr>
            <p:cNvPr id="186449" name="Text Box 81">
              <a:extLst>
                <a:ext uri="{FF2B5EF4-FFF2-40B4-BE49-F238E27FC236}">
                  <a16:creationId xmlns:a16="http://schemas.microsoft.com/office/drawing/2014/main" id="{668A0C83-1AC3-4510-BBB5-A81DF2E864F9}"/>
                </a:ext>
              </a:extLst>
            </p:cNvPr>
            <p:cNvSpPr txBox="1">
              <a:spLocks noChangeArrowheads="1"/>
            </p:cNvSpPr>
            <p:nvPr/>
          </p:nvSpPr>
          <p:spPr bwMode="auto">
            <a:xfrm>
              <a:off x="1959524" y="2636839"/>
              <a:ext cx="863600" cy="304800"/>
            </a:xfrm>
            <a:prstGeom prst="rect">
              <a:avLst/>
            </a:prstGeom>
            <a:solidFill>
              <a:schemeClr val="tx2">
                <a:lumMod val="60000"/>
                <a:lumOff val="40000"/>
              </a:schemeClr>
            </a:solidFill>
            <a:ln w="9525" algn="ctr">
              <a:noFill/>
              <a:miter lim="800000"/>
              <a:headEnd/>
              <a:tailEnd/>
            </a:ln>
            <a:effectLst/>
          </p:spPr>
          <p:txBody>
            <a:bodyPr>
              <a:spAutoFit/>
            </a:bodyPr>
            <a:lstStyle/>
            <a:p>
              <a:pPr algn="ctr">
                <a:spcBef>
                  <a:spcPct val="50000"/>
                </a:spcBef>
                <a:defRPr/>
              </a:pPr>
              <a:r>
                <a:rPr lang="en-GB" sz="1400" dirty="0"/>
                <a:t>Dan</a:t>
              </a:r>
            </a:p>
          </p:txBody>
        </p:sp>
        <p:grpSp>
          <p:nvGrpSpPr>
            <p:cNvPr id="2" name="Group 86">
              <a:extLst>
                <a:ext uri="{FF2B5EF4-FFF2-40B4-BE49-F238E27FC236}">
                  <a16:creationId xmlns:a16="http://schemas.microsoft.com/office/drawing/2014/main" id="{71B9144F-E3C8-4953-8D2D-56517A1130E0}"/>
                </a:ext>
              </a:extLst>
            </p:cNvPr>
            <p:cNvGrpSpPr>
              <a:grpSpLocks noChangeAspect="1"/>
            </p:cNvGrpSpPr>
            <p:nvPr/>
          </p:nvGrpSpPr>
          <p:grpSpPr bwMode="auto">
            <a:xfrm>
              <a:off x="3637511" y="1736726"/>
              <a:ext cx="814388" cy="539750"/>
              <a:chOff x="624" y="2256"/>
              <a:chExt cx="1034" cy="689"/>
            </a:xfrm>
            <a:solidFill>
              <a:schemeClr val="accent4">
                <a:lumMod val="20000"/>
                <a:lumOff val="80000"/>
              </a:schemeClr>
            </a:solidFill>
          </p:grpSpPr>
          <p:sp>
            <p:nvSpPr>
              <p:cNvPr id="186455" name="AutoShape 87">
                <a:extLst>
                  <a:ext uri="{FF2B5EF4-FFF2-40B4-BE49-F238E27FC236}">
                    <a16:creationId xmlns:a16="http://schemas.microsoft.com/office/drawing/2014/main" id="{C0A9352E-D8BB-40BE-AB4E-B12D9BE4A2A4}"/>
                  </a:ext>
                </a:extLst>
              </p:cNvPr>
              <p:cNvSpPr>
                <a:spLocks noChangeAspect="1" noChangeArrowheads="1" noTextEdit="1"/>
              </p:cNvSpPr>
              <p:nvPr/>
            </p:nvSpPr>
            <p:spPr bwMode="auto">
              <a:xfrm>
                <a:off x="624" y="2256"/>
                <a:ext cx="1034" cy="689"/>
              </a:xfrm>
              <a:prstGeom prst="rect">
                <a:avLst/>
              </a:prstGeom>
              <a:grpFill/>
              <a:ln w="9525">
                <a:solidFill>
                  <a:srgbClr val="C00000"/>
                </a:solidFill>
                <a:miter lim="800000"/>
                <a:headEnd/>
                <a:tailEnd/>
              </a:ln>
            </p:spPr>
            <p:txBody>
              <a:bodyPr/>
              <a:lstStyle/>
              <a:p>
                <a:pPr>
                  <a:defRPr/>
                </a:pPr>
                <a:endParaRPr lang="en-GB" dirty="0"/>
              </a:p>
            </p:txBody>
          </p:sp>
          <p:sp>
            <p:nvSpPr>
              <p:cNvPr id="186456" name="Rectangle 88">
                <a:extLst>
                  <a:ext uri="{FF2B5EF4-FFF2-40B4-BE49-F238E27FC236}">
                    <a16:creationId xmlns:a16="http://schemas.microsoft.com/office/drawing/2014/main" id="{063CE097-A547-4FBF-9D11-C5E5938A47A2}"/>
                  </a:ext>
                </a:extLst>
              </p:cNvPr>
              <p:cNvSpPr>
                <a:spLocks noChangeArrowheads="1"/>
              </p:cNvSpPr>
              <p:nvPr/>
            </p:nvSpPr>
            <p:spPr bwMode="auto">
              <a:xfrm>
                <a:off x="624" y="2256"/>
                <a:ext cx="1034" cy="689"/>
              </a:xfrm>
              <a:prstGeom prst="rect">
                <a:avLst/>
              </a:prstGeom>
              <a:grpFill/>
              <a:ln w="9525">
                <a:solidFill>
                  <a:srgbClr val="C00000"/>
                </a:solidFill>
                <a:miter lim="800000"/>
                <a:headEnd/>
                <a:tailEnd/>
              </a:ln>
            </p:spPr>
            <p:txBody>
              <a:bodyPr/>
              <a:lstStyle/>
              <a:p>
                <a:pPr>
                  <a:defRPr/>
                </a:pPr>
                <a:endParaRPr lang="en-GB" dirty="0"/>
              </a:p>
            </p:txBody>
          </p:sp>
          <p:sp>
            <p:nvSpPr>
              <p:cNvPr id="186457" name="Freeform 89">
                <a:extLst>
                  <a:ext uri="{FF2B5EF4-FFF2-40B4-BE49-F238E27FC236}">
                    <a16:creationId xmlns:a16="http://schemas.microsoft.com/office/drawing/2014/main" id="{3FE58897-1DC5-450F-8852-AA0D9EA00E38}"/>
                  </a:ext>
                </a:extLst>
              </p:cNvPr>
              <p:cNvSpPr>
                <a:spLocks/>
              </p:cNvSpPr>
              <p:nvPr/>
            </p:nvSpPr>
            <p:spPr bwMode="auto">
              <a:xfrm>
                <a:off x="628" y="2838"/>
                <a:ext cx="851" cy="100"/>
              </a:xfrm>
              <a:custGeom>
                <a:avLst/>
                <a:gdLst/>
                <a:ahLst/>
                <a:cxnLst>
                  <a:cxn ang="0">
                    <a:pos x="764" y="100"/>
                  </a:cxn>
                  <a:cxn ang="0">
                    <a:pos x="290" y="75"/>
                  </a:cxn>
                  <a:cxn ang="0">
                    <a:pos x="0" y="87"/>
                  </a:cxn>
                  <a:cxn ang="0">
                    <a:pos x="1" y="84"/>
                  </a:cxn>
                  <a:cxn ang="0">
                    <a:pos x="3" y="73"/>
                  </a:cxn>
                  <a:cxn ang="0">
                    <a:pos x="6" y="59"/>
                  </a:cxn>
                  <a:cxn ang="0">
                    <a:pos x="10" y="43"/>
                  </a:cxn>
                  <a:cxn ang="0">
                    <a:pos x="14" y="26"/>
                  </a:cxn>
                  <a:cxn ang="0">
                    <a:pos x="17" y="12"/>
                  </a:cxn>
                  <a:cxn ang="0">
                    <a:pos x="20" y="3"/>
                  </a:cxn>
                  <a:cxn ang="0">
                    <a:pos x="21" y="0"/>
                  </a:cxn>
                  <a:cxn ang="0">
                    <a:pos x="40" y="0"/>
                  </a:cxn>
                  <a:cxn ang="0">
                    <a:pos x="87" y="0"/>
                  </a:cxn>
                  <a:cxn ang="0">
                    <a:pos x="154" y="0"/>
                  </a:cxn>
                  <a:cxn ang="0">
                    <a:pos x="231" y="0"/>
                  </a:cxn>
                  <a:cxn ang="0">
                    <a:pos x="309" y="0"/>
                  </a:cxn>
                  <a:cxn ang="0">
                    <a:pos x="375" y="0"/>
                  </a:cxn>
                  <a:cxn ang="0">
                    <a:pos x="423" y="0"/>
                  </a:cxn>
                  <a:cxn ang="0">
                    <a:pos x="441" y="0"/>
                  </a:cxn>
                  <a:cxn ang="0">
                    <a:pos x="459" y="0"/>
                  </a:cxn>
                  <a:cxn ang="0">
                    <a:pos x="506" y="0"/>
                  </a:cxn>
                  <a:cxn ang="0">
                    <a:pos x="571" y="0"/>
                  </a:cxn>
                  <a:cxn ang="0">
                    <a:pos x="647" y="0"/>
                  </a:cxn>
                  <a:cxn ang="0">
                    <a:pos x="721" y="0"/>
                  </a:cxn>
                  <a:cxn ang="0">
                    <a:pos x="787" y="0"/>
                  </a:cxn>
                  <a:cxn ang="0">
                    <a:pos x="833" y="0"/>
                  </a:cxn>
                  <a:cxn ang="0">
                    <a:pos x="851" y="0"/>
                  </a:cxn>
                  <a:cxn ang="0">
                    <a:pos x="571" y="50"/>
                  </a:cxn>
                  <a:cxn ang="0">
                    <a:pos x="764" y="100"/>
                  </a:cxn>
                </a:cxnLst>
                <a:rect l="0" t="0" r="r" b="b"/>
                <a:pathLst>
                  <a:path w="851" h="100">
                    <a:moveTo>
                      <a:pt x="764" y="100"/>
                    </a:moveTo>
                    <a:lnTo>
                      <a:pt x="290" y="75"/>
                    </a:lnTo>
                    <a:lnTo>
                      <a:pt x="0" y="87"/>
                    </a:lnTo>
                    <a:lnTo>
                      <a:pt x="1" y="84"/>
                    </a:lnTo>
                    <a:lnTo>
                      <a:pt x="3" y="73"/>
                    </a:lnTo>
                    <a:lnTo>
                      <a:pt x="6" y="59"/>
                    </a:lnTo>
                    <a:lnTo>
                      <a:pt x="10" y="43"/>
                    </a:lnTo>
                    <a:lnTo>
                      <a:pt x="14" y="26"/>
                    </a:lnTo>
                    <a:lnTo>
                      <a:pt x="17" y="12"/>
                    </a:lnTo>
                    <a:lnTo>
                      <a:pt x="20" y="3"/>
                    </a:lnTo>
                    <a:lnTo>
                      <a:pt x="21" y="0"/>
                    </a:lnTo>
                    <a:lnTo>
                      <a:pt x="40" y="0"/>
                    </a:lnTo>
                    <a:lnTo>
                      <a:pt x="87" y="0"/>
                    </a:lnTo>
                    <a:lnTo>
                      <a:pt x="154" y="0"/>
                    </a:lnTo>
                    <a:lnTo>
                      <a:pt x="231" y="0"/>
                    </a:lnTo>
                    <a:lnTo>
                      <a:pt x="309" y="0"/>
                    </a:lnTo>
                    <a:lnTo>
                      <a:pt x="375" y="0"/>
                    </a:lnTo>
                    <a:lnTo>
                      <a:pt x="423" y="0"/>
                    </a:lnTo>
                    <a:lnTo>
                      <a:pt x="441" y="0"/>
                    </a:lnTo>
                    <a:lnTo>
                      <a:pt x="459" y="0"/>
                    </a:lnTo>
                    <a:lnTo>
                      <a:pt x="506" y="0"/>
                    </a:lnTo>
                    <a:lnTo>
                      <a:pt x="571" y="0"/>
                    </a:lnTo>
                    <a:lnTo>
                      <a:pt x="647" y="0"/>
                    </a:lnTo>
                    <a:lnTo>
                      <a:pt x="721" y="0"/>
                    </a:lnTo>
                    <a:lnTo>
                      <a:pt x="787" y="0"/>
                    </a:lnTo>
                    <a:lnTo>
                      <a:pt x="833" y="0"/>
                    </a:lnTo>
                    <a:lnTo>
                      <a:pt x="851" y="0"/>
                    </a:lnTo>
                    <a:lnTo>
                      <a:pt x="571" y="50"/>
                    </a:lnTo>
                    <a:lnTo>
                      <a:pt x="764" y="100"/>
                    </a:lnTo>
                    <a:close/>
                  </a:path>
                </a:pathLst>
              </a:custGeom>
              <a:grpFill/>
              <a:ln w="9525">
                <a:solidFill>
                  <a:srgbClr val="C00000"/>
                </a:solidFill>
                <a:round/>
                <a:headEnd/>
                <a:tailEnd/>
              </a:ln>
            </p:spPr>
            <p:txBody>
              <a:bodyPr/>
              <a:lstStyle/>
              <a:p>
                <a:pPr>
                  <a:defRPr/>
                </a:pPr>
                <a:endParaRPr lang="en-GB" dirty="0"/>
              </a:p>
            </p:txBody>
          </p:sp>
          <p:sp>
            <p:nvSpPr>
              <p:cNvPr id="186458" name="Freeform 90">
                <a:extLst>
                  <a:ext uri="{FF2B5EF4-FFF2-40B4-BE49-F238E27FC236}">
                    <a16:creationId xmlns:a16="http://schemas.microsoft.com/office/drawing/2014/main" id="{45F8AE6F-6564-452A-A7C6-4ABB58C4124F}"/>
                  </a:ext>
                </a:extLst>
              </p:cNvPr>
              <p:cNvSpPr>
                <a:spLocks/>
              </p:cNvSpPr>
              <p:nvPr/>
            </p:nvSpPr>
            <p:spPr bwMode="auto">
              <a:xfrm>
                <a:off x="910" y="2262"/>
                <a:ext cx="727" cy="669"/>
              </a:xfrm>
              <a:custGeom>
                <a:avLst/>
                <a:gdLst/>
                <a:ahLst/>
                <a:cxnLst>
                  <a:cxn ang="0">
                    <a:pos x="78" y="647"/>
                  </a:cxn>
                  <a:cxn ang="0">
                    <a:pos x="83" y="416"/>
                  </a:cxn>
                  <a:cxn ang="0">
                    <a:pos x="183" y="615"/>
                  </a:cxn>
                  <a:cxn ang="0">
                    <a:pos x="161" y="369"/>
                  </a:cxn>
                  <a:cxn ang="0">
                    <a:pos x="465" y="658"/>
                  </a:cxn>
                  <a:cxn ang="0">
                    <a:pos x="473" y="661"/>
                  </a:cxn>
                  <a:cxn ang="0">
                    <a:pos x="490" y="664"/>
                  </a:cxn>
                  <a:cxn ang="0">
                    <a:pos x="507" y="668"/>
                  </a:cxn>
                  <a:cxn ang="0">
                    <a:pos x="514" y="669"/>
                  </a:cxn>
                  <a:cxn ang="0">
                    <a:pos x="504" y="632"/>
                  </a:cxn>
                  <a:cxn ang="0">
                    <a:pos x="482" y="549"/>
                  </a:cxn>
                  <a:cxn ang="0">
                    <a:pos x="459" y="465"/>
                  </a:cxn>
                  <a:cxn ang="0">
                    <a:pos x="449" y="427"/>
                  </a:cxn>
                  <a:cxn ang="0">
                    <a:pos x="582" y="614"/>
                  </a:cxn>
                  <a:cxn ang="0">
                    <a:pos x="568" y="384"/>
                  </a:cxn>
                  <a:cxn ang="0">
                    <a:pos x="670" y="552"/>
                  </a:cxn>
                  <a:cxn ang="0">
                    <a:pos x="713" y="527"/>
                  </a:cxn>
                  <a:cxn ang="0">
                    <a:pos x="722" y="416"/>
                  </a:cxn>
                  <a:cxn ang="0">
                    <a:pos x="727" y="344"/>
                  </a:cxn>
                  <a:cxn ang="0">
                    <a:pos x="634" y="231"/>
                  </a:cxn>
                  <a:cxn ang="0">
                    <a:pos x="518" y="54"/>
                  </a:cxn>
                  <a:cxn ang="0">
                    <a:pos x="407" y="20"/>
                  </a:cxn>
                  <a:cxn ang="0">
                    <a:pos x="140" y="0"/>
                  </a:cxn>
                  <a:cxn ang="0">
                    <a:pos x="20" y="38"/>
                  </a:cxn>
                  <a:cxn ang="0">
                    <a:pos x="17" y="52"/>
                  </a:cxn>
                  <a:cxn ang="0">
                    <a:pos x="10" y="84"/>
                  </a:cxn>
                  <a:cxn ang="0">
                    <a:pos x="4" y="115"/>
                  </a:cxn>
                  <a:cxn ang="0">
                    <a:pos x="1" y="129"/>
                  </a:cxn>
                  <a:cxn ang="0">
                    <a:pos x="0" y="143"/>
                  </a:cxn>
                  <a:cxn ang="0">
                    <a:pos x="0" y="174"/>
                  </a:cxn>
                  <a:cxn ang="0">
                    <a:pos x="0" y="204"/>
                  </a:cxn>
                  <a:cxn ang="0">
                    <a:pos x="0" y="217"/>
                  </a:cxn>
                  <a:cxn ang="0">
                    <a:pos x="2" y="239"/>
                  </a:cxn>
                  <a:cxn ang="0">
                    <a:pos x="8" y="287"/>
                  </a:cxn>
                  <a:cxn ang="0">
                    <a:pos x="14" y="335"/>
                  </a:cxn>
                  <a:cxn ang="0">
                    <a:pos x="19" y="356"/>
                  </a:cxn>
                  <a:cxn ang="0">
                    <a:pos x="15" y="360"/>
                  </a:cxn>
                  <a:cxn ang="0">
                    <a:pos x="11" y="368"/>
                  </a:cxn>
                  <a:cxn ang="0">
                    <a:pos x="7" y="376"/>
                  </a:cxn>
                  <a:cxn ang="0">
                    <a:pos x="6" y="379"/>
                  </a:cxn>
                  <a:cxn ang="0">
                    <a:pos x="8" y="386"/>
                  </a:cxn>
                  <a:cxn ang="0">
                    <a:pos x="13" y="402"/>
                  </a:cxn>
                  <a:cxn ang="0">
                    <a:pos x="19" y="417"/>
                  </a:cxn>
                  <a:cxn ang="0">
                    <a:pos x="22" y="424"/>
                  </a:cxn>
                  <a:cxn ang="0">
                    <a:pos x="23" y="431"/>
                  </a:cxn>
                  <a:cxn ang="0">
                    <a:pos x="27" y="447"/>
                  </a:cxn>
                  <a:cxn ang="0">
                    <a:pos x="30" y="463"/>
                  </a:cxn>
                  <a:cxn ang="0">
                    <a:pos x="32" y="472"/>
                  </a:cxn>
                </a:cxnLst>
                <a:rect l="0" t="0" r="r" b="b"/>
                <a:pathLst>
                  <a:path w="727" h="669">
                    <a:moveTo>
                      <a:pt x="47" y="649"/>
                    </a:moveTo>
                    <a:lnTo>
                      <a:pt x="78" y="647"/>
                    </a:lnTo>
                    <a:lnTo>
                      <a:pt x="64" y="590"/>
                    </a:lnTo>
                    <a:lnTo>
                      <a:pt x="83" y="416"/>
                    </a:lnTo>
                    <a:lnTo>
                      <a:pt x="138" y="607"/>
                    </a:lnTo>
                    <a:lnTo>
                      <a:pt x="183" y="615"/>
                    </a:lnTo>
                    <a:lnTo>
                      <a:pt x="148" y="458"/>
                    </a:lnTo>
                    <a:lnTo>
                      <a:pt x="161" y="369"/>
                    </a:lnTo>
                    <a:lnTo>
                      <a:pt x="366" y="365"/>
                    </a:lnTo>
                    <a:lnTo>
                      <a:pt x="465" y="658"/>
                    </a:lnTo>
                    <a:lnTo>
                      <a:pt x="467" y="660"/>
                    </a:lnTo>
                    <a:lnTo>
                      <a:pt x="473" y="661"/>
                    </a:lnTo>
                    <a:lnTo>
                      <a:pt x="481" y="663"/>
                    </a:lnTo>
                    <a:lnTo>
                      <a:pt x="490" y="664"/>
                    </a:lnTo>
                    <a:lnTo>
                      <a:pt x="499" y="667"/>
                    </a:lnTo>
                    <a:lnTo>
                      <a:pt x="507" y="668"/>
                    </a:lnTo>
                    <a:lnTo>
                      <a:pt x="512" y="669"/>
                    </a:lnTo>
                    <a:lnTo>
                      <a:pt x="514" y="669"/>
                    </a:lnTo>
                    <a:lnTo>
                      <a:pt x="512" y="658"/>
                    </a:lnTo>
                    <a:lnTo>
                      <a:pt x="504" y="632"/>
                    </a:lnTo>
                    <a:lnTo>
                      <a:pt x="494" y="593"/>
                    </a:lnTo>
                    <a:lnTo>
                      <a:pt x="482" y="549"/>
                    </a:lnTo>
                    <a:lnTo>
                      <a:pt x="469" y="504"/>
                    </a:lnTo>
                    <a:lnTo>
                      <a:pt x="459" y="465"/>
                    </a:lnTo>
                    <a:lnTo>
                      <a:pt x="452" y="438"/>
                    </a:lnTo>
                    <a:lnTo>
                      <a:pt x="449" y="427"/>
                    </a:lnTo>
                    <a:lnTo>
                      <a:pt x="544" y="608"/>
                    </a:lnTo>
                    <a:lnTo>
                      <a:pt x="582" y="614"/>
                    </a:lnTo>
                    <a:lnTo>
                      <a:pt x="504" y="393"/>
                    </a:lnTo>
                    <a:lnTo>
                      <a:pt x="568" y="384"/>
                    </a:lnTo>
                    <a:lnTo>
                      <a:pt x="633" y="483"/>
                    </a:lnTo>
                    <a:lnTo>
                      <a:pt x="670" y="552"/>
                    </a:lnTo>
                    <a:lnTo>
                      <a:pt x="699" y="551"/>
                    </a:lnTo>
                    <a:lnTo>
                      <a:pt x="713" y="527"/>
                    </a:lnTo>
                    <a:lnTo>
                      <a:pt x="710" y="497"/>
                    </a:lnTo>
                    <a:lnTo>
                      <a:pt x="722" y="416"/>
                    </a:lnTo>
                    <a:lnTo>
                      <a:pt x="720" y="377"/>
                    </a:lnTo>
                    <a:lnTo>
                      <a:pt x="727" y="344"/>
                    </a:lnTo>
                    <a:lnTo>
                      <a:pt x="687" y="317"/>
                    </a:lnTo>
                    <a:lnTo>
                      <a:pt x="634" y="231"/>
                    </a:lnTo>
                    <a:lnTo>
                      <a:pt x="546" y="84"/>
                    </a:lnTo>
                    <a:lnTo>
                      <a:pt x="518" y="54"/>
                    </a:lnTo>
                    <a:lnTo>
                      <a:pt x="456" y="27"/>
                    </a:lnTo>
                    <a:lnTo>
                      <a:pt x="407" y="20"/>
                    </a:lnTo>
                    <a:lnTo>
                      <a:pt x="235" y="2"/>
                    </a:lnTo>
                    <a:lnTo>
                      <a:pt x="140" y="0"/>
                    </a:lnTo>
                    <a:lnTo>
                      <a:pt x="60" y="12"/>
                    </a:lnTo>
                    <a:lnTo>
                      <a:pt x="20" y="38"/>
                    </a:lnTo>
                    <a:lnTo>
                      <a:pt x="19" y="43"/>
                    </a:lnTo>
                    <a:lnTo>
                      <a:pt x="17" y="52"/>
                    </a:lnTo>
                    <a:lnTo>
                      <a:pt x="13" y="68"/>
                    </a:lnTo>
                    <a:lnTo>
                      <a:pt x="10" y="84"/>
                    </a:lnTo>
                    <a:lnTo>
                      <a:pt x="6" y="100"/>
                    </a:lnTo>
                    <a:lnTo>
                      <a:pt x="4" y="115"/>
                    </a:lnTo>
                    <a:lnTo>
                      <a:pt x="2" y="125"/>
                    </a:lnTo>
                    <a:lnTo>
                      <a:pt x="1" y="129"/>
                    </a:lnTo>
                    <a:lnTo>
                      <a:pt x="1" y="133"/>
                    </a:lnTo>
                    <a:lnTo>
                      <a:pt x="0" y="143"/>
                    </a:lnTo>
                    <a:lnTo>
                      <a:pt x="0" y="157"/>
                    </a:lnTo>
                    <a:lnTo>
                      <a:pt x="0" y="174"/>
                    </a:lnTo>
                    <a:lnTo>
                      <a:pt x="0" y="189"/>
                    </a:lnTo>
                    <a:lnTo>
                      <a:pt x="0" y="204"/>
                    </a:lnTo>
                    <a:lnTo>
                      <a:pt x="0" y="214"/>
                    </a:lnTo>
                    <a:lnTo>
                      <a:pt x="0" y="217"/>
                    </a:lnTo>
                    <a:lnTo>
                      <a:pt x="0" y="224"/>
                    </a:lnTo>
                    <a:lnTo>
                      <a:pt x="2" y="239"/>
                    </a:lnTo>
                    <a:lnTo>
                      <a:pt x="5" y="261"/>
                    </a:lnTo>
                    <a:lnTo>
                      <a:pt x="8" y="287"/>
                    </a:lnTo>
                    <a:lnTo>
                      <a:pt x="11" y="313"/>
                    </a:lnTo>
                    <a:lnTo>
                      <a:pt x="14" y="335"/>
                    </a:lnTo>
                    <a:lnTo>
                      <a:pt x="18" y="350"/>
                    </a:lnTo>
                    <a:lnTo>
                      <a:pt x="19" y="356"/>
                    </a:lnTo>
                    <a:lnTo>
                      <a:pt x="18" y="357"/>
                    </a:lnTo>
                    <a:lnTo>
                      <a:pt x="15" y="360"/>
                    </a:lnTo>
                    <a:lnTo>
                      <a:pt x="13" y="363"/>
                    </a:lnTo>
                    <a:lnTo>
                      <a:pt x="11" y="368"/>
                    </a:lnTo>
                    <a:lnTo>
                      <a:pt x="9" y="371"/>
                    </a:lnTo>
                    <a:lnTo>
                      <a:pt x="7" y="376"/>
                    </a:lnTo>
                    <a:lnTo>
                      <a:pt x="6" y="378"/>
                    </a:lnTo>
                    <a:lnTo>
                      <a:pt x="6" y="379"/>
                    </a:lnTo>
                    <a:lnTo>
                      <a:pt x="6" y="381"/>
                    </a:lnTo>
                    <a:lnTo>
                      <a:pt x="8" y="386"/>
                    </a:lnTo>
                    <a:lnTo>
                      <a:pt x="10" y="393"/>
                    </a:lnTo>
                    <a:lnTo>
                      <a:pt x="13" y="402"/>
                    </a:lnTo>
                    <a:lnTo>
                      <a:pt x="15" y="410"/>
                    </a:lnTo>
                    <a:lnTo>
                      <a:pt x="19" y="417"/>
                    </a:lnTo>
                    <a:lnTo>
                      <a:pt x="21" y="421"/>
                    </a:lnTo>
                    <a:lnTo>
                      <a:pt x="22" y="424"/>
                    </a:lnTo>
                    <a:lnTo>
                      <a:pt x="22" y="425"/>
                    </a:lnTo>
                    <a:lnTo>
                      <a:pt x="23" y="431"/>
                    </a:lnTo>
                    <a:lnTo>
                      <a:pt x="25" y="439"/>
                    </a:lnTo>
                    <a:lnTo>
                      <a:pt x="27" y="447"/>
                    </a:lnTo>
                    <a:lnTo>
                      <a:pt x="28" y="456"/>
                    </a:lnTo>
                    <a:lnTo>
                      <a:pt x="30" y="463"/>
                    </a:lnTo>
                    <a:lnTo>
                      <a:pt x="31" y="469"/>
                    </a:lnTo>
                    <a:lnTo>
                      <a:pt x="32" y="472"/>
                    </a:lnTo>
                    <a:lnTo>
                      <a:pt x="47" y="649"/>
                    </a:lnTo>
                    <a:close/>
                  </a:path>
                </a:pathLst>
              </a:custGeom>
              <a:grpFill/>
              <a:ln w="9525">
                <a:solidFill>
                  <a:srgbClr val="C00000"/>
                </a:solidFill>
                <a:round/>
                <a:headEnd/>
                <a:tailEnd/>
              </a:ln>
            </p:spPr>
            <p:txBody>
              <a:bodyPr/>
              <a:lstStyle/>
              <a:p>
                <a:pPr>
                  <a:defRPr/>
                </a:pPr>
                <a:endParaRPr lang="en-GB" dirty="0"/>
              </a:p>
            </p:txBody>
          </p:sp>
          <p:sp>
            <p:nvSpPr>
              <p:cNvPr id="186459" name="Freeform 91">
                <a:extLst>
                  <a:ext uri="{FF2B5EF4-FFF2-40B4-BE49-F238E27FC236}">
                    <a16:creationId xmlns:a16="http://schemas.microsoft.com/office/drawing/2014/main" id="{29954D1D-5C03-46CC-AE8E-DA0B64CFFD15}"/>
                  </a:ext>
                </a:extLst>
              </p:cNvPr>
              <p:cNvSpPr>
                <a:spLocks/>
              </p:cNvSpPr>
              <p:nvPr/>
            </p:nvSpPr>
            <p:spPr bwMode="auto">
              <a:xfrm>
                <a:off x="957" y="2478"/>
                <a:ext cx="470" cy="465"/>
              </a:xfrm>
              <a:custGeom>
                <a:avLst/>
                <a:gdLst/>
                <a:ahLst/>
                <a:cxnLst>
                  <a:cxn ang="0">
                    <a:pos x="426" y="448"/>
                  </a:cxn>
                  <a:cxn ang="0">
                    <a:pos x="459" y="447"/>
                  </a:cxn>
                  <a:cxn ang="0">
                    <a:pos x="427" y="438"/>
                  </a:cxn>
                  <a:cxn ang="0">
                    <a:pos x="406" y="406"/>
                  </a:cxn>
                  <a:cxn ang="0">
                    <a:pos x="395" y="378"/>
                  </a:cxn>
                  <a:cxn ang="0">
                    <a:pos x="353" y="259"/>
                  </a:cxn>
                  <a:cxn ang="0">
                    <a:pos x="312" y="154"/>
                  </a:cxn>
                  <a:cxn ang="0">
                    <a:pos x="289" y="123"/>
                  </a:cxn>
                  <a:cxn ang="0">
                    <a:pos x="304" y="155"/>
                  </a:cxn>
                  <a:cxn ang="0">
                    <a:pos x="212" y="160"/>
                  </a:cxn>
                  <a:cxn ang="0">
                    <a:pos x="208" y="159"/>
                  </a:cxn>
                  <a:cxn ang="0">
                    <a:pos x="108" y="161"/>
                  </a:cxn>
                  <a:cxn ang="0">
                    <a:pos x="84" y="169"/>
                  </a:cxn>
                  <a:cxn ang="0">
                    <a:pos x="110" y="216"/>
                  </a:cxn>
                  <a:cxn ang="0">
                    <a:pos x="95" y="250"/>
                  </a:cxn>
                  <a:cxn ang="0">
                    <a:pos x="132" y="381"/>
                  </a:cxn>
                  <a:cxn ang="0">
                    <a:pos x="131" y="399"/>
                  </a:cxn>
                  <a:cxn ang="0">
                    <a:pos x="87" y="354"/>
                  </a:cxn>
                  <a:cxn ang="0">
                    <a:pos x="76" y="328"/>
                  </a:cxn>
                  <a:cxn ang="0">
                    <a:pos x="54" y="282"/>
                  </a:cxn>
                  <a:cxn ang="0">
                    <a:pos x="50" y="240"/>
                  </a:cxn>
                  <a:cxn ang="0">
                    <a:pos x="40" y="225"/>
                  </a:cxn>
                  <a:cxn ang="0">
                    <a:pos x="24" y="350"/>
                  </a:cxn>
                  <a:cxn ang="0">
                    <a:pos x="19" y="275"/>
                  </a:cxn>
                  <a:cxn ang="0">
                    <a:pos x="7" y="295"/>
                  </a:cxn>
                  <a:cxn ang="0">
                    <a:pos x="22" y="238"/>
                  </a:cxn>
                  <a:cxn ang="0">
                    <a:pos x="9" y="231"/>
                  </a:cxn>
                  <a:cxn ang="0">
                    <a:pos x="6" y="232"/>
                  </a:cxn>
                  <a:cxn ang="0">
                    <a:pos x="17" y="214"/>
                  </a:cxn>
                  <a:cxn ang="0">
                    <a:pos x="17" y="195"/>
                  </a:cxn>
                  <a:cxn ang="0">
                    <a:pos x="24" y="186"/>
                  </a:cxn>
                  <a:cxn ang="0">
                    <a:pos x="28" y="106"/>
                  </a:cxn>
                  <a:cxn ang="0">
                    <a:pos x="21" y="87"/>
                  </a:cxn>
                  <a:cxn ang="0">
                    <a:pos x="25" y="77"/>
                  </a:cxn>
                  <a:cxn ang="0">
                    <a:pos x="45" y="65"/>
                  </a:cxn>
                  <a:cxn ang="0">
                    <a:pos x="17" y="49"/>
                  </a:cxn>
                  <a:cxn ang="0">
                    <a:pos x="36" y="40"/>
                  </a:cxn>
                  <a:cxn ang="0">
                    <a:pos x="14" y="8"/>
                  </a:cxn>
                  <a:cxn ang="0">
                    <a:pos x="30" y="0"/>
                  </a:cxn>
                  <a:cxn ang="0">
                    <a:pos x="37" y="8"/>
                  </a:cxn>
                  <a:cxn ang="0">
                    <a:pos x="125" y="106"/>
                  </a:cxn>
                  <a:cxn ang="0">
                    <a:pos x="140" y="119"/>
                  </a:cxn>
                  <a:cxn ang="0">
                    <a:pos x="209" y="140"/>
                  </a:cxn>
                  <a:cxn ang="0">
                    <a:pos x="253" y="135"/>
                  </a:cxn>
                  <a:cxn ang="0">
                    <a:pos x="279" y="119"/>
                  </a:cxn>
                  <a:cxn ang="0">
                    <a:pos x="311" y="126"/>
                  </a:cxn>
                  <a:cxn ang="0">
                    <a:pos x="322" y="91"/>
                  </a:cxn>
                  <a:cxn ang="0">
                    <a:pos x="328" y="93"/>
                  </a:cxn>
                  <a:cxn ang="0">
                    <a:pos x="338" y="175"/>
                  </a:cxn>
                  <a:cxn ang="0">
                    <a:pos x="341" y="202"/>
                  </a:cxn>
                  <a:cxn ang="0">
                    <a:pos x="403" y="363"/>
                  </a:cxn>
                  <a:cxn ang="0">
                    <a:pos x="408" y="374"/>
                  </a:cxn>
                  <a:cxn ang="0">
                    <a:pos x="408" y="395"/>
                  </a:cxn>
                  <a:cxn ang="0">
                    <a:pos x="434" y="404"/>
                  </a:cxn>
                  <a:cxn ang="0">
                    <a:pos x="420" y="363"/>
                  </a:cxn>
                  <a:cxn ang="0">
                    <a:pos x="427" y="356"/>
                  </a:cxn>
                  <a:cxn ang="0">
                    <a:pos x="428" y="349"/>
                  </a:cxn>
                  <a:cxn ang="0">
                    <a:pos x="418" y="333"/>
                  </a:cxn>
                  <a:cxn ang="0">
                    <a:pos x="427" y="363"/>
                  </a:cxn>
                  <a:cxn ang="0">
                    <a:pos x="468" y="441"/>
                  </a:cxn>
                  <a:cxn ang="0">
                    <a:pos x="467" y="463"/>
                  </a:cxn>
                </a:cxnLst>
                <a:rect l="0" t="0" r="r" b="b"/>
                <a:pathLst>
                  <a:path w="470" h="465">
                    <a:moveTo>
                      <a:pt x="467" y="465"/>
                    </a:moveTo>
                    <a:lnTo>
                      <a:pt x="462" y="462"/>
                    </a:lnTo>
                    <a:lnTo>
                      <a:pt x="457" y="460"/>
                    </a:lnTo>
                    <a:lnTo>
                      <a:pt x="453" y="458"/>
                    </a:lnTo>
                    <a:lnTo>
                      <a:pt x="448" y="455"/>
                    </a:lnTo>
                    <a:lnTo>
                      <a:pt x="443" y="454"/>
                    </a:lnTo>
                    <a:lnTo>
                      <a:pt x="438" y="452"/>
                    </a:lnTo>
                    <a:lnTo>
                      <a:pt x="433" y="451"/>
                    </a:lnTo>
                    <a:lnTo>
                      <a:pt x="427" y="449"/>
                    </a:lnTo>
                    <a:lnTo>
                      <a:pt x="427" y="449"/>
                    </a:lnTo>
                    <a:lnTo>
                      <a:pt x="427" y="448"/>
                    </a:lnTo>
                    <a:lnTo>
                      <a:pt x="426" y="448"/>
                    </a:lnTo>
                    <a:lnTo>
                      <a:pt x="426" y="448"/>
                    </a:lnTo>
                    <a:lnTo>
                      <a:pt x="426" y="448"/>
                    </a:lnTo>
                    <a:lnTo>
                      <a:pt x="426" y="448"/>
                    </a:lnTo>
                    <a:lnTo>
                      <a:pt x="427" y="448"/>
                    </a:lnTo>
                    <a:lnTo>
                      <a:pt x="427" y="447"/>
                    </a:lnTo>
                    <a:lnTo>
                      <a:pt x="431" y="448"/>
                    </a:lnTo>
                    <a:lnTo>
                      <a:pt x="435" y="449"/>
                    </a:lnTo>
                    <a:lnTo>
                      <a:pt x="439" y="451"/>
                    </a:lnTo>
                    <a:lnTo>
                      <a:pt x="444" y="452"/>
                    </a:lnTo>
                    <a:lnTo>
                      <a:pt x="448" y="453"/>
                    </a:lnTo>
                    <a:lnTo>
                      <a:pt x="452" y="453"/>
                    </a:lnTo>
                    <a:lnTo>
                      <a:pt x="456" y="453"/>
                    </a:lnTo>
                    <a:lnTo>
                      <a:pt x="461" y="451"/>
                    </a:lnTo>
                    <a:lnTo>
                      <a:pt x="460" y="449"/>
                    </a:lnTo>
                    <a:lnTo>
                      <a:pt x="460" y="448"/>
                    </a:lnTo>
                    <a:lnTo>
                      <a:pt x="459" y="447"/>
                    </a:lnTo>
                    <a:lnTo>
                      <a:pt x="458" y="446"/>
                    </a:lnTo>
                    <a:lnTo>
                      <a:pt x="457" y="446"/>
                    </a:lnTo>
                    <a:lnTo>
                      <a:pt x="455" y="445"/>
                    </a:lnTo>
                    <a:lnTo>
                      <a:pt x="454" y="445"/>
                    </a:lnTo>
                    <a:lnTo>
                      <a:pt x="453" y="444"/>
                    </a:lnTo>
                    <a:lnTo>
                      <a:pt x="450" y="444"/>
                    </a:lnTo>
                    <a:lnTo>
                      <a:pt x="447" y="444"/>
                    </a:lnTo>
                    <a:lnTo>
                      <a:pt x="444" y="442"/>
                    </a:lnTo>
                    <a:lnTo>
                      <a:pt x="441" y="442"/>
                    </a:lnTo>
                    <a:lnTo>
                      <a:pt x="438" y="441"/>
                    </a:lnTo>
                    <a:lnTo>
                      <a:pt x="435" y="441"/>
                    </a:lnTo>
                    <a:lnTo>
                      <a:pt x="433" y="440"/>
                    </a:lnTo>
                    <a:lnTo>
                      <a:pt x="430" y="439"/>
                    </a:lnTo>
                    <a:lnTo>
                      <a:pt x="427" y="438"/>
                    </a:lnTo>
                    <a:lnTo>
                      <a:pt x="423" y="435"/>
                    </a:lnTo>
                    <a:lnTo>
                      <a:pt x="420" y="434"/>
                    </a:lnTo>
                    <a:lnTo>
                      <a:pt x="418" y="432"/>
                    </a:lnTo>
                    <a:lnTo>
                      <a:pt x="415" y="431"/>
                    </a:lnTo>
                    <a:lnTo>
                      <a:pt x="412" y="428"/>
                    </a:lnTo>
                    <a:lnTo>
                      <a:pt x="409" y="426"/>
                    </a:lnTo>
                    <a:lnTo>
                      <a:pt x="406" y="425"/>
                    </a:lnTo>
                    <a:lnTo>
                      <a:pt x="405" y="423"/>
                    </a:lnTo>
                    <a:lnTo>
                      <a:pt x="405" y="420"/>
                    </a:lnTo>
                    <a:lnTo>
                      <a:pt x="404" y="418"/>
                    </a:lnTo>
                    <a:lnTo>
                      <a:pt x="405" y="414"/>
                    </a:lnTo>
                    <a:lnTo>
                      <a:pt x="405" y="412"/>
                    </a:lnTo>
                    <a:lnTo>
                      <a:pt x="406" y="410"/>
                    </a:lnTo>
                    <a:lnTo>
                      <a:pt x="406" y="406"/>
                    </a:lnTo>
                    <a:lnTo>
                      <a:pt x="405" y="404"/>
                    </a:lnTo>
                    <a:lnTo>
                      <a:pt x="404" y="402"/>
                    </a:lnTo>
                    <a:lnTo>
                      <a:pt x="402" y="399"/>
                    </a:lnTo>
                    <a:lnTo>
                      <a:pt x="401" y="397"/>
                    </a:lnTo>
                    <a:lnTo>
                      <a:pt x="400" y="393"/>
                    </a:lnTo>
                    <a:lnTo>
                      <a:pt x="398" y="390"/>
                    </a:lnTo>
                    <a:lnTo>
                      <a:pt x="397" y="388"/>
                    </a:lnTo>
                    <a:lnTo>
                      <a:pt x="396" y="384"/>
                    </a:lnTo>
                    <a:lnTo>
                      <a:pt x="397" y="381"/>
                    </a:lnTo>
                    <a:lnTo>
                      <a:pt x="396" y="379"/>
                    </a:lnTo>
                    <a:lnTo>
                      <a:pt x="396" y="379"/>
                    </a:lnTo>
                    <a:lnTo>
                      <a:pt x="396" y="379"/>
                    </a:lnTo>
                    <a:lnTo>
                      <a:pt x="395" y="379"/>
                    </a:lnTo>
                    <a:lnTo>
                      <a:pt x="395" y="378"/>
                    </a:lnTo>
                    <a:lnTo>
                      <a:pt x="395" y="378"/>
                    </a:lnTo>
                    <a:lnTo>
                      <a:pt x="394" y="378"/>
                    </a:lnTo>
                    <a:lnTo>
                      <a:pt x="393" y="378"/>
                    </a:lnTo>
                    <a:lnTo>
                      <a:pt x="391" y="369"/>
                    </a:lnTo>
                    <a:lnTo>
                      <a:pt x="388" y="360"/>
                    </a:lnTo>
                    <a:lnTo>
                      <a:pt x="385" y="350"/>
                    </a:lnTo>
                    <a:lnTo>
                      <a:pt x="381" y="342"/>
                    </a:lnTo>
                    <a:lnTo>
                      <a:pt x="377" y="334"/>
                    </a:lnTo>
                    <a:lnTo>
                      <a:pt x="373" y="325"/>
                    </a:lnTo>
                    <a:lnTo>
                      <a:pt x="370" y="316"/>
                    </a:lnTo>
                    <a:lnTo>
                      <a:pt x="368" y="306"/>
                    </a:lnTo>
                    <a:lnTo>
                      <a:pt x="363" y="291"/>
                    </a:lnTo>
                    <a:lnTo>
                      <a:pt x="358" y="274"/>
                    </a:lnTo>
                    <a:lnTo>
                      <a:pt x="353" y="259"/>
                    </a:lnTo>
                    <a:lnTo>
                      <a:pt x="347" y="245"/>
                    </a:lnTo>
                    <a:lnTo>
                      <a:pt x="341" y="231"/>
                    </a:lnTo>
                    <a:lnTo>
                      <a:pt x="336" y="217"/>
                    </a:lnTo>
                    <a:lnTo>
                      <a:pt x="330" y="203"/>
                    </a:lnTo>
                    <a:lnTo>
                      <a:pt x="324" y="190"/>
                    </a:lnTo>
                    <a:lnTo>
                      <a:pt x="322" y="186"/>
                    </a:lnTo>
                    <a:lnTo>
                      <a:pt x="320" y="182"/>
                    </a:lnTo>
                    <a:lnTo>
                      <a:pt x="319" y="177"/>
                    </a:lnTo>
                    <a:lnTo>
                      <a:pt x="317" y="174"/>
                    </a:lnTo>
                    <a:lnTo>
                      <a:pt x="316" y="170"/>
                    </a:lnTo>
                    <a:lnTo>
                      <a:pt x="314" y="167"/>
                    </a:lnTo>
                    <a:lnTo>
                      <a:pt x="312" y="163"/>
                    </a:lnTo>
                    <a:lnTo>
                      <a:pt x="310" y="160"/>
                    </a:lnTo>
                    <a:lnTo>
                      <a:pt x="312" y="154"/>
                    </a:lnTo>
                    <a:lnTo>
                      <a:pt x="311" y="149"/>
                    </a:lnTo>
                    <a:lnTo>
                      <a:pt x="310" y="146"/>
                    </a:lnTo>
                    <a:lnTo>
                      <a:pt x="309" y="141"/>
                    </a:lnTo>
                    <a:lnTo>
                      <a:pt x="307" y="138"/>
                    </a:lnTo>
                    <a:lnTo>
                      <a:pt x="304" y="134"/>
                    </a:lnTo>
                    <a:lnTo>
                      <a:pt x="302" y="131"/>
                    </a:lnTo>
                    <a:lnTo>
                      <a:pt x="299" y="128"/>
                    </a:lnTo>
                    <a:lnTo>
                      <a:pt x="296" y="126"/>
                    </a:lnTo>
                    <a:lnTo>
                      <a:pt x="294" y="125"/>
                    </a:lnTo>
                    <a:lnTo>
                      <a:pt x="293" y="125"/>
                    </a:lnTo>
                    <a:lnTo>
                      <a:pt x="292" y="125"/>
                    </a:lnTo>
                    <a:lnTo>
                      <a:pt x="291" y="124"/>
                    </a:lnTo>
                    <a:lnTo>
                      <a:pt x="290" y="124"/>
                    </a:lnTo>
                    <a:lnTo>
                      <a:pt x="289" y="123"/>
                    </a:lnTo>
                    <a:lnTo>
                      <a:pt x="288" y="123"/>
                    </a:lnTo>
                    <a:lnTo>
                      <a:pt x="287" y="121"/>
                    </a:lnTo>
                    <a:lnTo>
                      <a:pt x="287" y="121"/>
                    </a:lnTo>
                    <a:lnTo>
                      <a:pt x="287" y="121"/>
                    </a:lnTo>
                    <a:lnTo>
                      <a:pt x="286" y="121"/>
                    </a:lnTo>
                    <a:lnTo>
                      <a:pt x="286" y="121"/>
                    </a:lnTo>
                    <a:lnTo>
                      <a:pt x="286" y="121"/>
                    </a:lnTo>
                    <a:lnTo>
                      <a:pt x="286" y="121"/>
                    </a:lnTo>
                    <a:lnTo>
                      <a:pt x="285" y="123"/>
                    </a:lnTo>
                    <a:lnTo>
                      <a:pt x="285" y="123"/>
                    </a:lnTo>
                    <a:lnTo>
                      <a:pt x="306" y="149"/>
                    </a:lnTo>
                    <a:lnTo>
                      <a:pt x="305" y="152"/>
                    </a:lnTo>
                    <a:lnTo>
                      <a:pt x="305" y="153"/>
                    </a:lnTo>
                    <a:lnTo>
                      <a:pt x="304" y="155"/>
                    </a:lnTo>
                    <a:lnTo>
                      <a:pt x="304" y="156"/>
                    </a:lnTo>
                    <a:lnTo>
                      <a:pt x="303" y="158"/>
                    </a:lnTo>
                    <a:lnTo>
                      <a:pt x="302" y="159"/>
                    </a:lnTo>
                    <a:lnTo>
                      <a:pt x="301" y="160"/>
                    </a:lnTo>
                    <a:lnTo>
                      <a:pt x="299" y="160"/>
                    </a:lnTo>
                    <a:lnTo>
                      <a:pt x="217" y="159"/>
                    </a:lnTo>
                    <a:lnTo>
                      <a:pt x="214" y="161"/>
                    </a:lnTo>
                    <a:lnTo>
                      <a:pt x="214" y="161"/>
                    </a:lnTo>
                    <a:lnTo>
                      <a:pt x="214" y="161"/>
                    </a:lnTo>
                    <a:lnTo>
                      <a:pt x="213" y="161"/>
                    </a:lnTo>
                    <a:lnTo>
                      <a:pt x="213" y="160"/>
                    </a:lnTo>
                    <a:lnTo>
                      <a:pt x="213" y="160"/>
                    </a:lnTo>
                    <a:lnTo>
                      <a:pt x="212" y="160"/>
                    </a:lnTo>
                    <a:lnTo>
                      <a:pt x="212" y="160"/>
                    </a:lnTo>
                    <a:lnTo>
                      <a:pt x="211" y="159"/>
                    </a:lnTo>
                    <a:lnTo>
                      <a:pt x="211" y="160"/>
                    </a:lnTo>
                    <a:lnTo>
                      <a:pt x="211" y="160"/>
                    </a:lnTo>
                    <a:lnTo>
                      <a:pt x="211" y="160"/>
                    </a:lnTo>
                    <a:lnTo>
                      <a:pt x="211" y="160"/>
                    </a:lnTo>
                    <a:lnTo>
                      <a:pt x="211" y="160"/>
                    </a:lnTo>
                    <a:lnTo>
                      <a:pt x="210" y="160"/>
                    </a:lnTo>
                    <a:lnTo>
                      <a:pt x="210" y="161"/>
                    </a:lnTo>
                    <a:lnTo>
                      <a:pt x="210" y="160"/>
                    </a:lnTo>
                    <a:lnTo>
                      <a:pt x="210" y="159"/>
                    </a:lnTo>
                    <a:lnTo>
                      <a:pt x="210" y="159"/>
                    </a:lnTo>
                    <a:lnTo>
                      <a:pt x="209" y="159"/>
                    </a:lnTo>
                    <a:lnTo>
                      <a:pt x="208" y="159"/>
                    </a:lnTo>
                    <a:lnTo>
                      <a:pt x="208" y="159"/>
                    </a:lnTo>
                    <a:lnTo>
                      <a:pt x="207" y="159"/>
                    </a:lnTo>
                    <a:lnTo>
                      <a:pt x="207" y="160"/>
                    </a:lnTo>
                    <a:lnTo>
                      <a:pt x="171" y="154"/>
                    </a:lnTo>
                    <a:lnTo>
                      <a:pt x="167" y="158"/>
                    </a:lnTo>
                    <a:lnTo>
                      <a:pt x="163" y="160"/>
                    </a:lnTo>
                    <a:lnTo>
                      <a:pt x="159" y="161"/>
                    </a:lnTo>
                    <a:lnTo>
                      <a:pt x="154" y="163"/>
                    </a:lnTo>
                    <a:lnTo>
                      <a:pt x="149" y="163"/>
                    </a:lnTo>
                    <a:lnTo>
                      <a:pt x="144" y="165"/>
                    </a:lnTo>
                    <a:lnTo>
                      <a:pt x="138" y="165"/>
                    </a:lnTo>
                    <a:lnTo>
                      <a:pt x="133" y="163"/>
                    </a:lnTo>
                    <a:lnTo>
                      <a:pt x="127" y="170"/>
                    </a:lnTo>
                    <a:lnTo>
                      <a:pt x="109" y="161"/>
                    </a:lnTo>
                    <a:lnTo>
                      <a:pt x="108" y="161"/>
                    </a:lnTo>
                    <a:lnTo>
                      <a:pt x="107" y="161"/>
                    </a:lnTo>
                    <a:lnTo>
                      <a:pt x="106" y="161"/>
                    </a:lnTo>
                    <a:lnTo>
                      <a:pt x="105" y="162"/>
                    </a:lnTo>
                    <a:lnTo>
                      <a:pt x="104" y="162"/>
                    </a:lnTo>
                    <a:lnTo>
                      <a:pt x="103" y="163"/>
                    </a:lnTo>
                    <a:lnTo>
                      <a:pt x="102" y="163"/>
                    </a:lnTo>
                    <a:lnTo>
                      <a:pt x="101" y="165"/>
                    </a:lnTo>
                    <a:lnTo>
                      <a:pt x="69" y="153"/>
                    </a:lnTo>
                    <a:lnTo>
                      <a:pt x="71" y="156"/>
                    </a:lnTo>
                    <a:lnTo>
                      <a:pt x="73" y="159"/>
                    </a:lnTo>
                    <a:lnTo>
                      <a:pt x="75" y="162"/>
                    </a:lnTo>
                    <a:lnTo>
                      <a:pt x="78" y="165"/>
                    </a:lnTo>
                    <a:lnTo>
                      <a:pt x="81" y="167"/>
                    </a:lnTo>
                    <a:lnTo>
                      <a:pt x="84" y="169"/>
                    </a:lnTo>
                    <a:lnTo>
                      <a:pt x="87" y="170"/>
                    </a:lnTo>
                    <a:lnTo>
                      <a:pt x="89" y="173"/>
                    </a:lnTo>
                    <a:lnTo>
                      <a:pt x="90" y="177"/>
                    </a:lnTo>
                    <a:lnTo>
                      <a:pt x="91" y="182"/>
                    </a:lnTo>
                    <a:lnTo>
                      <a:pt x="91" y="188"/>
                    </a:lnTo>
                    <a:lnTo>
                      <a:pt x="92" y="193"/>
                    </a:lnTo>
                    <a:lnTo>
                      <a:pt x="93" y="197"/>
                    </a:lnTo>
                    <a:lnTo>
                      <a:pt x="95" y="202"/>
                    </a:lnTo>
                    <a:lnTo>
                      <a:pt x="98" y="207"/>
                    </a:lnTo>
                    <a:lnTo>
                      <a:pt x="103" y="210"/>
                    </a:lnTo>
                    <a:lnTo>
                      <a:pt x="105" y="211"/>
                    </a:lnTo>
                    <a:lnTo>
                      <a:pt x="106" y="212"/>
                    </a:lnTo>
                    <a:lnTo>
                      <a:pt x="108" y="215"/>
                    </a:lnTo>
                    <a:lnTo>
                      <a:pt x="110" y="216"/>
                    </a:lnTo>
                    <a:lnTo>
                      <a:pt x="111" y="218"/>
                    </a:lnTo>
                    <a:lnTo>
                      <a:pt x="113" y="219"/>
                    </a:lnTo>
                    <a:lnTo>
                      <a:pt x="114" y="222"/>
                    </a:lnTo>
                    <a:lnTo>
                      <a:pt x="115" y="223"/>
                    </a:lnTo>
                    <a:lnTo>
                      <a:pt x="109" y="240"/>
                    </a:lnTo>
                    <a:lnTo>
                      <a:pt x="100" y="239"/>
                    </a:lnTo>
                    <a:lnTo>
                      <a:pt x="99" y="240"/>
                    </a:lnTo>
                    <a:lnTo>
                      <a:pt x="99" y="242"/>
                    </a:lnTo>
                    <a:lnTo>
                      <a:pt x="98" y="243"/>
                    </a:lnTo>
                    <a:lnTo>
                      <a:pt x="98" y="244"/>
                    </a:lnTo>
                    <a:lnTo>
                      <a:pt x="97" y="245"/>
                    </a:lnTo>
                    <a:lnTo>
                      <a:pt x="97" y="247"/>
                    </a:lnTo>
                    <a:lnTo>
                      <a:pt x="96" y="249"/>
                    </a:lnTo>
                    <a:lnTo>
                      <a:pt x="95" y="250"/>
                    </a:lnTo>
                    <a:lnTo>
                      <a:pt x="97" y="256"/>
                    </a:lnTo>
                    <a:lnTo>
                      <a:pt x="99" y="261"/>
                    </a:lnTo>
                    <a:lnTo>
                      <a:pt x="101" y="266"/>
                    </a:lnTo>
                    <a:lnTo>
                      <a:pt x="104" y="271"/>
                    </a:lnTo>
                    <a:lnTo>
                      <a:pt x="108" y="275"/>
                    </a:lnTo>
                    <a:lnTo>
                      <a:pt x="111" y="280"/>
                    </a:lnTo>
                    <a:lnTo>
                      <a:pt x="115" y="284"/>
                    </a:lnTo>
                    <a:lnTo>
                      <a:pt x="119" y="288"/>
                    </a:lnTo>
                    <a:lnTo>
                      <a:pt x="109" y="320"/>
                    </a:lnTo>
                    <a:lnTo>
                      <a:pt x="121" y="349"/>
                    </a:lnTo>
                    <a:lnTo>
                      <a:pt x="131" y="358"/>
                    </a:lnTo>
                    <a:lnTo>
                      <a:pt x="130" y="376"/>
                    </a:lnTo>
                    <a:lnTo>
                      <a:pt x="131" y="378"/>
                    </a:lnTo>
                    <a:lnTo>
                      <a:pt x="132" y="381"/>
                    </a:lnTo>
                    <a:lnTo>
                      <a:pt x="134" y="383"/>
                    </a:lnTo>
                    <a:lnTo>
                      <a:pt x="135" y="385"/>
                    </a:lnTo>
                    <a:lnTo>
                      <a:pt x="136" y="388"/>
                    </a:lnTo>
                    <a:lnTo>
                      <a:pt x="137" y="390"/>
                    </a:lnTo>
                    <a:lnTo>
                      <a:pt x="138" y="392"/>
                    </a:lnTo>
                    <a:lnTo>
                      <a:pt x="138" y="396"/>
                    </a:lnTo>
                    <a:lnTo>
                      <a:pt x="133" y="399"/>
                    </a:lnTo>
                    <a:lnTo>
                      <a:pt x="133" y="399"/>
                    </a:lnTo>
                    <a:lnTo>
                      <a:pt x="133" y="399"/>
                    </a:lnTo>
                    <a:lnTo>
                      <a:pt x="133" y="399"/>
                    </a:lnTo>
                    <a:lnTo>
                      <a:pt x="132" y="399"/>
                    </a:lnTo>
                    <a:lnTo>
                      <a:pt x="132" y="399"/>
                    </a:lnTo>
                    <a:lnTo>
                      <a:pt x="132" y="399"/>
                    </a:lnTo>
                    <a:lnTo>
                      <a:pt x="131" y="399"/>
                    </a:lnTo>
                    <a:lnTo>
                      <a:pt x="131" y="398"/>
                    </a:lnTo>
                    <a:lnTo>
                      <a:pt x="127" y="382"/>
                    </a:lnTo>
                    <a:lnTo>
                      <a:pt x="112" y="384"/>
                    </a:lnTo>
                    <a:lnTo>
                      <a:pt x="88" y="369"/>
                    </a:lnTo>
                    <a:lnTo>
                      <a:pt x="87" y="368"/>
                    </a:lnTo>
                    <a:lnTo>
                      <a:pt x="86" y="367"/>
                    </a:lnTo>
                    <a:lnTo>
                      <a:pt x="86" y="364"/>
                    </a:lnTo>
                    <a:lnTo>
                      <a:pt x="85" y="363"/>
                    </a:lnTo>
                    <a:lnTo>
                      <a:pt x="85" y="361"/>
                    </a:lnTo>
                    <a:lnTo>
                      <a:pt x="85" y="360"/>
                    </a:lnTo>
                    <a:lnTo>
                      <a:pt x="85" y="357"/>
                    </a:lnTo>
                    <a:lnTo>
                      <a:pt x="86" y="356"/>
                    </a:lnTo>
                    <a:lnTo>
                      <a:pt x="86" y="355"/>
                    </a:lnTo>
                    <a:lnTo>
                      <a:pt x="87" y="354"/>
                    </a:lnTo>
                    <a:lnTo>
                      <a:pt x="87" y="354"/>
                    </a:lnTo>
                    <a:lnTo>
                      <a:pt x="87" y="353"/>
                    </a:lnTo>
                    <a:lnTo>
                      <a:pt x="87" y="353"/>
                    </a:lnTo>
                    <a:lnTo>
                      <a:pt x="88" y="351"/>
                    </a:lnTo>
                    <a:lnTo>
                      <a:pt x="88" y="350"/>
                    </a:lnTo>
                    <a:lnTo>
                      <a:pt x="88" y="349"/>
                    </a:lnTo>
                    <a:lnTo>
                      <a:pt x="74" y="333"/>
                    </a:lnTo>
                    <a:lnTo>
                      <a:pt x="74" y="332"/>
                    </a:lnTo>
                    <a:lnTo>
                      <a:pt x="74" y="332"/>
                    </a:lnTo>
                    <a:lnTo>
                      <a:pt x="74" y="330"/>
                    </a:lnTo>
                    <a:lnTo>
                      <a:pt x="74" y="329"/>
                    </a:lnTo>
                    <a:lnTo>
                      <a:pt x="75" y="329"/>
                    </a:lnTo>
                    <a:lnTo>
                      <a:pt x="76" y="328"/>
                    </a:lnTo>
                    <a:lnTo>
                      <a:pt x="76" y="328"/>
                    </a:lnTo>
                    <a:lnTo>
                      <a:pt x="77" y="328"/>
                    </a:lnTo>
                    <a:lnTo>
                      <a:pt x="77" y="326"/>
                    </a:lnTo>
                    <a:lnTo>
                      <a:pt x="77" y="326"/>
                    </a:lnTo>
                    <a:lnTo>
                      <a:pt x="76" y="325"/>
                    </a:lnTo>
                    <a:lnTo>
                      <a:pt x="75" y="325"/>
                    </a:lnTo>
                    <a:lnTo>
                      <a:pt x="74" y="325"/>
                    </a:lnTo>
                    <a:lnTo>
                      <a:pt x="74" y="325"/>
                    </a:lnTo>
                    <a:lnTo>
                      <a:pt x="73" y="325"/>
                    </a:lnTo>
                    <a:lnTo>
                      <a:pt x="72" y="325"/>
                    </a:lnTo>
                    <a:lnTo>
                      <a:pt x="69" y="318"/>
                    </a:lnTo>
                    <a:lnTo>
                      <a:pt x="65" y="309"/>
                    </a:lnTo>
                    <a:lnTo>
                      <a:pt x="61" y="300"/>
                    </a:lnTo>
                    <a:lnTo>
                      <a:pt x="58" y="292"/>
                    </a:lnTo>
                    <a:lnTo>
                      <a:pt x="54" y="282"/>
                    </a:lnTo>
                    <a:lnTo>
                      <a:pt x="52" y="273"/>
                    </a:lnTo>
                    <a:lnTo>
                      <a:pt x="51" y="264"/>
                    </a:lnTo>
                    <a:lnTo>
                      <a:pt x="51" y="254"/>
                    </a:lnTo>
                    <a:lnTo>
                      <a:pt x="51" y="253"/>
                    </a:lnTo>
                    <a:lnTo>
                      <a:pt x="52" y="252"/>
                    </a:lnTo>
                    <a:lnTo>
                      <a:pt x="52" y="252"/>
                    </a:lnTo>
                    <a:lnTo>
                      <a:pt x="53" y="251"/>
                    </a:lnTo>
                    <a:lnTo>
                      <a:pt x="53" y="251"/>
                    </a:lnTo>
                    <a:lnTo>
                      <a:pt x="53" y="250"/>
                    </a:lnTo>
                    <a:lnTo>
                      <a:pt x="53" y="249"/>
                    </a:lnTo>
                    <a:lnTo>
                      <a:pt x="53" y="249"/>
                    </a:lnTo>
                    <a:lnTo>
                      <a:pt x="50" y="242"/>
                    </a:lnTo>
                    <a:lnTo>
                      <a:pt x="50" y="240"/>
                    </a:lnTo>
                    <a:lnTo>
                      <a:pt x="50" y="240"/>
                    </a:lnTo>
                    <a:lnTo>
                      <a:pt x="50" y="239"/>
                    </a:lnTo>
                    <a:lnTo>
                      <a:pt x="50" y="239"/>
                    </a:lnTo>
                    <a:lnTo>
                      <a:pt x="50" y="239"/>
                    </a:lnTo>
                    <a:lnTo>
                      <a:pt x="50" y="238"/>
                    </a:lnTo>
                    <a:lnTo>
                      <a:pt x="50" y="238"/>
                    </a:lnTo>
                    <a:lnTo>
                      <a:pt x="50" y="237"/>
                    </a:lnTo>
                    <a:lnTo>
                      <a:pt x="50" y="236"/>
                    </a:lnTo>
                    <a:lnTo>
                      <a:pt x="49" y="233"/>
                    </a:lnTo>
                    <a:lnTo>
                      <a:pt x="48" y="232"/>
                    </a:lnTo>
                    <a:lnTo>
                      <a:pt x="47" y="230"/>
                    </a:lnTo>
                    <a:lnTo>
                      <a:pt x="46" y="229"/>
                    </a:lnTo>
                    <a:lnTo>
                      <a:pt x="44" y="228"/>
                    </a:lnTo>
                    <a:lnTo>
                      <a:pt x="42" y="226"/>
                    </a:lnTo>
                    <a:lnTo>
                      <a:pt x="40" y="225"/>
                    </a:lnTo>
                    <a:lnTo>
                      <a:pt x="38" y="230"/>
                    </a:lnTo>
                    <a:lnTo>
                      <a:pt x="36" y="236"/>
                    </a:lnTo>
                    <a:lnTo>
                      <a:pt x="34" y="242"/>
                    </a:lnTo>
                    <a:lnTo>
                      <a:pt x="33" y="247"/>
                    </a:lnTo>
                    <a:lnTo>
                      <a:pt x="33" y="254"/>
                    </a:lnTo>
                    <a:lnTo>
                      <a:pt x="32" y="260"/>
                    </a:lnTo>
                    <a:lnTo>
                      <a:pt x="31" y="266"/>
                    </a:lnTo>
                    <a:lnTo>
                      <a:pt x="29" y="273"/>
                    </a:lnTo>
                    <a:lnTo>
                      <a:pt x="29" y="286"/>
                    </a:lnTo>
                    <a:lnTo>
                      <a:pt x="28" y="299"/>
                    </a:lnTo>
                    <a:lnTo>
                      <a:pt x="27" y="312"/>
                    </a:lnTo>
                    <a:lnTo>
                      <a:pt x="26" y="325"/>
                    </a:lnTo>
                    <a:lnTo>
                      <a:pt x="25" y="337"/>
                    </a:lnTo>
                    <a:lnTo>
                      <a:pt x="24" y="350"/>
                    </a:lnTo>
                    <a:lnTo>
                      <a:pt x="23" y="363"/>
                    </a:lnTo>
                    <a:lnTo>
                      <a:pt x="22" y="376"/>
                    </a:lnTo>
                    <a:lnTo>
                      <a:pt x="21" y="376"/>
                    </a:lnTo>
                    <a:lnTo>
                      <a:pt x="20" y="376"/>
                    </a:lnTo>
                    <a:lnTo>
                      <a:pt x="20" y="376"/>
                    </a:lnTo>
                    <a:lnTo>
                      <a:pt x="19" y="376"/>
                    </a:lnTo>
                    <a:lnTo>
                      <a:pt x="18" y="376"/>
                    </a:lnTo>
                    <a:lnTo>
                      <a:pt x="17" y="376"/>
                    </a:lnTo>
                    <a:lnTo>
                      <a:pt x="16" y="376"/>
                    </a:lnTo>
                    <a:lnTo>
                      <a:pt x="15" y="376"/>
                    </a:lnTo>
                    <a:lnTo>
                      <a:pt x="14" y="358"/>
                    </a:lnTo>
                    <a:lnTo>
                      <a:pt x="20" y="277"/>
                    </a:lnTo>
                    <a:lnTo>
                      <a:pt x="20" y="275"/>
                    </a:lnTo>
                    <a:lnTo>
                      <a:pt x="19" y="275"/>
                    </a:lnTo>
                    <a:lnTo>
                      <a:pt x="18" y="275"/>
                    </a:lnTo>
                    <a:lnTo>
                      <a:pt x="18" y="275"/>
                    </a:lnTo>
                    <a:lnTo>
                      <a:pt x="17" y="277"/>
                    </a:lnTo>
                    <a:lnTo>
                      <a:pt x="16" y="277"/>
                    </a:lnTo>
                    <a:lnTo>
                      <a:pt x="16" y="278"/>
                    </a:lnTo>
                    <a:lnTo>
                      <a:pt x="15" y="279"/>
                    </a:lnTo>
                    <a:lnTo>
                      <a:pt x="14" y="281"/>
                    </a:lnTo>
                    <a:lnTo>
                      <a:pt x="13" y="282"/>
                    </a:lnTo>
                    <a:lnTo>
                      <a:pt x="12" y="285"/>
                    </a:lnTo>
                    <a:lnTo>
                      <a:pt x="11" y="287"/>
                    </a:lnTo>
                    <a:lnTo>
                      <a:pt x="10" y="289"/>
                    </a:lnTo>
                    <a:lnTo>
                      <a:pt x="9" y="292"/>
                    </a:lnTo>
                    <a:lnTo>
                      <a:pt x="8" y="293"/>
                    </a:lnTo>
                    <a:lnTo>
                      <a:pt x="7" y="295"/>
                    </a:lnTo>
                    <a:lnTo>
                      <a:pt x="6" y="297"/>
                    </a:lnTo>
                    <a:lnTo>
                      <a:pt x="5" y="297"/>
                    </a:lnTo>
                    <a:lnTo>
                      <a:pt x="5" y="298"/>
                    </a:lnTo>
                    <a:lnTo>
                      <a:pt x="4" y="298"/>
                    </a:lnTo>
                    <a:lnTo>
                      <a:pt x="3" y="298"/>
                    </a:lnTo>
                    <a:lnTo>
                      <a:pt x="2" y="299"/>
                    </a:lnTo>
                    <a:lnTo>
                      <a:pt x="1" y="299"/>
                    </a:lnTo>
                    <a:lnTo>
                      <a:pt x="0" y="299"/>
                    </a:lnTo>
                    <a:lnTo>
                      <a:pt x="2" y="287"/>
                    </a:lnTo>
                    <a:lnTo>
                      <a:pt x="6" y="278"/>
                    </a:lnTo>
                    <a:lnTo>
                      <a:pt x="10" y="267"/>
                    </a:lnTo>
                    <a:lnTo>
                      <a:pt x="14" y="258"/>
                    </a:lnTo>
                    <a:lnTo>
                      <a:pt x="18" y="249"/>
                    </a:lnTo>
                    <a:lnTo>
                      <a:pt x="22" y="238"/>
                    </a:lnTo>
                    <a:lnTo>
                      <a:pt x="25" y="228"/>
                    </a:lnTo>
                    <a:lnTo>
                      <a:pt x="26" y="216"/>
                    </a:lnTo>
                    <a:lnTo>
                      <a:pt x="26" y="216"/>
                    </a:lnTo>
                    <a:lnTo>
                      <a:pt x="26" y="215"/>
                    </a:lnTo>
                    <a:lnTo>
                      <a:pt x="26" y="215"/>
                    </a:lnTo>
                    <a:lnTo>
                      <a:pt x="26" y="214"/>
                    </a:lnTo>
                    <a:lnTo>
                      <a:pt x="26" y="214"/>
                    </a:lnTo>
                    <a:lnTo>
                      <a:pt x="25" y="212"/>
                    </a:lnTo>
                    <a:lnTo>
                      <a:pt x="25" y="212"/>
                    </a:lnTo>
                    <a:lnTo>
                      <a:pt x="24" y="212"/>
                    </a:lnTo>
                    <a:lnTo>
                      <a:pt x="8" y="225"/>
                    </a:lnTo>
                    <a:lnTo>
                      <a:pt x="8" y="228"/>
                    </a:lnTo>
                    <a:lnTo>
                      <a:pt x="8" y="230"/>
                    </a:lnTo>
                    <a:lnTo>
                      <a:pt x="9" y="231"/>
                    </a:lnTo>
                    <a:lnTo>
                      <a:pt x="10" y="232"/>
                    </a:lnTo>
                    <a:lnTo>
                      <a:pt x="11" y="235"/>
                    </a:lnTo>
                    <a:lnTo>
                      <a:pt x="12" y="236"/>
                    </a:lnTo>
                    <a:lnTo>
                      <a:pt x="14" y="237"/>
                    </a:lnTo>
                    <a:lnTo>
                      <a:pt x="15" y="237"/>
                    </a:lnTo>
                    <a:lnTo>
                      <a:pt x="15" y="238"/>
                    </a:lnTo>
                    <a:lnTo>
                      <a:pt x="15" y="238"/>
                    </a:lnTo>
                    <a:lnTo>
                      <a:pt x="15" y="238"/>
                    </a:lnTo>
                    <a:lnTo>
                      <a:pt x="15" y="239"/>
                    </a:lnTo>
                    <a:lnTo>
                      <a:pt x="15" y="239"/>
                    </a:lnTo>
                    <a:lnTo>
                      <a:pt x="15" y="239"/>
                    </a:lnTo>
                    <a:lnTo>
                      <a:pt x="15" y="240"/>
                    </a:lnTo>
                    <a:lnTo>
                      <a:pt x="15" y="240"/>
                    </a:lnTo>
                    <a:lnTo>
                      <a:pt x="6" y="232"/>
                    </a:lnTo>
                    <a:lnTo>
                      <a:pt x="6" y="231"/>
                    </a:lnTo>
                    <a:lnTo>
                      <a:pt x="6" y="229"/>
                    </a:lnTo>
                    <a:lnTo>
                      <a:pt x="5" y="228"/>
                    </a:lnTo>
                    <a:lnTo>
                      <a:pt x="5" y="226"/>
                    </a:lnTo>
                    <a:lnTo>
                      <a:pt x="6" y="224"/>
                    </a:lnTo>
                    <a:lnTo>
                      <a:pt x="6" y="223"/>
                    </a:lnTo>
                    <a:lnTo>
                      <a:pt x="7" y="222"/>
                    </a:lnTo>
                    <a:lnTo>
                      <a:pt x="8" y="219"/>
                    </a:lnTo>
                    <a:lnTo>
                      <a:pt x="9" y="218"/>
                    </a:lnTo>
                    <a:lnTo>
                      <a:pt x="11" y="217"/>
                    </a:lnTo>
                    <a:lnTo>
                      <a:pt x="13" y="217"/>
                    </a:lnTo>
                    <a:lnTo>
                      <a:pt x="14" y="216"/>
                    </a:lnTo>
                    <a:lnTo>
                      <a:pt x="16" y="215"/>
                    </a:lnTo>
                    <a:lnTo>
                      <a:pt x="17" y="214"/>
                    </a:lnTo>
                    <a:lnTo>
                      <a:pt x="18" y="212"/>
                    </a:lnTo>
                    <a:lnTo>
                      <a:pt x="19" y="210"/>
                    </a:lnTo>
                    <a:lnTo>
                      <a:pt x="15" y="197"/>
                    </a:lnTo>
                    <a:lnTo>
                      <a:pt x="15" y="196"/>
                    </a:lnTo>
                    <a:lnTo>
                      <a:pt x="15" y="196"/>
                    </a:lnTo>
                    <a:lnTo>
                      <a:pt x="15" y="196"/>
                    </a:lnTo>
                    <a:lnTo>
                      <a:pt x="15" y="196"/>
                    </a:lnTo>
                    <a:lnTo>
                      <a:pt x="15" y="196"/>
                    </a:lnTo>
                    <a:lnTo>
                      <a:pt x="16" y="196"/>
                    </a:lnTo>
                    <a:lnTo>
                      <a:pt x="16" y="196"/>
                    </a:lnTo>
                    <a:lnTo>
                      <a:pt x="16" y="195"/>
                    </a:lnTo>
                    <a:lnTo>
                      <a:pt x="16" y="195"/>
                    </a:lnTo>
                    <a:lnTo>
                      <a:pt x="17" y="195"/>
                    </a:lnTo>
                    <a:lnTo>
                      <a:pt x="17" y="195"/>
                    </a:lnTo>
                    <a:lnTo>
                      <a:pt x="17" y="195"/>
                    </a:lnTo>
                    <a:lnTo>
                      <a:pt x="18" y="195"/>
                    </a:lnTo>
                    <a:lnTo>
                      <a:pt x="18" y="195"/>
                    </a:lnTo>
                    <a:lnTo>
                      <a:pt x="18" y="195"/>
                    </a:lnTo>
                    <a:lnTo>
                      <a:pt x="19" y="195"/>
                    </a:lnTo>
                    <a:lnTo>
                      <a:pt x="19" y="197"/>
                    </a:lnTo>
                    <a:lnTo>
                      <a:pt x="20" y="198"/>
                    </a:lnTo>
                    <a:lnTo>
                      <a:pt x="20" y="200"/>
                    </a:lnTo>
                    <a:lnTo>
                      <a:pt x="21" y="201"/>
                    </a:lnTo>
                    <a:lnTo>
                      <a:pt x="21" y="203"/>
                    </a:lnTo>
                    <a:lnTo>
                      <a:pt x="22" y="204"/>
                    </a:lnTo>
                    <a:lnTo>
                      <a:pt x="23" y="205"/>
                    </a:lnTo>
                    <a:lnTo>
                      <a:pt x="25" y="205"/>
                    </a:lnTo>
                    <a:lnTo>
                      <a:pt x="24" y="186"/>
                    </a:lnTo>
                    <a:lnTo>
                      <a:pt x="19" y="183"/>
                    </a:lnTo>
                    <a:lnTo>
                      <a:pt x="18" y="176"/>
                    </a:lnTo>
                    <a:lnTo>
                      <a:pt x="19" y="168"/>
                    </a:lnTo>
                    <a:lnTo>
                      <a:pt x="21" y="161"/>
                    </a:lnTo>
                    <a:lnTo>
                      <a:pt x="23" y="153"/>
                    </a:lnTo>
                    <a:lnTo>
                      <a:pt x="25" y="146"/>
                    </a:lnTo>
                    <a:lnTo>
                      <a:pt x="26" y="138"/>
                    </a:lnTo>
                    <a:lnTo>
                      <a:pt x="26" y="130"/>
                    </a:lnTo>
                    <a:lnTo>
                      <a:pt x="24" y="121"/>
                    </a:lnTo>
                    <a:lnTo>
                      <a:pt x="25" y="118"/>
                    </a:lnTo>
                    <a:lnTo>
                      <a:pt x="26" y="115"/>
                    </a:lnTo>
                    <a:lnTo>
                      <a:pt x="27" y="112"/>
                    </a:lnTo>
                    <a:lnTo>
                      <a:pt x="28" y="108"/>
                    </a:lnTo>
                    <a:lnTo>
                      <a:pt x="28" y="106"/>
                    </a:lnTo>
                    <a:lnTo>
                      <a:pt x="29" y="103"/>
                    </a:lnTo>
                    <a:lnTo>
                      <a:pt x="29" y="99"/>
                    </a:lnTo>
                    <a:lnTo>
                      <a:pt x="28" y="97"/>
                    </a:lnTo>
                    <a:lnTo>
                      <a:pt x="27" y="96"/>
                    </a:lnTo>
                    <a:lnTo>
                      <a:pt x="27" y="94"/>
                    </a:lnTo>
                    <a:lnTo>
                      <a:pt x="26" y="93"/>
                    </a:lnTo>
                    <a:lnTo>
                      <a:pt x="25" y="92"/>
                    </a:lnTo>
                    <a:lnTo>
                      <a:pt x="24" y="92"/>
                    </a:lnTo>
                    <a:lnTo>
                      <a:pt x="23" y="91"/>
                    </a:lnTo>
                    <a:lnTo>
                      <a:pt x="22" y="90"/>
                    </a:lnTo>
                    <a:lnTo>
                      <a:pt x="21" y="90"/>
                    </a:lnTo>
                    <a:lnTo>
                      <a:pt x="21" y="89"/>
                    </a:lnTo>
                    <a:lnTo>
                      <a:pt x="21" y="89"/>
                    </a:lnTo>
                    <a:lnTo>
                      <a:pt x="21" y="87"/>
                    </a:lnTo>
                    <a:lnTo>
                      <a:pt x="21" y="86"/>
                    </a:lnTo>
                    <a:lnTo>
                      <a:pt x="21" y="86"/>
                    </a:lnTo>
                    <a:lnTo>
                      <a:pt x="21" y="85"/>
                    </a:lnTo>
                    <a:lnTo>
                      <a:pt x="21" y="84"/>
                    </a:lnTo>
                    <a:lnTo>
                      <a:pt x="21" y="84"/>
                    </a:lnTo>
                    <a:lnTo>
                      <a:pt x="21" y="83"/>
                    </a:lnTo>
                    <a:lnTo>
                      <a:pt x="22" y="83"/>
                    </a:lnTo>
                    <a:lnTo>
                      <a:pt x="23" y="82"/>
                    </a:lnTo>
                    <a:lnTo>
                      <a:pt x="23" y="82"/>
                    </a:lnTo>
                    <a:lnTo>
                      <a:pt x="24" y="80"/>
                    </a:lnTo>
                    <a:lnTo>
                      <a:pt x="24" y="80"/>
                    </a:lnTo>
                    <a:lnTo>
                      <a:pt x="24" y="79"/>
                    </a:lnTo>
                    <a:lnTo>
                      <a:pt x="25" y="78"/>
                    </a:lnTo>
                    <a:lnTo>
                      <a:pt x="25" y="77"/>
                    </a:lnTo>
                    <a:lnTo>
                      <a:pt x="24" y="77"/>
                    </a:lnTo>
                    <a:lnTo>
                      <a:pt x="24" y="77"/>
                    </a:lnTo>
                    <a:lnTo>
                      <a:pt x="24" y="76"/>
                    </a:lnTo>
                    <a:lnTo>
                      <a:pt x="24" y="75"/>
                    </a:lnTo>
                    <a:lnTo>
                      <a:pt x="24" y="75"/>
                    </a:lnTo>
                    <a:lnTo>
                      <a:pt x="24" y="73"/>
                    </a:lnTo>
                    <a:lnTo>
                      <a:pt x="24" y="72"/>
                    </a:lnTo>
                    <a:lnTo>
                      <a:pt x="44" y="68"/>
                    </a:lnTo>
                    <a:lnTo>
                      <a:pt x="45" y="66"/>
                    </a:lnTo>
                    <a:lnTo>
                      <a:pt x="45" y="66"/>
                    </a:lnTo>
                    <a:lnTo>
                      <a:pt x="45" y="66"/>
                    </a:lnTo>
                    <a:lnTo>
                      <a:pt x="45" y="65"/>
                    </a:lnTo>
                    <a:lnTo>
                      <a:pt x="45" y="65"/>
                    </a:lnTo>
                    <a:lnTo>
                      <a:pt x="45" y="65"/>
                    </a:lnTo>
                    <a:lnTo>
                      <a:pt x="45" y="64"/>
                    </a:lnTo>
                    <a:lnTo>
                      <a:pt x="45" y="64"/>
                    </a:lnTo>
                    <a:lnTo>
                      <a:pt x="43" y="61"/>
                    </a:lnTo>
                    <a:lnTo>
                      <a:pt x="40" y="58"/>
                    </a:lnTo>
                    <a:lnTo>
                      <a:pt x="37" y="56"/>
                    </a:lnTo>
                    <a:lnTo>
                      <a:pt x="33" y="55"/>
                    </a:lnTo>
                    <a:lnTo>
                      <a:pt x="29" y="54"/>
                    </a:lnTo>
                    <a:lnTo>
                      <a:pt x="25" y="51"/>
                    </a:lnTo>
                    <a:lnTo>
                      <a:pt x="21" y="50"/>
                    </a:lnTo>
                    <a:lnTo>
                      <a:pt x="17" y="49"/>
                    </a:lnTo>
                    <a:lnTo>
                      <a:pt x="17" y="49"/>
                    </a:lnTo>
                    <a:lnTo>
                      <a:pt x="17" y="49"/>
                    </a:lnTo>
                    <a:lnTo>
                      <a:pt x="17" y="49"/>
                    </a:lnTo>
                    <a:lnTo>
                      <a:pt x="17" y="49"/>
                    </a:lnTo>
                    <a:lnTo>
                      <a:pt x="17" y="48"/>
                    </a:lnTo>
                    <a:lnTo>
                      <a:pt x="16" y="48"/>
                    </a:lnTo>
                    <a:lnTo>
                      <a:pt x="16" y="48"/>
                    </a:lnTo>
                    <a:lnTo>
                      <a:pt x="16" y="47"/>
                    </a:lnTo>
                    <a:lnTo>
                      <a:pt x="16" y="47"/>
                    </a:lnTo>
                    <a:lnTo>
                      <a:pt x="16" y="47"/>
                    </a:lnTo>
                    <a:lnTo>
                      <a:pt x="16" y="45"/>
                    </a:lnTo>
                    <a:lnTo>
                      <a:pt x="16" y="45"/>
                    </a:lnTo>
                    <a:lnTo>
                      <a:pt x="17" y="45"/>
                    </a:lnTo>
                    <a:lnTo>
                      <a:pt x="17" y="45"/>
                    </a:lnTo>
                    <a:lnTo>
                      <a:pt x="17" y="44"/>
                    </a:lnTo>
                    <a:lnTo>
                      <a:pt x="17" y="44"/>
                    </a:lnTo>
                    <a:lnTo>
                      <a:pt x="37" y="43"/>
                    </a:lnTo>
                    <a:lnTo>
                      <a:pt x="36" y="40"/>
                    </a:lnTo>
                    <a:lnTo>
                      <a:pt x="34" y="37"/>
                    </a:lnTo>
                    <a:lnTo>
                      <a:pt x="31" y="35"/>
                    </a:lnTo>
                    <a:lnTo>
                      <a:pt x="28" y="33"/>
                    </a:lnTo>
                    <a:lnTo>
                      <a:pt x="25" y="30"/>
                    </a:lnTo>
                    <a:lnTo>
                      <a:pt x="22" y="29"/>
                    </a:lnTo>
                    <a:lnTo>
                      <a:pt x="19" y="27"/>
                    </a:lnTo>
                    <a:lnTo>
                      <a:pt x="16" y="26"/>
                    </a:lnTo>
                    <a:lnTo>
                      <a:pt x="15" y="23"/>
                    </a:lnTo>
                    <a:lnTo>
                      <a:pt x="14" y="21"/>
                    </a:lnTo>
                    <a:lnTo>
                      <a:pt x="14" y="17"/>
                    </a:lnTo>
                    <a:lnTo>
                      <a:pt x="13" y="15"/>
                    </a:lnTo>
                    <a:lnTo>
                      <a:pt x="13" y="13"/>
                    </a:lnTo>
                    <a:lnTo>
                      <a:pt x="13" y="10"/>
                    </a:lnTo>
                    <a:lnTo>
                      <a:pt x="14" y="8"/>
                    </a:lnTo>
                    <a:lnTo>
                      <a:pt x="15" y="6"/>
                    </a:lnTo>
                    <a:lnTo>
                      <a:pt x="15" y="6"/>
                    </a:lnTo>
                    <a:lnTo>
                      <a:pt x="15" y="5"/>
                    </a:lnTo>
                    <a:lnTo>
                      <a:pt x="16" y="5"/>
                    </a:lnTo>
                    <a:lnTo>
                      <a:pt x="16" y="5"/>
                    </a:lnTo>
                    <a:lnTo>
                      <a:pt x="16" y="5"/>
                    </a:lnTo>
                    <a:lnTo>
                      <a:pt x="16" y="5"/>
                    </a:lnTo>
                    <a:lnTo>
                      <a:pt x="17" y="5"/>
                    </a:lnTo>
                    <a:lnTo>
                      <a:pt x="17" y="5"/>
                    </a:lnTo>
                    <a:lnTo>
                      <a:pt x="21" y="7"/>
                    </a:lnTo>
                    <a:lnTo>
                      <a:pt x="29" y="0"/>
                    </a:lnTo>
                    <a:lnTo>
                      <a:pt x="30" y="0"/>
                    </a:lnTo>
                    <a:lnTo>
                      <a:pt x="30" y="0"/>
                    </a:lnTo>
                    <a:lnTo>
                      <a:pt x="30" y="0"/>
                    </a:lnTo>
                    <a:lnTo>
                      <a:pt x="31" y="0"/>
                    </a:lnTo>
                    <a:lnTo>
                      <a:pt x="31" y="0"/>
                    </a:lnTo>
                    <a:lnTo>
                      <a:pt x="31" y="0"/>
                    </a:lnTo>
                    <a:lnTo>
                      <a:pt x="31" y="0"/>
                    </a:lnTo>
                    <a:lnTo>
                      <a:pt x="32" y="0"/>
                    </a:lnTo>
                    <a:lnTo>
                      <a:pt x="32" y="1"/>
                    </a:lnTo>
                    <a:lnTo>
                      <a:pt x="32" y="1"/>
                    </a:lnTo>
                    <a:lnTo>
                      <a:pt x="32" y="1"/>
                    </a:lnTo>
                    <a:lnTo>
                      <a:pt x="32" y="1"/>
                    </a:lnTo>
                    <a:lnTo>
                      <a:pt x="32" y="1"/>
                    </a:lnTo>
                    <a:lnTo>
                      <a:pt x="32" y="1"/>
                    </a:lnTo>
                    <a:lnTo>
                      <a:pt x="32" y="2"/>
                    </a:lnTo>
                    <a:lnTo>
                      <a:pt x="32" y="2"/>
                    </a:lnTo>
                    <a:lnTo>
                      <a:pt x="37" y="8"/>
                    </a:lnTo>
                    <a:lnTo>
                      <a:pt x="42" y="14"/>
                    </a:lnTo>
                    <a:lnTo>
                      <a:pt x="47" y="20"/>
                    </a:lnTo>
                    <a:lnTo>
                      <a:pt x="52" y="26"/>
                    </a:lnTo>
                    <a:lnTo>
                      <a:pt x="58" y="31"/>
                    </a:lnTo>
                    <a:lnTo>
                      <a:pt x="63" y="37"/>
                    </a:lnTo>
                    <a:lnTo>
                      <a:pt x="68" y="44"/>
                    </a:lnTo>
                    <a:lnTo>
                      <a:pt x="72" y="50"/>
                    </a:lnTo>
                    <a:lnTo>
                      <a:pt x="79" y="59"/>
                    </a:lnTo>
                    <a:lnTo>
                      <a:pt x="86" y="68"/>
                    </a:lnTo>
                    <a:lnTo>
                      <a:pt x="94" y="76"/>
                    </a:lnTo>
                    <a:lnTo>
                      <a:pt x="101" y="84"/>
                    </a:lnTo>
                    <a:lnTo>
                      <a:pt x="109" y="91"/>
                    </a:lnTo>
                    <a:lnTo>
                      <a:pt x="117" y="99"/>
                    </a:lnTo>
                    <a:lnTo>
                      <a:pt x="125" y="106"/>
                    </a:lnTo>
                    <a:lnTo>
                      <a:pt x="132" y="114"/>
                    </a:lnTo>
                    <a:lnTo>
                      <a:pt x="133" y="114"/>
                    </a:lnTo>
                    <a:lnTo>
                      <a:pt x="134" y="115"/>
                    </a:lnTo>
                    <a:lnTo>
                      <a:pt x="135" y="117"/>
                    </a:lnTo>
                    <a:lnTo>
                      <a:pt x="135" y="117"/>
                    </a:lnTo>
                    <a:lnTo>
                      <a:pt x="136" y="118"/>
                    </a:lnTo>
                    <a:lnTo>
                      <a:pt x="137" y="118"/>
                    </a:lnTo>
                    <a:lnTo>
                      <a:pt x="137" y="119"/>
                    </a:lnTo>
                    <a:lnTo>
                      <a:pt x="138" y="119"/>
                    </a:lnTo>
                    <a:lnTo>
                      <a:pt x="138" y="120"/>
                    </a:lnTo>
                    <a:lnTo>
                      <a:pt x="139" y="119"/>
                    </a:lnTo>
                    <a:lnTo>
                      <a:pt x="139" y="119"/>
                    </a:lnTo>
                    <a:lnTo>
                      <a:pt x="139" y="119"/>
                    </a:lnTo>
                    <a:lnTo>
                      <a:pt x="140" y="119"/>
                    </a:lnTo>
                    <a:lnTo>
                      <a:pt x="140" y="118"/>
                    </a:lnTo>
                    <a:lnTo>
                      <a:pt x="140" y="118"/>
                    </a:lnTo>
                    <a:lnTo>
                      <a:pt x="142" y="118"/>
                    </a:lnTo>
                    <a:lnTo>
                      <a:pt x="150" y="120"/>
                    </a:lnTo>
                    <a:lnTo>
                      <a:pt x="159" y="124"/>
                    </a:lnTo>
                    <a:lnTo>
                      <a:pt x="167" y="127"/>
                    </a:lnTo>
                    <a:lnTo>
                      <a:pt x="175" y="131"/>
                    </a:lnTo>
                    <a:lnTo>
                      <a:pt x="183" y="134"/>
                    </a:lnTo>
                    <a:lnTo>
                      <a:pt x="191" y="137"/>
                    </a:lnTo>
                    <a:lnTo>
                      <a:pt x="200" y="139"/>
                    </a:lnTo>
                    <a:lnTo>
                      <a:pt x="209" y="140"/>
                    </a:lnTo>
                    <a:lnTo>
                      <a:pt x="209" y="140"/>
                    </a:lnTo>
                    <a:lnTo>
                      <a:pt x="209" y="140"/>
                    </a:lnTo>
                    <a:lnTo>
                      <a:pt x="209" y="140"/>
                    </a:lnTo>
                    <a:lnTo>
                      <a:pt x="210" y="140"/>
                    </a:lnTo>
                    <a:lnTo>
                      <a:pt x="210" y="139"/>
                    </a:lnTo>
                    <a:lnTo>
                      <a:pt x="210" y="139"/>
                    </a:lnTo>
                    <a:lnTo>
                      <a:pt x="210" y="139"/>
                    </a:lnTo>
                    <a:lnTo>
                      <a:pt x="211" y="139"/>
                    </a:lnTo>
                    <a:lnTo>
                      <a:pt x="216" y="138"/>
                    </a:lnTo>
                    <a:lnTo>
                      <a:pt x="221" y="139"/>
                    </a:lnTo>
                    <a:lnTo>
                      <a:pt x="228" y="140"/>
                    </a:lnTo>
                    <a:lnTo>
                      <a:pt x="233" y="141"/>
                    </a:lnTo>
                    <a:lnTo>
                      <a:pt x="238" y="142"/>
                    </a:lnTo>
                    <a:lnTo>
                      <a:pt x="244" y="144"/>
                    </a:lnTo>
                    <a:lnTo>
                      <a:pt x="249" y="142"/>
                    </a:lnTo>
                    <a:lnTo>
                      <a:pt x="254" y="141"/>
                    </a:lnTo>
                    <a:lnTo>
                      <a:pt x="253" y="135"/>
                    </a:lnTo>
                    <a:lnTo>
                      <a:pt x="253" y="135"/>
                    </a:lnTo>
                    <a:lnTo>
                      <a:pt x="253" y="134"/>
                    </a:lnTo>
                    <a:lnTo>
                      <a:pt x="253" y="134"/>
                    </a:lnTo>
                    <a:lnTo>
                      <a:pt x="253" y="134"/>
                    </a:lnTo>
                    <a:lnTo>
                      <a:pt x="254" y="133"/>
                    </a:lnTo>
                    <a:lnTo>
                      <a:pt x="254" y="133"/>
                    </a:lnTo>
                    <a:lnTo>
                      <a:pt x="254" y="133"/>
                    </a:lnTo>
                    <a:lnTo>
                      <a:pt x="255" y="132"/>
                    </a:lnTo>
                    <a:lnTo>
                      <a:pt x="294" y="140"/>
                    </a:lnTo>
                    <a:lnTo>
                      <a:pt x="279" y="121"/>
                    </a:lnTo>
                    <a:lnTo>
                      <a:pt x="279" y="120"/>
                    </a:lnTo>
                    <a:lnTo>
                      <a:pt x="279" y="120"/>
                    </a:lnTo>
                    <a:lnTo>
                      <a:pt x="279" y="120"/>
                    </a:lnTo>
                    <a:lnTo>
                      <a:pt x="279" y="119"/>
                    </a:lnTo>
                    <a:lnTo>
                      <a:pt x="279" y="119"/>
                    </a:lnTo>
                    <a:lnTo>
                      <a:pt x="279" y="118"/>
                    </a:lnTo>
                    <a:lnTo>
                      <a:pt x="279" y="118"/>
                    </a:lnTo>
                    <a:lnTo>
                      <a:pt x="279" y="117"/>
                    </a:lnTo>
                    <a:lnTo>
                      <a:pt x="284" y="118"/>
                    </a:lnTo>
                    <a:lnTo>
                      <a:pt x="289" y="119"/>
                    </a:lnTo>
                    <a:lnTo>
                      <a:pt x="293" y="120"/>
                    </a:lnTo>
                    <a:lnTo>
                      <a:pt x="297" y="123"/>
                    </a:lnTo>
                    <a:lnTo>
                      <a:pt x="301" y="126"/>
                    </a:lnTo>
                    <a:lnTo>
                      <a:pt x="304" y="130"/>
                    </a:lnTo>
                    <a:lnTo>
                      <a:pt x="307" y="133"/>
                    </a:lnTo>
                    <a:lnTo>
                      <a:pt x="310" y="137"/>
                    </a:lnTo>
                    <a:lnTo>
                      <a:pt x="311" y="132"/>
                    </a:lnTo>
                    <a:lnTo>
                      <a:pt x="311" y="126"/>
                    </a:lnTo>
                    <a:lnTo>
                      <a:pt x="311" y="120"/>
                    </a:lnTo>
                    <a:lnTo>
                      <a:pt x="311" y="114"/>
                    </a:lnTo>
                    <a:lnTo>
                      <a:pt x="311" y="108"/>
                    </a:lnTo>
                    <a:lnTo>
                      <a:pt x="312" y="103"/>
                    </a:lnTo>
                    <a:lnTo>
                      <a:pt x="315" y="98"/>
                    </a:lnTo>
                    <a:lnTo>
                      <a:pt x="319" y="93"/>
                    </a:lnTo>
                    <a:lnTo>
                      <a:pt x="319" y="93"/>
                    </a:lnTo>
                    <a:lnTo>
                      <a:pt x="320" y="92"/>
                    </a:lnTo>
                    <a:lnTo>
                      <a:pt x="320" y="92"/>
                    </a:lnTo>
                    <a:lnTo>
                      <a:pt x="321" y="92"/>
                    </a:lnTo>
                    <a:lnTo>
                      <a:pt x="321" y="91"/>
                    </a:lnTo>
                    <a:lnTo>
                      <a:pt x="321" y="91"/>
                    </a:lnTo>
                    <a:lnTo>
                      <a:pt x="322" y="91"/>
                    </a:lnTo>
                    <a:lnTo>
                      <a:pt x="322" y="91"/>
                    </a:lnTo>
                    <a:lnTo>
                      <a:pt x="322" y="91"/>
                    </a:lnTo>
                    <a:lnTo>
                      <a:pt x="323" y="91"/>
                    </a:lnTo>
                    <a:lnTo>
                      <a:pt x="323" y="91"/>
                    </a:lnTo>
                    <a:lnTo>
                      <a:pt x="323" y="92"/>
                    </a:lnTo>
                    <a:lnTo>
                      <a:pt x="324" y="92"/>
                    </a:lnTo>
                    <a:lnTo>
                      <a:pt x="324" y="92"/>
                    </a:lnTo>
                    <a:lnTo>
                      <a:pt x="324" y="93"/>
                    </a:lnTo>
                    <a:lnTo>
                      <a:pt x="325" y="93"/>
                    </a:lnTo>
                    <a:lnTo>
                      <a:pt x="325" y="93"/>
                    </a:lnTo>
                    <a:lnTo>
                      <a:pt x="326" y="93"/>
                    </a:lnTo>
                    <a:lnTo>
                      <a:pt x="326" y="94"/>
                    </a:lnTo>
                    <a:lnTo>
                      <a:pt x="326" y="94"/>
                    </a:lnTo>
                    <a:lnTo>
                      <a:pt x="327" y="94"/>
                    </a:lnTo>
                    <a:lnTo>
                      <a:pt x="328" y="93"/>
                    </a:lnTo>
                    <a:lnTo>
                      <a:pt x="328" y="93"/>
                    </a:lnTo>
                    <a:lnTo>
                      <a:pt x="329" y="93"/>
                    </a:lnTo>
                    <a:lnTo>
                      <a:pt x="329" y="93"/>
                    </a:lnTo>
                    <a:lnTo>
                      <a:pt x="329" y="93"/>
                    </a:lnTo>
                    <a:lnTo>
                      <a:pt x="329" y="93"/>
                    </a:lnTo>
                    <a:lnTo>
                      <a:pt x="330" y="94"/>
                    </a:lnTo>
                    <a:lnTo>
                      <a:pt x="330" y="94"/>
                    </a:lnTo>
                    <a:lnTo>
                      <a:pt x="330" y="94"/>
                    </a:lnTo>
                    <a:lnTo>
                      <a:pt x="331" y="96"/>
                    </a:lnTo>
                    <a:lnTo>
                      <a:pt x="331" y="96"/>
                    </a:lnTo>
                    <a:lnTo>
                      <a:pt x="338" y="174"/>
                    </a:lnTo>
                    <a:lnTo>
                      <a:pt x="338" y="174"/>
                    </a:lnTo>
                    <a:lnTo>
                      <a:pt x="338" y="175"/>
                    </a:lnTo>
                    <a:lnTo>
                      <a:pt x="338" y="175"/>
                    </a:lnTo>
                    <a:lnTo>
                      <a:pt x="338" y="175"/>
                    </a:lnTo>
                    <a:lnTo>
                      <a:pt x="338" y="176"/>
                    </a:lnTo>
                    <a:lnTo>
                      <a:pt x="338" y="176"/>
                    </a:lnTo>
                    <a:lnTo>
                      <a:pt x="337" y="177"/>
                    </a:lnTo>
                    <a:lnTo>
                      <a:pt x="337" y="177"/>
                    </a:lnTo>
                    <a:lnTo>
                      <a:pt x="345" y="195"/>
                    </a:lnTo>
                    <a:lnTo>
                      <a:pt x="344" y="196"/>
                    </a:lnTo>
                    <a:lnTo>
                      <a:pt x="344" y="197"/>
                    </a:lnTo>
                    <a:lnTo>
                      <a:pt x="344" y="197"/>
                    </a:lnTo>
                    <a:lnTo>
                      <a:pt x="343" y="198"/>
                    </a:lnTo>
                    <a:lnTo>
                      <a:pt x="342" y="198"/>
                    </a:lnTo>
                    <a:lnTo>
                      <a:pt x="342" y="200"/>
                    </a:lnTo>
                    <a:lnTo>
                      <a:pt x="341" y="201"/>
                    </a:lnTo>
                    <a:lnTo>
                      <a:pt x="341" y="202"/>
                    </a:lnTo>
                    <a:lnTo>
                      <a:pt x="349" y="218"/>
                    </a:lnTo>
                    <a:lnTo>
                      <a:pt x="355" y="237"/>
                    </a:lnTo>
                    <a:lnTo>
                      <a:pt x="362" y="256"/>
                    </a:lnTo>
                    <a:lnTo>
                      <a:pt x="368" y="275"/>
                    </a:lnTo>
                    <a:lnTo>
                      <a:pt x="374" y="294"/>
                    </a:lnTo>
                    <a:lnTo>
                      <a:pt x="381" y="313"/>
                    </a:lnTo>
                    <a:lnTo>
                      <a:pt x="388" y="332"/>
                    </a:lnTo>
                    <a:lnTo>
                      <a:pt x="395" y="349"/>
                    </a:lnTo>
                    <a:lnTo>
                      <a:pt x="397" y="351"/>
                    </a:lnTo>
                    <a:lnTo>
                      <a:pt x="398" y="354"/>
                    </a:lnTo>
                    <a:lnTo>
                      <a:pt x="400" y="356"/>
                    </a:lnTo>
                    <a:lnTo>
                      <a:pt x="401" y="358"/>
                    </a:lnTo>
                    <a:lnTo>
                      <a:pt x="402" y="361"/>
                    </a:lnTo>
                    <a:lnTo>
                      <a:pt x="403" y="363"/>
                    </a:lnTo>
                    <a:lnTo>
                      <a:pt x="403" y="365"/>
                    </a:lnTo>
                    <a:lnTo>
                      <a:pt x="403" y="369"/>
                    </a:lnTo>
                    <a:lnTo>
                      <a:pt x="403" y="369"/>
                    </a:lnTo>
                    <a:lnTo>
                      <a:pt x="403" y="370"/>
                    </a:lnTo>
                    <a:lnTo>
                      <a:pt x="404" y="370"/>
                    </a:lnTo>
                    <a:lnTo>
                      <a:pt x="404" y="370"/>
                    </a:lnTo>
                    <a:lnTo>
                      <a:pt x="405" y="370"/>
                    </a:lnTo>
                    <a:lnTo>
                      <a:pt x="405" y="371"/>
                    </a:lnTo>
                    <a:lnTo>
                      <a:pt x="406" y="371"/>
                    </a:lnTo>
                    <a:lnTo>
                      <a:pt x="406" y="371"/>
                    </a:lnTo>
                    <a:lnTo>
                      <a:pt x="407" y="371"/>
                    </a:lnTo>
                    <a:lnTo>
                      <a:pt x="407" y="372"/>
                    </a:lnTo>
                    <a:lnTo>
                      <a:pt x="408" y="372"/>
                    </a:lnTo>
                    <a:lnTo>
                      <a:pt x="408" y="374"/>
                    </a:lnTo>
                    <a:lnTo>
                      <a:pt x="408" y="374"/>
                    </a:lnTo>
                    <a:lnTo>
                      <a:pt x="409" y="375"/>
                    </a:lnTo>
                    <a:lnTo>
                      <a:pt x="409" y="375"/>
                    </a:lnTo>
                    <a:lnTo>
                      <a:pt x="409" y="376"/>
                    </a:lnTo>
                    <a:lnTo>
                      <a:pt x="408" y="377"/>
                    </a:lnTo>
                    <a:lnTo>
                      <a:pt x="407" y="379"/>
                    </a:lnTo>
                    <a:lnTo>
                      <a:pt x="406" y="382"/>
                    </a:lnTo>
                    <a:lnTo>
                      <a:pt x="406" y="384"/>
                    </a:lnTo>
                    <a:lnTo>
                      <a:pt x="405" y="388"/>
                    </a:lnTo>
                    <a:lnTo>
                      <a:pt x="406" y="390"/>
                    </a:lnTo>
                    <a:lnTo>
                      <a:pt x="406" y="392"/>
                    </a:lnTo>
                    <a:lnTo>
                      <a:pt x="407" y="395"/>
                    </a:lnTo>
                    <a:lnTo>
                      <a:pt x="407" y="395"/>
                    </a:lnTo>
                    <a:lnTo>
                      <a:pt x="408" y="395"/>
                    </a:lnTo>
                    <a:lnTo>
                      <a:pt x="408" y="395"/>
                    </a:lnTo>
                    <a:lnTo>
                      <a:pt x="408" y="395"/>
                    </a:lnTo>
                    <a:lnTo>
                      <a:pt x="409" y="395"/>
                    </a:lnTo>
                    <a:lnTo>
                      <a:pt x="409" y="395"/>
                    </a:lnTo>
                    <a:lnTo>
                      <a:pt x="410" y="395"/>
                    </a:lnTo>
                    <a:lnTo>
                      <a:pt x="410" y="395"/>
                    </a:lnTo>
                    <a:lnTo>
                      <a:pt x="417" y="406"/>
                    </a:lnTo>
                    <a:lnTo>
                      <a:pt x="429" y="409"/>
                    </a:lnTo>
                    <a:lnTo>
                      <a:pt x="430" y="407"/>
                    </a:lnTo>
                    <a:lnTo>
                      <a:pt x="431" y="406"/>
                    </a:lnTo>
                    <a:lnTo>
                      <a:pt x="432" y="406"/>
                    </a:lnTo>
                    <a:lnTo>
                      <a:pt x="432" y="405"/>
                    </a:lnTo>
                    <a:lnTo>
                      <a:pt x="433" y="404"/>
                    </a:lnTo>
                    <a:lnTo>
                      <a:pt x="434" y="404"/>
                    </a:lnTo>
                    <a:lnTo>
                      <a:pt x="434" y="403"/>
                    </a:lnTo>
                    <a:lnTo>
                      <a:pt x="434" y="402"/>
                    </a:lnTo>
                    <a:lnTo>
                      <a:pt x="417" y="367"/>
                    </a:lnTo>
                    <a:lnTo>
                      <a:pt x="418" y="367"/>
                    </a:lnTo>
                    <a:lnTo>
                      <a:pt x="418" y="367"/>
                    </a:lnTo>
                    <a:lnTo>
                      <a:pt x="418" y="367"/>
                    </a:lnTo>
                    <a:lnTo>
                      <a:pt x="418" y="367"/>
                    </a:lnTo>
                    <a:lnTo>
                      <a:pt x="419" y="365"/>
                    </a:lnTo>
                    <a:lnTo>
                      <a:pt x="419" y="365"/>
                    </a:lnTo>
                    <a:lnTo>
                      <a:pt x="419" y="364"/>
                    </a:lnTo>
                    <a:lnTo>
                      <a:pt x="420" y="364"/>
                    </a:lnTo>
                    <a:lnTo>
                      <a:pt x="420" y="363"/>
                    </a:lnTo>
                    <a:lnTo>
                      <a:pt x="420" y="363"/>
                    </a:lnTo>
                    <a:lnTo>
                      <a:pt x="420" y="363"/>
                    </a:lnTo>
                    <a:lnTo>
                      <a:pt x="420" y="362"/>
                    </a:lnTo>
                    <a:lnTo>
                      <a:pt x="420" y="362"/>
                    </a:lnTo>
                    <a:lnTo>
                      <a:pt x="420" y="362"/>
                    </a:lnTo>
                    <a:lnTo>
                      <a:pt x="420" y="361"/>
                    </a:lnTo>
                    <a:lnTo>
                      <a:pt x="420" y="360"/>
                    </a:lnTo>
                    <a:lnTo>
                      <a:pt x="420" y="360"/>
                    </a:lnTo>
                    <a:lnTo>
                      <a:pt x="420" y="360"/>
                    </a:lnTo>
                    <a:lnTo>
                      <a:pt x="420" y="360"/>
                    </a:lnTo>
                    <a:lnTo>
                      <a:pt x="420" y="360"/>
                    </a:lnTo>
                    <a:lnTo>
                      <a:pt x="420" y="360"/>
                    </a:lnTo>
                    <a:lnTo>
                      <a:pt x="421" y="360"/>
                    </a:lnTo>
                    <a:lnTo>
                      <a:pt x="421" y="358"/>
                    </a:lnTo>
                    <a:lnTo>
                      <a:pt x="421" y="358"/>
                    </a:lnTo>
                    <a:lnTo>
                      <a:pt x="427" y="356"/>
                    </a:lnTo>
                    <a:lnTo>
                      <a:pt x="427" y="356"/>
                    </a:lnTo>
                    <a:lnTo>
                      <a:pt x="428" y="355"/>
                    </a:lnTo>
                    <a:lnTo>
                      <a:pt x="428" y="355"/>
                    </a:lnTo>
                    <a:lnTo>
                      <a:pt x="428" y="355"/>
                    </a:lnTo>
                    <a:lnTo>
                      <a:pt x="428" y="354"/>
                    </a:lnTo>
                    <a:lnTo>
                      <a:pt x="428" y="354"/>
                    </a:lnTo>
                    <a:lnTo>
                      <a:pt x="429" y="354"/>
                    </a:lnTo>
                    <a:lnTo>
                      <a:pt x="429" y="353"/>
                    </a:lnTo>
                    <a:lnTo>
                      <a:pt x="429" y="353"/>
                    </a:lnTo>
                    <a:lnTo>
                      <a:pt x="429" y="351"/>
                    </a:lnTo>
                    <a:lnTo>
                      <a:pt x="429" y="351"/>
                    </a:lnTo>
                    <a:lnTo>
                      <a:pt x="428" y="350"/>
                    </a:lnTo>
                    <a:lnTo>
                      <a:pt x="428" y="350"/>
                    </a:lnTo>
                    <a:lnTo>
                      <a:pt x="428" y="349"/>
                    </a:lnTo>
                    <a:lnTo>
                      <a:pt x="428" y="349"/>
                    </a:lnTo>
                    <a:lnTo>
                      <a:pt x="427" y="349"/>
                    </a:lnTo>
                    <a:lnTo>
                      <a:pt x="417" y="337"/>
                    </a:lnTo>
                    <a:lnTo>
                      <a:pt x="417" y="336"/>
                    </a:lnTo>
                    <a:lnTo>
                      <a:pt x="417" y="336"/>
                    </a:lnTo>
                    <a:lnTo>
                      <a:pt x="417" y="336"/>
                    </a:lnTo>
                    <a:lnTo>
                      <a:pt x="417" y="335"/>
                    </a:lnTo>
                    <a:lnTo>
                      <a:pt x="416" y="335"/>
                    </a:lnTo>
                    <a:lnTo>
                      <a:pt x="417" y="334"/>
                    </a:lnTo>
                    <a:lnTo>
                      <a:pt x="417" y="334"/>
                    </a:lnTo>
                    <a:lnTo>
                      <a:pt x="417" y="333"/>
                    </a:lnTo>
                    <a:lnTo>
                      <a:pt x="418" y="333"/>
                    </a:lnTo>
                    <a:lnTo>
                      <a:pt x="418" y="333"/>
                    </a:lnTo>
                    <a:lnTo>
                      <a:pt x="418" y="333"/>
                    </a:lnTo>
                    <a:lnTo>
                      <a:pt x="418" y="333"/>
                    </a:lnTo>
                    <a:lnTo>
                      <a:pt x="418" y="333"/>
                    </a:lnTo>
                    <a:lnTo>
                      <a:pt x="418" y="333"/>
                    </a:lnTo>
                    <a:lnTo>
                      <a:pt x="418" y="333"/>
                    </a:lnTo>
                    <a:lnTo>
                      <a:pt x="419" y="333"/>
                    </a:lnTo>
                    <a:lnTo>
                      <a:pt x="433" y="351"/>
                    </a:lnTo>
                    <a:lnTo>
                      <a:pt x="433" y="353"/>
                    </a:lnTo>
                    <a:lnTo>
                      <a:pt x="432" y="355"/>
                    </a:lnTo>
                    <a:lnTo>
                      <a:pt x="431" y="356"/>
                    </a:lnTo>
                    <a:lnTo>
                      <a:pt x="431" y="357"/>
                    </a:lnTo>
                    <a:lnTo>
                      <a:pt x="430" y="358"/>
                    </a:lnTo>
                    <a:lnTo>
                      <a:pt x="429" y="360"/>
                    </a:lnTo>
                    <a:lnTo>
                      <a:pt x="428" y="362"/>
                    </a:lnTo>
                    <a:lnTo>
                      <a:pt x="427" y="363"/>
                    </a:lnTo>
                    <a:lnTo>
                      <a:pt x="451" y="407"/>
                    </a:lnTo>
                    <a:lnTo>
                      <a:pt x="454" y="410"/>
                    </a:lnTo>
                    <a:lnTo>
                      <a:pt x="457" y="412"/>
                    </a:lnTo>
                    <a:lnTo>
                      <a:pt x="460" y="414"/>
                    </a:lnTo>
                    <a:lnTo>
                      <a:pt x="463" y="418"/>
                    </a:lnTo>
                    <a:lnTo>
                      <a:pt x="466" y="421"/>
                    </a:lnTo>
                    <a:lnTo>
                      <a:pt x="468" y="425"/>
                    </a:lnTo>
                    <a:lnTo>
                      <a:pt x="469" y="430"/>
                    </a:lnTo>
                    <a:lnTo>
                      <a:pt x="470" y="434"/>
                    </a:lnTo>
                    <a:lnTo>
                      <a:pt x="470" y="435"/>
                    </a:lnTo>
                    <a:lnTo>
                      <a:pt x="469" y="438"/>
                    </a:lnTo>
                    <a:lnTo>
                      <a:pt x="469" y="439"/>
                    </a:lnTo>
                    <a:lnTo>
                      <a:pt x="469" y="440"/>
                    </a:lnTo>
                    <a:lnTo>
                      <a:pt x="468" y="441"/>
                    </a:lnTo>
                    <a:lnTo>
                      <a:pt x="468" y="442"/>
                    </a:lnTo>
                    <a:lnTo>
                      <a:pt x="467" y="444"/>
                    </a:lnTo>
                    <a:lnTo>
                      <a:pt x="467" y="445"/>
                    </a:lnTo>
                    <a:lnTo>
                      <a:pt x="469" y="452"/>
                    </a:lnTo>
                    <a:lnTo>
                      <a:pt x="469" y="453"/>
                    </a:lnTo>
                    <a:lnTo>
                      <a:pt x="469" y="454"/>
                    </a:lnTo>
                    <a:lnTo>
                      <a:pt x="469" y="456"/>
                    </a:lnTo>
                    <a:lnTo>
                      <a:pt x="468" y="458"/>
                    </a:lnTo>
                    <a:lnTo>
                      <a:pt x="468" y="459"/>
                    </a:lnTo>
                    <a:lnTo>
                      <a:pt x="467" y="460"/>
                    </a:lnTo>
                    <a:lnTo>
                      <a:pt x="467" y="462"/>
                    </a:lnTo>
                    <a:lnTo>
                      <a:pt x="467" y="463"/>
                    </a:lnTo>
                    <a:lnTo>
                      <a:pt x="467" y="463"/>
                    </a:lnTo>
                    <a:lnTo>
                      <a:pt x="467" y="463"/>
                    </a:lnTo>
                    <a:lnTo>
                      <a:pt x="467" y="465"/>
                    </a:lnTo>
                    <a:lnTo>
                      <a:pt x="467" y="465"/>
                    </a:lnTo>
                    <a:close/>
                  </a:path>
                </a:pathLst>
              </a:custGeom>
              <a:grpFill/>
              <a:ln w="9525">
                <a:solidFill>
                  <a:srgbClr val="C00000"/>
                </a:solidFill>
                <a:round/>
                <a:headEnd/>
                <a:tailEnd/>
              </a:ln>
            </p:spPr>
            <p:txBody>
              <a:bodyPr/>
              <a:lstStyle/>
              <a:p>
                <a:pPr>
                  <a:defRPr/>
                </a:pPr>
                <a:endParaRPr lang="en-GB" dirty="0"/>
              </a:p>
            </p:txBody>
          </p:sp>
          <p:sp>
            <p:nvSpPr>
              <p:cNvPr id="186460" name="Freeform 92">
                <a:extLst>
                  <a:ext uri="{FF2B5EF4-FFF2-40B4-BE49-F238E27FC236}">
                    <a16:creationId xmlns:a16="http://schemas.microsoft.com/office/drawing/2014/main" id="{5A0B56F8-34B1-4E36-8520-2743E32159F4}"/>
                  </a:ext>
                </a:extLst>
              </p:cNvPr>
              <p:cNvSpPr>
                <a:spLocks/>
              </p:cNvSpPr>
              <p:nvPr/>
            </p:nvSpPr>
            <p:spPr bwMode="auto">
              <a:xfrm>
                <a:off x="902" y="2268"/>
                <a:ext cx="68" cy="649"/>
              </a:xfrm>
              <a:custGeom>
                <a:avLst/>
                <a:gdLst/>
                <a:ahLst/>
                <a:cxnLst>
                  <a:cxn ang="0">
                    <a:pos x="52" y="649"/>
                  </a:cxn>
                  <a:cxn ang="0">
                    <a:pos x="48" y="644"/>
                  </a:cxn>
                  <a:cxn ang="0">
                    <a:pos x="42" y="623"/>
                  </a:cxn>
                  <a:cxn ang="0">
                    <a:pos x="38" y="617"/>
                  </a:cxn>
                  <a:cxn ang="0">
                    <a:pos x="36" y="602"/>
                  </a:cxn>
                  <a:cxn ang="0">
                    <a:pos x="33" y="559"/>
                  </a:cxn>
                  <a:cxn ang="0">
                    <a:pos x="34" y="473"/>
                  </a:cxn>
                  <a:cxn ang="0">
                    <a:pos x="35" y="453"/>
                  </a:cxn>
                  <a:cxn ang="0">
                    <a:pos x="31" y="446"/>
                  </a:cxn>
                  <a:cxn ang="0">
                    <a:pos x="31" y="420"/>
                  </a:cxn>
                  <a:cxn ang="0">
                    <a:pos x="39" y="350"/>
                  </a:cxn>
                  <a:cxn ang="0">
                    <a:pos x="31" y="254"/>
                  </a:cxn>
                  <a:cxn ang="0">
                    <a:pos x="15" y="201"/>
                  </a:cxn>
                  <a:cxn ang="0">
                    <a:pos x="11" y="177"/>
                  </a:cxn>
                  <a:cxn ang="0">
                    <a:pos x="10" y="177"/>
                  </a:cxn>
                  <a:cxn ang="0">
                    <a:pos x="29" y="320"/>
                  </a:cxn>
                  <a:cxn ang="0">
                    <a:pos x="26" y="372"/>
                  </a:cxn>
                  <a:cxn ang="0">
                    <a:pos x="20" y="373"/>
                  </a:cxn>
                  <a:cxn ang="0">
                    <a:pos x="21" y="366"/>
                  </a:cxn>
                  <a:cxn ang="0">
                    <a:pos x="20" y="365"/>
                  </a:cxn>
                  <a:cxn ang="0">
                    <a:pos x="16" y="369"/>
                  </a:cxn>
                  <a:cxn ang="0">
                    <a:pos x="17" y="382"/>
                  </a:cxn>
                  <a:cxn ang="0">
                    <a:pos x="26" y="403"/>
                  </a:cxn>
                  <a:cxn ang="0">
                    <a:pos x="27" y="405"/>
                  </a:cxn>
                  <a:cxn ang="0">
                    <a:pos x="29" y="414"/>
                  </a:cxn>
                  <a:cxn ang="0">
                    <a:pos x="25" y="420"/>
                  </a:cxn>
                  <a:cxn ang="0">
                    <a:pos x="15" y="410"/>
                  </a:cxn>
                  <a:cxn ang="0">
                    <a:pos x="4" y="373"/>
                  </a:cxn>
                  <a:cxn ang="0">
                    <a:pos x="12" y="354"/>
                  </a:cxn>
                  <a:cxn ang="0">
                    <a:pos x="18" y="350"/>
                  </a:cxn>
                  <a:cxn ang="0">
                    <a:pos x="14" y="302"/>
                  </a:cxn>
                  <a:cxn ang="0">
                    <a:pos x="2" y="157"/>
                  </a:cxn>
                  <a:cxn ang="0">
                    <a:pos x="2" y="157"/>
                  </a:cxn>
                  <a:cxn ang="0">
                    <a:pos x="5" y="164"/>
                  </a:cxn>
                  <a:cxn ang="0">
                    <a:pos x="8" y="167"/>
                  </a:cxn>
                  <a:cxn ang="0">
                    <a:pos x="4" y="130"/>
                  </a:cxn>
                  <a:cxn ang="0">
                    <a:pos x="2" y="95"/>
                  </a:cxn>
                  <a:cxn ang="0">
                    <a:pos x="9" y="63"/>
                  </a:cxn>
                  <a:cxn ang="0">
                    <a:pos x="28" y="21"/>
                  </a:cxn>
                  <a:cxn ang="0">
                    <a:pos x="67" y="0"/>
                  </a:cxn>
                  <a:cxn ang="0">
                    <a:pos x="65" y="11"/>
                  </a:cxn>
                  <a:cxn ang="0">
                    <a:pos x="43" y="18"/>
                  </a:cxn>
                  <a:cxn ang="0">
                    <a:pos x="27" y="34"/>
                  </a:cxn>
                  <a:cxn ang="0">
                    <a:pos x="26" y="35"/>
                  </a:cxn>
                  <a:cxn ang="0">
                    <a:pos x="33" y="80"/>
                  </a:cxn>
                  <a:cxn ang="0">
                    <a:pos x="25" y="95"/>
                  </a:cxn>
                  <a:cxn ang="0">
                    <a:pos x="12" y="115"/>
                  </a:cxn>
                  <a:cxn ang="0">
                    <a:pos x="21" y="176"/>
                  </a:cxn>
                  <a:cxn ang="0">
                    <a:pos x="28" y="196"/>
                  </a:cxn>
                  <a:cxn ang="0">
                    <a:pos x="45" y="281"/>
                  </a:cxn>
                  <a:cxn ang="0">
                    <a:pos x="41" y="438"/>
                  </a:cxn>
                  <a:cxn ang="0">
                    <a:pos x="43" y="571"/>
                  </a:cxn>
                  <a:cxn ang="0">
                    <a:pos x="57" y="621"/>
                  </a:cxn>
                  <a:cxn ang="0">
                    <a:pos x="53" y="630"/>
                  </a:cxn>
                  <a:cxn ang="0">
                    <a:pos x="54" y="633"/>
                  </a:cxn>
                  <a:cxn ang="0">
                    <a:pos x="58" y="645"/>
                  </a:cxn>
                </a:cxnLst>
                <a:rect l="0" t="0" r="r" b="b"/>
                <a:pathLst>
                  <a:path w="68" h="649">
                    <a:moveTo>
                      <a:pt x="53" y="649"/>
                    </a:moveTo>
                    <a:lnTo>
                      <a:pt x="53" y="649"/>
                    </a:lnTo>
                    <a:lnTo>
                      <a:pt x="52" y="649"/>
                    </a:lnTo>
                    <a:lnTo>
                      <a:pt x="52" y="649"/>
                    </a:lnTo>
                    <a:lnTo>
                      <a:pt x="52" y="649"/>
                    </a:lnTo>
                    <a:lnTo>
                      <a:pt x="52" y="649"/>
                    </a:lnTo>
                    <a:lnTo>
                      <a:pt x="52" y="649"/>
                    </a:lnTo>
                    <a:lnTo>
                      <a:pt x="51" y="649"/>
                    </a:lnTo>
                    <a:lnTo>
                      <a:pt x="51" y="649"/>
                    </a:lnTo>
                    <a:lnTo>
                      <a:pt x="50" y="648"/>
                    </a:lnTo>
                    <a:lnTo>
                      <a:pt x="49" y="647"/>
                    </a:lnTo>
                    <a:lnTo>
                      <a:pt x="48" y="644"/>
                    </a:lnTo>
                    <a:lnTo>
                      <a:pt x="47" y="643"/>
                    </a:lnTo>
                    <a:lnTo>
                      <a:pt x="45" y="642"/>
                    </a:lnTo>
                    <a:lnTo>
                      <a:pt x="44" y="641"/>
                    </a:lnTo>
                    <a:lnTo>
                      <a:pt x="43" y="640"/>
                    </a:lnTo>
                    <a:lnTo>
                      <a:pt x="41" y="638"/>
                    </a:lnTo>
                    <a:lnTo>
                      <a:pt x="42" y="623"/>
                    </a:lnTo>
                    <a:lnTo>
                      <a:pt x="42" y="622"/>
                    </a:lnTo>
                    <a:lnTo>
                      <a:pt x="41" y="621"/>
                    </a:lnTo>
                    <a:lnTo>
                      <a:pt x="40" y="620"/>
                    </a:lnTo>
                    <a:lnTo>
                      <a:pt x="39" y="620"/>
                    </a:lnTo>
                    <a:lnTo>
                      <a:pt x="39" y="619"/>
                    </a:lnTo>
                    <a:lnTo>
                      <a:pt x="38" y="617"/>
                    </a:lnTo>
                    <a:lnTo>
                      <a:pt x="37" y="616"/>
                    </a:lnTo>
                    <a:lnTo>
                      <a:pt x="36" y="616"/>
                    </a:lnTo>
                    <a:lnTo>
                      <a:pt x="36" y="613"/>
                    </a:lnTo>
                    <a:lnTo>
                      <a:pt x="36" y="609"/>
                    </a:lnTo>
                    <a:lnTo>
                      <a:pt x="36" y="606"/>
                    </a:lnTo>
                    <a:lnTo>
                      <a:pt x="36" y="602"/>
                    </a:lnTo>
                    <a:lnTo>
                      <a:pt x="36" y="599"/>
                    </a:lnTo>
                    <a:lnTo>
                      <a:pt x="36" y="595"/>
                    </a:lnTo>
                    <a:lnTo>
                      <a:pt x="35" y="592"/>
                    </a:lnTo>
                    <a:lnTo>
                      <a:pt x="34" y="588"/>
                    </a:lnTo>
                    <a:lnTo>
                      <a:pt x="33" y="573"/>
                    </a:lnTo>
                    <a:lnTo>
                      <a:pt x="33" y="559"/>
                    </a:lnTo>
                    <a:lnTo>
                      <a:pt x="34" y="545"/>
                    </a:lnTo>
                    <a:lnTo>
                      <a:pt x="35" y="530"/>
                    </a:lnTo>
                    <a:lnTo>
                      <a:pt x="36" y="516"/>
                    </a:lnTo>
                    <a:lnTo>
                      <a:pt x="36" y="502"/>
                    </a:lnTo>
                    <a:lnTo>
                      <a:pt x="36" y="487"/>
                    </a:lnTo>
                    <a:lnTo>
                      <a:pt x="34" y="473"/>
                    </a:lnTo>
                    <a:lnTo>
                      <a:pt x="35" y="469"/>
                    </a:lnTo>
                    <a:lnTo>
                      <a:pt x="35" y="466"/>
                    </a:lnTo>
                    <a:lnTo>
                      <a:pt x="35" y="462"/>
                    </a:lnTo>
                    <a:lnTo>
                      <a:pt x="35" y="459"/>
                    </a:lnTo>
                    <a:lnTo>
                      <a:pt x="35" y="455"/>
                    </a:lnTo>
                    <a:lnTo>
                      <a:pt x="35" y="453"/>
                    </a:lnTo>
                    <a:lnTo>
                      <a:pt x="34" y="449"/>
                    </a:lnTo>
                    <a:lnTo>
                      <a:pt x="32" y="447"/>
                    </a:lnTo>
                    <a:lnTo>
                      <a:pt x="32" y="447"/>
                    </a:lnTo>
                    <a:lnTo>
                      <a:pt x="31" y="447"/>
                    </a:lnTo>
                    <a:lnTo>
                      <a:pt x="31" y="447"/>
                    </a:lnTo>
                    <a:lnTo>
                      <a:pt x="31" y="446"/>
                    </a:lnTo>
                    <a:lnTo>
                      <a:pt x="30" y="446"/>
                    </a:lnTo>
                    <a:lnTo>
                      <a:pt x="30" y="446"/>
                    </a:lnTo>
                    <a:lnTo>
                      <a:pt x="29" y="445"/>
                    </a:lnTo>
                    <a:lnTo>
                      <a:pt x="29" y="445"/>
                    </a:lnTo>
                    <a:lnTo>
                      <a:pt x="29" y="432"/>
                    </a:lnTo>
                    <a:lnTo>
                      <a:pt x="31" y="420"/>
                    </a:lnTo>
                    <a:lnTo>
                      <a:pt x="32" y="408"/>
                    </a:lnTo>
                    <a:lnTo>
                      <a:pt x="34" y="397"/>
                    </a:lnTo>
                    <a:lnTo>
                      <a:pt x="36" y="385"/>
                    </a:lnTo>
                    <a:lnTo>
                      <a:pt x="38" y="373"/>
                    </a:lnTo>
                    <a:lnTo>
                      <a:pt x="39" y="362"/>
                    </a:lnTo>
                    <a:lnTo>
                      <a:pt x="39" y="350"/>
                    </a:lnTo>
                    <a:lnTo>
                      <a:pt x="38" y="334"/>
                    </a:lnTo>
                    <a:lnTo>
                      <a:pt x="37" y="317"/>
                    </a:lnTo>
                    <a:lnTo>
                      <a:pt x="36" y="301"/>
                    </a:lnTo>
                    <a:lnTo>
                      <a:pt x="35" y="285"/>
                    </a:lnTo>
                    <a:lnTo>
                      <a:pt x="33" y="269"/>
                    </a:lnTo>
                    <a:lnTo>
                      <a:pt x="31" y="254"/>
                    </a:lnTo>
                    <a:lnTo>
                      <a:pt x="27" y="239"/>
                    </a:lnTo>
                    <a:lnTo>
                      <a:pt x="21" y="224"/>
                    </a:lnTo>
                    <a:lnTo>
                      <a:pt x="19" y="219"/>
                    </a:lnTo>
                    <a:lnTo>
                      <a:pt x="17" y="213"/>
                    </a:lnTo>
                    <a:lnTo>
                      <a:pt x="16" y="208"/>
                    </a:lnTo>
                    <a:lnTo>
                      <a:pt x="15" y="201"/>
                    </a:lnTo>
                    <a:lnTo>
                      <a:pt x="14" y="195"/>
                    </a:lnTo>
                    <a:lnTo>
                      <a:pt x="13" y="189"/>
                    </a:lnTo>
                    <a:lnTo>
                      <a:pt x="12" y="183"/>
                    </a:lnTo>
                    <a:lnTo>
                      <a:pt x="11" y="177"/>
                    </a:lnTo>
                    <a:lnTo>
                      <a:pt x="11" y="177"/>
                    </a:lnTo>
                    <a:lnTo>
                      <a:pt x="11" y="177"/>
                    </a:lnTo>
                    <a:lnTo>
                      <a:pt x="11" y="177"/>
                    </a:lnTo>
                    <a:lnTo>
                      <a:pt x="10" y="177"/>
                    </a:lnTo>
                    <a:lnTo>
                      <a:pt x="10" y="177"/>
                    </a:lnTo>
                    <a:lnTo>
                      <a:pt x="10" y="177"/>
                    </a:lnTo>
                    <a:lnTo>
                      <a:pt x="10" y="177"/>
                    </a:lnTo>
                    <a:lnTo>
                      <a:pt x="10" y="177"/>
                    </a:lnTo>
                    <a:lnTo>
                      <a:pt x="11" y="201"/>
                    </a:lnTo>
                    <a:lnTo>
                      <a:pt x="14" y="224"/>
                    </a:lnTo>
                    <a:lnTo>
                      <a:pt x="18" y="248"/>
                    </a:lnTo>
                    <a:lnTo>
                      <a:pt x="22" y="272"/>
                    </a:lnTo>
                    <a:lnTo>
                      <a:pt x="26" y="295"/>
                    </a:lnTo>
                    <a:lnTo>
                      <a:pt x="29" y="320"/>
                    </a:lnTo>
                    <a:lnTo>
                      <a:pt x="31" y="343"/>
                    </a:lnTo>
                    <a:lnTo>
                      <a:pt x="30" y="366"/>
                    </a:lnTo>
                    <a:lnTo>
                      <a:pt x="29" y="369"/>
                    </a:lnTo>
                    <a:lnTo>
                      <a:pt x="28" y="370"/>
                    </a:lnTo>
                    <a:lnTo>
                      <a:pt x="27" y="371"/>
                    </a:lnTo>
                    <a:lnTo>
                      <a:pt x="26" y="372"/>
                    </a:lnTo>
                    <a:lnTo>
                      <a:pt x="25" y="373"/>
                    </a:lnTo>
                    <a:lnTo>
                      <a:pt x="23" y="375"/>
                    </a:lnTo>
                    <a:lnTo>
                      <a:pt x="21" y="375"/>
                    </a:lnTo>
                    <a:lnTo>
                      <a:pt x="20" y="376"/>
                    </a:lnTo>
                    <a:lnTo>
                      <a:pt x="20" y="375"/>
                    </a:lnTo>
                    <a:lnTo>
                      <a:pt x="20" y="373"/>
                    </a:lnTo>
                    <a:lnTo>
                      <a:pt x="20" y="372"/>
                    </a:lnTo>
                    <a:lnTo>
                      <a:pt x="21" y="371"/>
                    </a:lnTo>
                    <a:lnTo>
                      <a:pt x="21" y="371"/>
                    </a:lnTo>
                    <a:lnTo>
                      <a:pt x="21" y="370"/>
                    </a:lnTo>
                    <a:lnTo>
                      <a:pt x="21" y="368"/>
                    </a:lnTo>
                    <a:lnTo>
                      <a:pt x="21" y="366"/>
                    </a:lnTo>
                    <a:lnTo>
                      <a:pt x="21" y="366"/>
                    </a:lnTo>
                    <a:lnTo>
                      <a:pt x="20" y="366"/>
                    </a:lnTo>
                    <a:lnTo>
                      <a:pt x="20" y="366"/>
                    </a:lnTo>
                    <a:lnTo>
                      <a:pt x="20" y="366"/>
                    </a:lnTo>
                    <a:lnTo>
                      <a:pt x="20" y="366"/>
                    </a:lnTo>
                    <a:lnTo>
                      <a:pt x="20" y="365"/>
                    </a:lnTo>
                    <a:lnTo>
                      <a:pt x="19" y="365"/>
                    </a:lnTo>
                    <a:lnTo>
                      <a:pt x="19" y="365"/>
                    </a:lnTo>
                    <a:lnTo>
                      <a:pt x="18" y="365"/>
                    </a:lnTo>
                    <a:lnTo>
                      <a:pt x="17" y="366"/>
                    </a:lnTo>
                    <a:lnTo>
                      <a:pt x="16" y="368"/>
                    </a:lnTo>
                    <a:lnTo>
                      <a:pt x="16" y="369"/>
                    </a:lnTo>
                    <a:lnTo>
                      <a:pt x="15" y="370"/>
                    </a:lnTo>
                    <a:lnTo>
                      <a:pt x="15" y="371"/>
                    </a:lnTo>
                    <a:lnTo>
                      <a:pt x="15" y="372"/>
                    </a:lnTo>
                    <a:lnTo>
                      <a:pt x="16" y="373"/>
                    </a:lnTo>
                    <a:lnTo>
                      <a:pt x="16" y="378"/>
                    </a:lnTo>
                    <a:lnTo>
                      <a:pt x="17" y="382"/>
                    </a:lnTo>
                    <a:lnTo>
                      <a:pt x="18" y="385"/>
                    </a:lnTo>
                    <a:lnTo>
                      <a:pt x="19" y="389"/>
                    </a:lnTo>
                    <a:lnTo>
                      <a:pt x="20" y="392"/>
                    </a:lnTo>
                    <a:lnTo>
                      <a:pt x="22" y="396"/>
                    </a:lnTo>
                    <a:lnTo>
                      <a:pt x="23" y="399"/>
                    </a:lnTo>
                    <a:lnTo>
                      <a:pt x="26" y="403"/>
                    </a:lnTo>
                    <a:lnTo>
                      <a:pt x="26" y="404"/>
                    </a:lnTo>
                    <a:lnTo>
                      <a:pt x="26" y="404"/>
                    </a:lnTo>
                    <a:lnTo>
                      <a:pt x="26" y="404"/>
                    </a:lnTo>
                    <a:lnTo>
                      <a:pt x="26" y="404"/>
                    </a:lnTo>
                    <a:lnTo>
                      <a:pt x="27" y="404"/>
                    </a:lnTo>
                    <a:lnTo>
                      <a:pt x="27" y="405"/>
                    </a:lnTo>
                    <a:lnTo>
                      <a:pt x="28" y="406"/>
                    </a:lnTo>
                    <a:lnTo>
                      <a:pt x="29" y="407"/>
                    </a:lnTo>
                    <a:lnTo>
                      <a:pt x="29" y="408"/>
                    </a:lnTo>
                    <a:lnTo>
                      <a:pt x="29" y="411"/>
                    </a:lnTo>
                    <a:lnTo>
                      <a:pt x="29" y="412"/>
                    </a:lnTo>
                    <a:lnTo>
                      <a:pt x="29" y="414"/>
                    </a:lnTo>
                    <a:lnTo>
                      <a:pt x="29" y="417"/>
                    </a:lnTo>
                    <a:lnTo>
                      <a:pt x="28" y="418"/>
                    </a:lnTo>
                    <a:lnTo>
                      <a:pt x="28" y="419"/>
                    </a:lnTo>
                    <a:lnTo>
                      <a:pt x="27" y="420"/>
                    </a:lnTo>
                    <a:lnTo>
                      <a:pt x="26" y="420"/>
                    </a:lnTo>
                    <a:lnTo>
                      <a:pt x="25" y="420"/>
                    </a:lnTo>
                    <a:lnTo>
                      <a:pt x="23" y="421"/>
                    </a:lnTo>
                    <a:lnTo>
                      <a:pt x="22" y="421"/>
                    </a:lnTo>
                    <a:lnTo>
                      <a:pt x="21" y="421"/>
                    </a:lnTo>
                    <a:lnTo>
                      <a:pt x="20" y="421"/>
                    </a:lnTo>
                    <a:lnTo>
                      <a:pt x="18" y="415"/>
                    </a:lnTo>
                    <a:lnTo>
                      <a:pt x="15" y="410"/>
                    </a:lnTo>
                    <a:lnTo>
                      <a:pt x="13" y="404"/>
                    </a:lnTo>
                    <a:lnTo>
                      <a:pt x="11" y="398"/>
                    </a:lnTo>
                    <a:lnTo>
                      <a:pt x="9" y="391"/>
                    </a:lnTo>
                    <a:lnTo>
                      <a:pt x="7" y="385"/>
                    </a:lnTo>
                    <a:lnTo>
                      <a:pt x="6" y="379"/>
                    </a:lnTo>
                    <a:lnTo>
                      <a:pt x="4" y="373"/>
                    </a:lnTo>
                    <a:lnTo>
                      <a:pt x="6" y="369"/>
                    </a:lnTo>
                    <a:lnTo>
                      <a:pt x="7" y="365"/>
                    </a:lnTo>
                    <a:lnTo>
                      <a:pt x="8" y="362"/>
                    </a:lnTo>
                    <a:lnTo>
                      <a:pt x="9" y="359"/>
                    </a:lnTo>
                    <a:lnTo>
                      <a:pt x="10" y="356"/>
                    </a:lnTo>
                    <a:lnTo>
                      <a:pt x="12" y="354"/>
                    </a:lnTo>
                    <a:lnTo>
                      <a:pt x="14" y="351"/>
                    </a:lnTo>
                    <a:lnTo>
                      <a:pt x="16" y="350"/>
                    </a:lnTo>
                    <a:lnTo>
                      <a:pt x="17" y="350"/>
                    </a:lnTo>
                    <a:lnTo>
                      <a:pt x="17" y="350"/>
                    </a:lnTo>
                    <a:lnTo>
                      <a:pt x="18" y="350"/>
                    </a:lnTo>
                    <a:lnTo>
                      <a:pt x="18" y="350"/>
                    </a:lnTo>
                    <a:lnTo>
                      <a:pt x="19" y="350"/>
                    </a:lnTo>
                    <a:lnTo>
                      <a:pt x="19" y="350"/>
                    </a:lnTo>
                    <a:lnTo>
                      <a:pt x="20" y="350"/>
                    </a:lnTo>
                    <a:lnTo>
                      <a:pt x="20" y="349"/>
                    </a:lnTo>
                    <a:lnTo>
                      <a:pt x="17" y="325"/>
                    </a:lnTo>
                    <a:lnTo>
                      <a:pt x="14" y="302"/>
                    </a:lnTo>
                    <a:lnTo>
                      <a:pt x="10" y="279"/>
                    </a:lnTo>
                    <a:lnTo>
                      <a:pt x="6" y="254"/>
                    </a:lnTo>
                    <a:lnTo>
                      <a:pt x="2" y="231"/>
                    </a:lnTo>
                    <a:lnTo>
                      <a:pt x="0" y="206"/>
                    </a:lnTo>
                    <a:lnTo>
                      <a:pt x="0" y="182"/>
                    </a:lnTo>
                    <a:lnTo>
                      <a:pt x="2" y="157"/>
                    </a:lnTo>
                    <a:lnTo>
                      <a:pt x="2" y="157"/>
                    </a:lnTo>
                    <a:lnTo>
                      <a:pt x="2" y="157"/>
                    </a:lnTo>
                    <a:lnTo>
                      <a:pt x="2" y="157"/>
                    </a:lnTo>
                    <a:lnTo>
                      <a:pt x="2" y="157"/>
                    </a:lnTo>
                    <a:lnTo>
                      <a:pt x="2" y="157"/>
                    </a:lnTo>
                    <a:lnTo>
                      <a:pt x="2" y="157"/>
                    </a:lnTo>
                    <a:lnTo>
                      <a:pt x="2" y="157"/>
                    </a:lnTo>
                    <a:lnTo>
                      <a:pt x="2" y="158"/>
                    </a:lnTo>
                    <a:lnTo>
                      <a:pt x="3" y="160"/>
                    </a:lnTo>
                    <a:lnTo>
                      <a:pt x="3" y="161"/>
                    </a:lnTo>
                    <a:lnTo>
                      <a:pt x="4" y="163"/>
                    </a:lnTo>
                    <a:lnTo>
                      <a:pt x="5" y="164"/>
                    </a:lnTo>
                    <a:lnTo>
                      <a:pt x="6" y="166"/>
                    </a:lnTo>
                    <a:lnTo>
                      <a:pt x="7" y="167"/>
                    </a:lnTo>
                    <a:lnTo>
                      <a:pt x="7" y="167"/>
                    </a:lnTo>
                    <a:lnTo>
                      <a:pt x="8" y="167"/>
                    </a:lnTo>
                    <a:lnTo>
                      <a:pt x="8" y="167"/>
                    </a:lnTo>
                    <a:lnTo>
                      <a:pt x="8" y="167"/>
                    </a:lnTo>
                    <a:lnTo>
                      <a:pt x="8" y="167"/>
                    </a:lnTo>
                    <a:lnTo>
                      <a:pt x="8" y="166"/>
                    </a:lnTo>
                    <a:lnTo>
                      <a:pt x="8" y="166"/>
                    </a:lnTo>
                    <a:lnTo>
                      <a:pt x="8" y="166"/>
                    </a:lnTo>
                    <a:lnTo>
                      <a:pt x="6" y="135"/>
                    </a:lnTo>
                    <a:lnTo>
                      <a:pt x="4" y="130"/>
                    </a:lnTo>
                    <a:lnTo>
                      <a:pt x="2" y="125"/>
                    </a:lnTo>
                    <a:lnTo>
                      <a:pt x="2" y="119"/>
                    </a:lnTo>
                    <a:lnTo>
                      <a:pt x="2" y="113"/>
                    </a:lnTo>
                    <a:lnTo>
                      <a:pt x="2" y="107"/>
                    </a:lnTo>
                    <a:lnTo>
                      <a:pt x="2" y="101"/>
                    </a:lnTo>
                    <a:lnTo>
                      <a:pt x="2" y="95"/>
                    </a:lnTo>
                    <a:lnTo>
                      <a:pt x="2" y="90"/>
                    </a:lnTo>
                    <a:lnTo>
                      <a:pt x="5" y="85"/>
                    </a:lnTo>
                    <a:lnTo>
                      <a:pt x="6" y="79"/>
                    </a:lnTo>
                    <a:lnTo>
                      <a:pt x="7" y="73"/>
                    </a:lnTo>
                    <a:lnTo>
                      <a:pt x="8" y="69"/>
                    </a:lnTo>
                    <a:lnTo>
                      <a:pt x="9" y="63"/>
                    </a:lnTo>
                    <a:lnTo>
                      <a:pt x="10" y="58"/>
                    </a:lnTo>
                    <a:lnTo>
                      <a:pt x="13" y="53"/>
                    </a:lnTo>
                    <a:lnTo>
                      <a:pt x="16" y="50"/>
                    </a:lnTo>
                    <a:lnTo>
                      <a:pt x="17" y="34"/>
                    </a:lnTo>
                    <a:lnTo>
                      <a:pt x="22" y="27"/>
                    </a:lnTo>
                    <a:lnTo>
                      <a:pt x="28" y="21"/>
                    </a:lnTo>
                    <a:lnTo>
                      <a:pt x="33" y="16"/>
                    </a:lnTo>
                    <a:lnTo>
                      <a:pt x="39" y="11"/>
                    </a:lnTo>
                    <a:lnTo>
                      <a:pt x="46" y="8"/>
                    </a:lnTo>
                    <a:lnTo>
                      <a:pt x="53" y="4"/>
                    </a:lnTo>
                    <a:lnTo>
                      <a:pt x="60" y="2"/>
                    </a:lnTo>
                    <a:lnTo>
                      <a:pt x="67" y="0"/>
                    </a:lnTo>
                    <a:lnTo>
                      <a:pt x="67" y="2"/>
                    </a:lnTo>
                    <a:lnTo>
                      <a:pt x="68" y="4"/>
                    </a:lnTo>
                    <a:lnTo>
                      <a:pt x="67" y="6"/>
                    </a:lnTo>
                    <a:lnTo>
                      <a:pt x="67" y="8"/>
                    </a:lnTo>
                    <a:lnTo>
                      <a:pt x="66" y="9"/>
                    </a:lnTo>
                    <a:lnTo>
                      <a:pt x="65" y="11"/>
                    </a:lnTo>
                    <a:lnTo>
                      <a:pt x="64" y="13"/>
                    </a:lnTo>
                    <a:lnTo>
                      <a:pt x="63" y="14"/>
                    </a:lnTo>
                    <a:lnTo>
                      <a:pt x="58" y="14"/>
                    </a:lnTo>
                    <a:lnTo>
                      <a:pt x="53" y="15"/>
                    </a:lnTo>
                    <a:lnTo>
                      <a:pt x="48" y="17"/>
                    </a:lnTo>
                    <a:lnTo>
                      <a:pt x="43" y="18"/>
                    </a:lnTo>
                    <a:lnTo>
                      <a:pt x="39" y="22"/>
                    </a:lnTo>
                    <a:lnTo>
                      <a:pt x="35" y="25"/>
                    </a:lnTo>
                    <a:lnTo>
                      <a:pt x="31" y="29"/>
                    </a:lnTo>
                    <a:lnTo>
                      <a:pt x="27" y="32"/>
                    </a:lnTo>
                    <a:lnTo>
                      <a:pt x="27" y="34"/>
                    </a:lnTo>
                    <a:lnTo>
                      <a:pt x="27" y="34"/>
                    </a:lnTo>
                    <a:lnTo>
                      <a:pt x="27" y="34"/>
                    </a:lnTo>
                    <a:lnTo>
                      <a:pt x="26" y="35"/>
                    </a:lnTo>
                    <a:lnTo>
                      <a:pt x="26" y="35"/>
                    </a:lnTo>
                    <a:lnTo>
                      <a:pt x="26" y="35"/>
                    </a:lnTo>
                    <a:lnTo>
                      <a:pt x="26" y="35"/>
                    </a:lnTo>
                    <a:lnTo>
                      <a:pt x="26" y="35"/>
                    </a:lnTo>
                    <a:lnTo>
                      <a:pt x="28" y="42"/>
                    </a:lnTo>
                    <a:lnTo>
                      <a:pt x="30" y="49"/>
                    </a:lnTo>
                    <a:lnTo>
                      <a:pt x="32" y="57"/>
                    </a:lnTo>
                    <a:lnTo>
                      <a:pt x="33" y="65"/>
                    </a:lnTo>
                    <a:lnTo>
                      <a:pt x="34" y="72"/>
                    </a:lnTo>
                    <a:lnTo>
                      <a:pt x="33" y="80"/>
                    </a:lnTo>
                    <a:lnTo>
                      <a:pt x="31" y="87"/>
                    </a:lnTo>
                    <a:lnTo>
                      <a:pt x="27" y="94"/>
                    </a:lnTo>
                    <a:lnTo>
                      <a:pt x="26" y="94"/>
                    </a:lnTo>
                    <a:lnTo>
                      <a:pt x="26" y="94"/>
                    </a:lnTo>
                    <a:lnTo>
                      <a:pt x="26" y="95"/>
                    </a:lnTo>
                    <a:lnTo>
                      <a:pt x="25" y="95"/>
                    </a:lnTo>
                    <a:lnTo>
                      <a:pt x="25" y="95"/>
                    </a:lnTo>
                    <a:lnTo>
                      <a:pt x="25" y="97"/>
                    </a:lnTo>
                    <a:lnTo>
                      <a:pt x="25" y="97"/>
                    </a:lnTo>
                    <a:lnTo>
                      <a:pt x="23" y="97"/>
                    </a:lnTo>
                    <a:lnTo>
                      <a:pt x="10" y="106"/>
                    </a:lnTo>
                    <a:lnTo>
                      <a:pt x="12" y="115"/>
                    </a:lnTo>
                    <a:lnTo>
                      <a:pt x="14" y="125"/>
                    </a:lnTo>
                    <a:lnTo>
                      <a:pt x="16" y="135"/>
                    </a:lnTo>
                    <a:lnTo>
                      <a:pt x="17" y="146"/>
                    </a:lnTo>
                    <a:lnTo>
                      <a:pt x="19" y="155"/>
                    </a:lnTo>
                    <a:lnTo>
                      <a:pt x="20" y="166"/>
                    </a:lnTo>
                    <a:lnTo>
                      <a:pt x="21" y="176"/>
                    </a:lnTo>
                    <a:lnTo>
                      <a:pt x="23" y="187"/>
                    </a:lnTo>
                    <a:lnTo>
                      <a:pt x="23" y="189"/>
                    </a:lnTo>
                    <a:lnTo>
                      <a:pt x="25" y="191"/>
                    </a:lnTo>
                    <a:lnTo>
                      <a:pt x="26" y="192"/>
                    </a:lnTo>
                    <a:lnTo>
                      <a:pt x="27" y="195"/>
                    </a:lnTo>
                    <a:lnTo>
                      <a:pt x="28" y="196"/>
                    </a:lnTo>
                    <a:lnTo>
                      <a:pt x="29" y="198"/>
                    </a:lnTo>
                    <a:lnTo>
                      <a:pt x="30" y="199"/>
                    </a:lnTo>
                    <a:lnTo>
                      <a:pt x="30" y="202"/>
                    </a:lnTo>
                    <a:lnTo>
                      <a:pt x="38" y="229"/>
                    </a:lnTo>
                    <a:lnTo>
                      <a:pt x="42" y="254"/>
                    </a:lnTo>
                    <a:lnTo>
                      <a:pt x="45" y="281"/>
                    </a:lnTo>
                    <a:lnTo>
                      <a:pt x="47" y="308"/>
                    </a:lnTo>
                    <a:lnTo>
                      <a:pt x="48" y="334"/>
                    </a:lnTo>
                    <a:lnTo>
                      <a:pt x="47" y="361"/>
                    </a:lnTo>
                    <a:lnTo>
                      <a:pt x="46" y="386"/>
                    </a:lnTo>
                    <a:lnTo>
                      <a:pt x="43" y="412"/>
                    </a:lnTo>
                    <a:lnTo>
                      <a:pt x="41" y="438"/>
                    </a:lnTo>
                    <a:lnTo>
                      <a:pt x="44" y="460"/>
                    </a:lnTo>
                    <a:lnTo>
                      <a:pt x="46" y="482"/>
                    </a:lnTo>
                    <a:lnTo>
                      <a:pt x="45" y="504"/>
                    </a:lnTo>
                    <a:lnTo>
                      <a:pt x="44" y="526"/>
                    </a:lnTo>
                    <a:lnTo>
                      <a:pt x="43" y="549"/>
                    </a:lnTo>
                    <a:lnTo>
                      <a:pt x="43" y="571"/>
                    </a:lnTo>
                    <a:lnTo>
                      <a:pt x="46" y="593"/>
                    </a:lnTo>
                    <a:lnTo>
                      <a:pt x="51" y="614"/>
                    </a:lnTo>
                    <a:lnTo>
                      <a:pt x="55" y="615"/>
                    </a:lnTo>
                    <a:lnTo>
                      <a:pt x="56" y="617"/>
                    </a:lnTo>
                    <a:lnTo>
                      <a:pt x="57" y="619"/>
                    </a:lnTo>
                    <a:lnTo>
                      <a:pt x="57" y="621"/>
                    </a:lnTo>
                    <a:lnTo>
                      <a:pt x="56" y="623"/>
                    </a:lnTo>
                    <a:lnTo>
                      <a:pt x="56" y="626"/>
                    </a:lnTo>
                    <a:lnTo>
                      <a:pt x="55" y="627"/>
                    </a:lnTo>
                    <a:lnTo>
                      <a:pt x="54" y="629"/>
                    </a:lnTo>
                    <a:lnTo>
                      <a:pt x="53" y="630"/>
                    </a:lnTo>
                    <a:lnTo>
                      <a:pt x="53" y="630"/>
                    </a:lnTo>
                    <a:lnTo>
                      <a:pt x="53" y="630"/>
                    </a:lnTo>
                    <a:lnTo>
                      <a:pt x="53" y="631"/>
                    </a:lnTo>
                    <a:lnTo>
                      <a:pt x="53" y="631"/>
                    </a:lnTo>
                    <a:lnTo>
                      <a:pt x="54" y="631"/>
                    </a:lnTo>
                    <a:lnTo>
                      <a:pt x="54" y="633"/>
                    </a:lnTo>
                    <a:lnTo>
                      <a:pt x="54" y="633"/>
                    </a:lnTo>
                    <a:lnTo>
                      <a:pt x="54" y="633"/>
                    </a:lnTo>
                    <a:lnTo>
                      <a:pt x="62" y="640"/>
                    </a:lnTo>
                    <a:lnTo>
                      <a:pt x="62" y="641"/>
                    </a:lnTo>
                    <a:lnTo>
                      <a:pt x="61" y="643"/>
                    </a:lnTo>
                    <a:lnTo>
                      <a:pt x="60" y="644"/>
                    </a:lnTo>
                    <a:lnTo>
                      <a:pt x="58" y="645"/>
                    </a:lnTo>
                    <a:lnTo>
                      <a:pt x="57" y="647"/>
                    </a:lnTo>
                    <a:lnTo>
                      <a:pt x="56" y="648"/>
                    </a:lnTo>
                    <a:lnTo>
                      <a:pt x="54" y="648"/>
                    </a:lnTo>
                    <a:lnTo>
                      <a:pt x="53" y="649"/>
                    </a:lnTo>
                    <a:close/>
                  </a:path>
                </a:pathLst>
              </a:custGeom>
              <a:grpFill/>
              <a:ln w="9525">
                <a:solidFill>
                  <a:srgbClr val="C00000"/>
                </a:solidFill>
                <a:round/>
                <a:headEnd/>
                <a:tailEnd/>
              </a:ln>
            </p:spPr>
            <p:txBody>
              <a:bodyPr/>
              <a:lstStyle/>
              <a:p>
                <a:pPr>
                  <a:defRPr/>
                </a:pPr>
                <a:endParaRPr lang="en-GB" dirty="0"/>
              </a:p>
            </p:txBody>
          </p:sp>
          <p:sp>
            <p:nvSpPr>
              <p:cNvPr id="186461" name="Freeform 93">
                <a:extLst>
                  <a:ext uri="{FF2B5EF4-FFF2-40B4-BE49-F238E27FC236}">
                    <a16:creationId xmlns:a16="http://schemas.microsoft.com/office/drawing/2014/main" id="{1D5A9228-01A9-4D71-8489-66BCF7DD3923}"/>
                  </a:ext>
                </a:extLst>
              </p:cNvPr>
              <p:cNvSpPr>
                <a:spLocks/>
              </p:cNvSpPr>
              <p:nvPr/>
            </p:nvSpPr>
            <p:spPr bwMode="auto">
              <a:xfrm>
                <a:off x="1378" y="2894"/>
                <a:ext cx="27" cy="14"/>
              </a:xfrm>
              <a:custGeom>
                <a:avLst/>
                <a:gdLst/>
                <a:ahLst/>
                <a:cxnLst>
                  <a:cxn ang="0">
                    <a:pos x="27" y="14"/>
                  </a:cxn>
                  <a:cxn ang="0">
                    <a:pos x="24" y="12"/>
                  </a:cxn>
                  <a:cxn ang="0">
                    <a:pos x="20" y="12"/>
                  </a:cxn>
                  <a:cxn ang="0">
                    <a:pos x="16" y="11"/>
                  </a:cxn>
                  <a:cxn ang="0">
                    <a:pos x="13" y="11"/>
                  </a:cxn>
                  <a:cxn ang="0">
                    <a:pos x="9" y="9"/>
                  </a:cxn>
                  <a:cxn ang="0">
                    <a:pos x="6" y="8"/>
                  </a:cxn>
                  <a:cxn ang="0">
                    <a:pos x="2" y="5"/>
                  </a:cxn>
                  <a:cxn ang="0">
                    <a:pos x="0" y="3"/>
                  </a:cxn>
                  <a:cxn ang="0">
                    <a:pos x="0" y="2"/>
                  </a:cxn>
                  <a:cxn ang="0">
                    <a:pos x="1" y="1"/>
                  </a:cxn>
                  <a:cxn ang="0">
                    <a:pos x="3" y="0"/>
                  </a:cxn>
                  <a:cxn ang="0">
                    <a:pos x="4" y="0"/>
                  </a:cxn>
                  <a:cxn ang="0">
                    <a:pos x="5" y="0"/>
                  </a:cxn>
                  <a:cxn ang="0">
                    <a:pos x="7" y="1"/>
                  </a:cxn>
                  <a:cxn ang="0">
                    <a:pos x="8" y="1"/>
                  </a:cxn>
                  <a:cxn ang="0">
                    <a:pos x="10" y="2"/>
                  </a:cxn>
                  <a:cxn ang="0">
                    <a:pos x="12" y="3"/>
                  </a:cxn>
                  <a:cxn ang="0">
                    <a:pos x="15" y="4"/>
                  </a:cxn>
                  <a:cxn ang="0">
                    <a:pos x="17" y="5"/>
                  </a:cxn>
                  <a:cxn ang="0">
                    <a:pos x="20" y="8"/>
                  </a:cxn>
                  <a:cxn ang="0">
                    <a:pos x="22" y="9"/>
                  </a:cxn>
                  <a:cxn ang="0">
                    <a:pos x="24" y="10"/>
                  </a:cxn>
                  <a:cxn ang="0">
                    <a:pos x="26" y="12"/>
                  </a:cxn>
                  <a:cxn ang="0">
                    <a:pos x="27" y="14"/>
                  </a:cxn>
                </a:cxnLst>
                <a:rect l="0" t="0" r="r" b="b"/>
                <a:pathLst>
                  <a:path w="27" h="14">
                    <a:moveTo>
                      <a:pt x="27" y="14"/>
                    </a:moveTo>
                    <a:lnTo>
                      <a:pt x="24" y="12"/>
                    </a:lnTo>
                    <a:lnTo>
                      <a:pt x="20" y="12"/>
                    </a:lnTo>
                    <a:lnTo>
                      <a:pt x="16" y="11"/>
                    </a:lnTo>
                    <a:lnTo>
                      <a:pt x="13" y="11"/>
                    </a:lnTo>
                    <a:lnTo>
                      <a:pt x="9" y="9"/>
                    </a:lnTo>
                    <a:lnTo>
                      <a:pt x="6" y="8"/>
                    </a:lnTo>
                    <a:lnTo>
                      <a:pt x="2" y="5"/>
                    </a:lnTo>
                    <a:lnTo>
                      <a:pt x="0" y="3"/>
                    </a:lnTo>
                    <a:lnTo>
                      <a:pt x="0" y="2"/>
                    </a:lnTo>
                    <a:lnTo>
                      <a:pt x="1" y="1"/>
                    </a:lnTo>
                    <a:lnTo>
                      <a:pt x="3" y="0"/>
                    </a:lnTo>
                    <a:lnTo>
                      <a:pt x="4" y="0"/>
                    </a:lnTo>
                    <a:lnTo>
                      <a:pt x="5" y="0"/>
                    </a:lnTo>
                    <a:lnTo>
                      <a:pt x="7" y="1"/>
                    </a:lnTo>
                    <a:lnTo>
                      <a:pt x="8" y="1"/>
                    </a:lnTo>
                    <a:lnTo>
                      <a:pt x="10" y="2"/>
                    </a:lnTo>
                    <a:lnTo>
                      <a:pt x="12" y="3"/>
                    </a:lnTo>
                    <a:lnTo>
                      <a:pt x="15" y="4"/>
                    </a:lnTo>
                    <a:lnTo>
                      <a:pt x="17" y="5"/>
                    </a:lnTo>
                    <a:lnTo>
                      <a:pt x="20" y="8"/>
                    </a:lnTo>
                    <a:lnTo>
                      <a:pt x="22" y="9"/>
                    </a:lnTo>
                    <a:lnTo>
                      <a:pt x="24" y="10"/>
                    </a:lnTo>
                    <a:lnTo>
                      <a:pt x="26" y="12"/>
                    </a:lnTo>
                    <a:lnTo>
                      <a:pt x="27" y="14"/>
                    </a:lnTo>
                    <a:close/>
                  </a:path>
                </a:pathLst>
              </a:custGeom>
              <a:grpFill/>
              <a:ln w="9525">
                <a:solidFill>
                  <a:srgbClr val="C00000"/>
                </a:solidFill>
                <a:round/>
                <a:headEnd/>
                <a:tailEnd/>
              </a:ln>
            </p:spPr>
            <p:txBody>
              <a:bodyPr/>
              <a:lstStyle/>
              <a:p>
                <a:pPr>
                  <a:defRPr/>
                </a:pPr>
                <a:endParaRPr lang="en-GB" dirty="0"/>
              </a:p>
            </p:txBody>
          </p:sp>
          <p:sp>
            <p:nvSpPr>
              <p:cNvPr id="186462" name="Freeform 94">
                <a:extLst>
                  <a:ext uri="{FF2B5EF4-FFF2-40B4-BE49-F238E27FC236}">
                    <a16:creationId xmlns:a16="http://schemas.microsoft.com/office/drawing/2014/main" id="{6C85F34C-31A4-4C1A-B431-307D14F514F8}"/>
                  </a:ext>
                </a:extLst>
              </p:cNvPr>
              <p:cNvSpPr>
                <a:spLocks/>
              </p:cNvSpPr>
              <p:nvPr/>
            </p:nvSpPr>
            <p:spPr bwMode="auto">
              <a:xfrm>
                <a:off x="1326" y="2588"/>
                <a:ext cx="267" cy="297"/>
              </a:xfrm>
              <a:custGeom>
                <a:avLst/>
                <a:gdLst/>
                <a:ahLst/>
                <a:cxnLst>
                  <a:cxn ang="0">
                    <a:pos x="111" y="254"/>
                  </a:cxn>
                  <a:cxn ang="0">
                    <a:pos x="102" y="239"/>
                  </a:cxn>
                  <a:cxn ang="0">
                    <a:pos x="90" y="227"/>
                  </a:cxn>
                  <a:cxn ang="0">
                    <a:pos x="95" y="234"/>
                  </a:cxn>
                  <a:cxn ang="0">
                    <a:pos x="90" y="239"/>
                  </a:cxn>
                  <a:cxn ang="0">
                    <a:pos x="89" y="215"/>
                  </a:cxn>
                  <a:cxn ang="0">
                    <a:pos x="84" y="203"/>
                  </a:cxn>
                  <a:cxn ang="0">
                    <a:pos x="78" y="198"/>
                  </a:cxn>
                  <a:cxn ang="0">
                    <a:pos x="69" y="181"/>
                  </a:cxn>
                  <a:cxn ang="0">
                    <a:pos x="79" y="170"/>
                  </a:cxn>
                  <a:cxn ang="0">
                    <a:pos x="40" y="107"/>
                  </a:cxn>
                  <a:cxn ang="0">
                    <a:pos x="48" y="198"/>
                  </a:cxn>
                  <a:cxn ang="0">
                    <a:pos x="35" y="185"/>
                  </a:cxn>
                  <a:cxn ang="0">
                    <a:pos x="33" y="154"/>
                  </a:cxn>
                  <a:cxn ang="0">
                    <a:pos x="23" y="151"/>
                  </a:cxn>
                  <a:cxn ang="0">
                    <a:pos x="1" y="56"/>
                  </a:cxn>
                  <a:cxn ang="0">
                    <a:pos x="3" y="44"/>
                  </a:cxn>
                  <a:cxn ang="0">
                    <a:pos x="7" y="27"/>
                  </a:cxn>
                  <a:cxn ang="0">
                    <a:pos x="22" y="37"/>
                  </a:cxn>
                  <a:cxn ang="0">
                    <a:pos x="10" y="21"/>
                  </a:cxn>
                  <a:cxn ang="0">
                    <a:pos x="17" y="22"/>
                  </a:cxn>
                  <a:cxn ang="0">
                    <a:pos x="33" y="65"/>
                  </a:cxn>
                  <a:cxn ang="0">
                    <a:pos x="23" y="64"/>
                  </a:cxn>
                  <a:cxn ang="0">
                    <a:pos x="58" y="94"/>
                  </a:cxn>
                  <a:cxn ang="0">
                    <a:pos x="53" y="78"/>
                  </a:cxn>
                  <a:cxn ang="0">
                    <a:pos x="53" y="69"/>
                  </a:cxn>
                  <a:cxn ang="0">
                    <a:pos x="78" y="56"/>
                  </a:cxn>
                  <a:cxn ang="0">
                    <a:pos x="98" y="42"/>
                  </a:cxn>
                  <a:cxn ang="0">
                    <a:pos x="105" y="31"/>
                  </a:cxn>
                  <a:cxn ang="0">
                    <a:pos x="109" y="15"/>
                  </a:cxn>
                  <a:cxn ang="0">
                    <a:pos x="124" y="13"/>
                  </a:cxn>
                  <a:cxn ang="0">
                    <a:pos x="135" y="4"/>
                  </a:cxn>
                  <a:cxn ang="0">
                    <a:pos x="155" y="17"/>
                  </a:cxn>
                  <a:cxn ang="0">
                    <a:pos x="163" y="8"/>
                  </a:cxn>
                  <a:cxn ang="0">
                    <a:pos x="185" y="31"/>
                  </a:cxn>
                  <a:cxn ang="0">
                    <a:pos x="218" y="85"/>
                  </a:cxn>
                  <a:cxn ang="0">
                    <a:pos x="224" y="71"/>
                  </a:cxn>
                  <a:cxn ang="0">
                    <a:pos x="234" y="39"/>
                  </a:cxn>
                  <a:cxn ang="0">
                    <a:pos x="242" y="44"/>
                  </a:cxn>
                  <a:cxn ang="0">
                    <a:pos x="256" y="37"/>
                  </a:cxn>
                  <a:cxn ang="0">
                    <a:pos x="264" y="60"/>
                  </a:cxn>
                  <a:cxn ang="0">
                    <a:pos x="257" y="90"/>
                  </a:cxn>
                  <a:cxn ang="0">
                    <a:pos x="244" y="79"/>
                  </a:cxn>
                  <a:cxn ang="0">
                    <a:pos x="245" y="93"/>
                  </a:cxn>
                  <a:cxn ang="0">
                    <a:pos x="252" y="105"/>
                  </a:cxn>
                  <a:cxn ang="0">
                    <a:pos x="236" y="112"/>
                  </a:cxn>
                  <a:cxn ang="0">
                    <a:pos x="243" y="126"/>
                  </a:cxn>
                  <a:cxn ang="0">
                    <a:pos x="230" y="129"/>
                  </a:cxn>
                  <a:cxn ang="0">
                    <a:pos x="254" y="163"/>
                  </a:cxn>
                  <a:cxn ang="0">
                    <a:pos x="232" y="179"/>
                  </a:cxn>
                  <a:cxn ang="0">
                    <a:pos x="240" y="194"/>
                  </a:cxn>
                  <a:cxn ang="0">
                    <a:pos x="247" y="183"/>
                  </a:cxn>
                  <a:cxn ang="0">
                    <a:pos x="259" y="182"/>
                  </a:cxn>
                  <a:cxn ang="0">
                    <a:pos x="249" y="218"/>
                  </a:cxn>
                  <a:cxn ang="0">
                    <a:pos x="251" y="229"/>
                  </a:cxn>
                  <a:cxn ang="0">
                    <a:pos x="233" y="205"/>
                  </a:cxn>
                  <a:cxn ang="0">
                    <a:pos x="219" y="197"/>
                  </a:cxn>
                  <a:cxn ang="0">
                    <a:pos x="224" y="197"/>
                  </a:cxn>
                  <a:cxn ang="0">
                    <a:pos x="170" y="113"/>
                  </a:cxn>
                  <a:cxn ang="0">
                    <a:pos x="95" y="69"/>
                  </a:cxn>
                  <a:cxn ang="0">
                    <a:pos x="120" y="111"/>
                  </a:cxn>
                  <a:cxn ang="0">
                    <a:pos x="119" y="164"/>
                  </a:cxn>
                  <a:cxn ang="0">
                    <a:pos x="153" y="275"/>
                  </a:cxn>
                </a:cxnLst>
                <a:rect l="0" t="0" r="r" b="b"/>
                <a:pathLst>
                  <a:path w="267" h="297">
                    <a:moveTo>
                      <a:pt x="169" y="297"/>
                    </a:moveTo>
                    <a:lnTo>
                      <a:pt x="151" y="295"/>
                    </a:lnTo>
                    <a:lnTo>
                      <a:pt x="151" y="295"/>
                    </a:lnTo>
                    <a:lnTo>
                      <a:pt x="151" y="294"/>
                    </a:lnTo>
                    <a:lnTo>
                      <a:pt x="150" y="294"/>
                    </a:lnTo>
                    <a:lnTo>
                      <a:pt x="150" y="294"/>
                    </a:lnTo>
                    <a:lnTo>
                      <a:pt x="150" y="293"/>
                    </a:lnTo>
                    <a:lnTo>
                      <a:pt x="149" y="293"/>
                    </a:lnTo>
                    <a:lnTo>
                      <a:pt x="149" y="292"/>
                    </a:lnTo>
                    <a:lnTo>
                      <a:pt x="149" y="292"/>
                    </a:lnTo>
                    <a:lnTo>
                      <a:pt x="135" y="283"/>
                    </a:lnTo>
                    <a:lnTo>
                      <a:pt x="135" y="272"/>
                    </a:lnTo>
                    <a:lnTo>
                      <a:pt x="110" y="257"/>
                    </a:lnTo>
                    <a:lnTo>
                      <a:pt x="110" y="255"/>
                    </a:lnTo>
                    <a:lnTo>
                      <a:pt x="111" y="255"/>
                    </a:lnTo>
                    <a:lnTo>
                      <a:pt x="111" y="254"/>
                    </a:lnTo>
                    <a:lnTo>
                      <a:pt x="112" y="253"/>
                    </a:lnTo>
                    <a:lnTo>
                      <a:pt x="113" y="253"/>
                    </a:lnTo>
                    <a:lnTo>
                      <a:pt x="114" y="252"/>
                    </a:lnTo>
                    <a:lnTo>
                      <a:pt x="115" y="252"/>
                    </a:lnTo>
                    <a:lnTo>
                      <a:pt x="116" y="252"/>
                    </a:lnTo>
                    <a:lnTo>
                      <a:pt x="116" y="251"/>
                    </a:lnTo>
                    <a:lnTo>
                      <a:pt x="116" y="251"/>
                    </a:lnTo>
                    <a:lnTo>
                      <a:pt x="116" y="251"/>
                    </a:lnTo>
                    <a:lnTo>
                      <a:pt x="118" y="251"/>
                    </a:lnTo>
                    <a:lnTo>
                      <a:pt x="118" y="250"/>
                    </a:lnTo>
                    <a:lnTo>
                      <a:pt x="118" y="250"/>
                    </a:lnTo>
                    <a:lnTo>
                      <a:pt x="118" y="250"/>
                    </a:lnTo>
                    <a:lnTo>
                      <a:pt x="116" y="248"/>
                    </a:lnTo>
                    <a:lnTo>
                      <a:pt x="102" y="239"/>
                    </a:lnTo>
                    <a:lnTo>
                      <a:pt x="102" y="239"/>
                    </a:lnTo>
                    <a:lnTo>
                      <a:pt x="102" y="239"/>
                    </a:lnTo>
                    <a:lnTo>
                      <a:pt x="102" y="238"/>
                    </a:lnTo>
                    <a:lnTo>
                      <a:pt x="101" y="238"/>
                    </a:lnTo>
                    <a:lnTo>
                      <a:pt x="101" y="237"/>
                    </a:lnTo>
                    <a:lnTo>
                      <a:pt x="101" y="236"/>
                    </a:lnTo>
                    <a:lnTo>
                      <a:pt x="101" y="234"/>
                    </a:lnTo>
                    <a:lnTo>
                      <a:pt x="102" y="234"/>
                    </a:lnTo>
                    <a:lnTo>
                      <a:pt x="107" y="230"/>
                    </a:lnTo>
                    <a:lnTo>
                      <a:pt x="96" y="220"/>
                    </a:lnTo>
                    <a:lnTo>
                      <a:pt x="95" y="220"/>
                    </a:lnTo>
                    <a:lnTo>
                      <a:pt x="94" y="220"/>
                    </a:lnTo>
                    <a:lnTo>
                      <a:pt x="93" y="222"/>
                    </a:lnTo>
                    <a:lnTo>
                      <a:pt x="93" y="223"/>
                    </a:lnTo>
                    <a:lnTo>
                      <a:pt x="92" y="224"/>
                    </a:lnTo>
                    <a:lnTo>
                      <a:pt x="91" y="225"/>
                    </a:lnTo>
                    <a:lnTo>
                      <a:pt x="91" y="226"/>
                    </a:lnTo>
                    <a:lnTo>
                      <a:pt x="90" y="227"/>
                    </a:lnTo>
                    <a:lnTo>
                      <a:pt x="90" y="227"/>
                    </a:lnTo>
                    <a:lnTo>
                      <a:pt x="90" y="229"/>
                    </a:lnTo>
                    <a:lnTo>
                      <a:pt x="90" y="230"/>
                    </a:lnTo>
                    <a:lnTo>
                      <a:pt x="90" y="231"/>
                    </a:lnTo>
                    <a:lnTo>
                      <a:pt x="91" y="231"/>
                    </a:lnTo>
                    <a:lnTo>
                      <a:pt x="91" y="232"/>
                    </a:lnTo>
                    <a:lnTo>
                      <a:pt x="91" y="232"/>
                    </a:lnTo>
                    <a:lnTo>
                      <a:pt x="92" y="232"/>
                    </a:lnTo>
                    <a:lnTo>
                      <a:pt x="92" y="233"/>
                    </a:lnTo>
                    <a:lnTo>
                      <a:pt x="92" y="233"/>
                    </a:lnTo>
                    <a:lnTo>
                      <a:pt x="92" y="233"/>
                    </a:lnTo>
                    <a:lnTo>
                      <a:pt x="93" y="234"/>
                    </a:lnTo>
                    <a:lnTo>
                      <a:pt x="93" y="234"/>
                    </a:lnTo>
                    <a:lnTo>
                      <a:pt x="94" y="234"/>
                    </a:lnTo>
                    <a:lnTo>
                      <a:pt x="94" y="234"/>
                    </a:lnTo>
                    <a:lnTo>
                      <a:pt x="95" y="234"/>
                    </a:lnTo>
                    <a:lnTo>
                      <a:pt x="95" y="236"/>
                    </a:lnTo>
                    <a:lnTo>
                      <a:pt x="95" y="236"/>
                    </a:lnTo>
                    <a:lnTo>
                      <a:pt x="95" y="237"/>
                    </a:lnTo>
                    <a:lnTo>
                      <a:pt x="94" y="237"/>
                    </a:lnTo>
                    <a:lnTo>
                      <a:pt x="94" y="238"/>
                    </a:lnTo>
                    <a:lnTo>
                      <a:pt x="94" y="238"/>
                    </a:lnTo>
                    <a:lnTo>
                      <a:pt x="93" y="238"/>
                    </a:lnTo>
                    <a:lnTo>
                      <a:pt x="93" y="239"/>
                    </a:lnTo>
                    <a:lnTo>
                      <a:pt x="93" y="239"/>
                    </a:lnTo>
                    <a:lnTo>
                      <a:pt x="92" y="239"/>
                    </a:lnTo>
                    <a:lnTo>
                      <a:pt x="92" y="239"/>
                    </a:lnTo>
                    <a:lnTo>
                      <a:pt x="92" y="239"/>
                    </a:lnTo>
                    <a:lnTo>
                      <a:pt x="91" y="239"/>
                    </a:lnTo>
                    <a:lnTo>
                      <a:pt x="91" y="239"/>
                    </a:lnTo>
                    <a:lnTo>
                      <a:pt x="90" y="239"/>
                    </a:lnTo>
                    <a:lnTo>
                      <a:pt x="90" y="239"/>
                    </a:lnTo>
                    <a:lnTo>
                      <a:pt x="89" y="237"/>
                    </a:lnTo>
                    <a:lnTo>
                      <a:pt x="88" y="234"/>
                    </a:lnTo>
                    <a:lnTo>
                      <a:pt x="87" y="232"/>
                    </a:lnTo>
                    <a:lnTo>
                      <a:pt x="87" y="229"/>
                    </a:lnTo>
                    <a:lnTo>
                      <a:pt x="88" y="226"/>
                    </a:lnTo>
                    <a:lnTo>
                      <a:pt x="88" y="223"/>
                    </a:lnTo>
                    <a:lnTo>
                      <a:pt x="89" y="220"/>
                    </a:lnTo>
                    <a:lnTo>
                      <a:pt x="90" y="218"/>
                    </a:lnTo>
                    <a:lnTo>
                      <a:pt x="90" y="218"/>
                    </a:lnTo>
                    <a:lnTo>
                      <a:pt x="90" y="217"/>
                    </a:lnTo>
                    <a:lnTo>
                      <a:pt x="90" y="217"/>
                    </a:lnTo>
                    <a:lnTo>
                      <a:pt x="90" y="217"/>
                    </a:lnTo>
                    <a:lnTo>
                      <a:pt x="90" y="216"/>
                    </a:lnTo>
                    <a:lnTo>
                      <a:pt x="89" y="216"/>
                    </a:lnTo>
                    <a:lnTo>
                      <a:pt x="89" y="215"/>
                    </a:lnTo>
                    <a:lnTo>
                      <a:pt x="89" y="215"/>
                    </a:lnTo>
                    <a:lnTo>
                      <a:pt x="90" y="208"/>
                    </a:lnTo>
                    <a:lnTo>
                      <a:pt x="90" y="206"/>
                    </a:lnTo>
                    <a:lnTo>
                      <a:pt x="90" y="206"/>
                    </a:lnTo>
                    <a:lnTo>
                      <a:pt x="89" y="205"/>
                    </a:lnTo>
                    <a:lnTo>
                      <a:pt x="89" y="204"/>
                    </a:lnTo>
                    <a:lnTo>
                      <a:pt x="88" y="204"/>
                    </a:lnTo>
                    <a:lnTo>
                      <a:pt x="88" y="203"/>
                    </a:lnTo>
                    <a:lnTo>
                      <a:pt x="87" y="203"/>
                    </a:lnTo>
                    <a:lnTo>
                      <a:pt x="86" y="203"/>
                    </a:lnTo>
                    <a:lnTo>
                      <a:pt x="86" y="202"/>
                    </a:lnTo>
                    <a:lnTo>
                      <a:pt x="86" y="202"/>
                    </a:lnTo>
                    <a:lnTo>
                      <a:pt x="85" y="203"/>
                    </a:lnTo>
                    <a:lnTo>
                      <a:pt x="85" y="203"/>
                    </a:lnTo>
                    <a:lnTo>
                      <a:pt x="85" y="203"/>
                    </a:lnTo>
                    <a:lnTo>
                      <a:pt x="84" y="203"/>
                    </a:lnTo>
                    <a:lnTo>
                      <a:pt x="84" y="203"/>
                    </a:lnTo>
                    <a:lnTo>
                      <a:pt x="83" y="203"/>
                    </a:lnTo>
                    <a:lnTo>
                      <a:pt x="83" y="203"/>
                    </a:lnTo>
                    <a:lnTo>
                      <a:pt x="83" y="203"/>
                    </a:lnTo>
                    <a:lnTo>
                      <a:pt x="83" y="202"/>
                    </a:lnTo>
                    <a:lnTo>
                      <a:pt x="83" y="202"/>
                    </a:lnTo>
                    <a:lnTo>
                      <a:pt x="82" y="202"/>
                    </a:lnTo>
                    <a:lnTo>
                      <a:pt x="82" y="201"/>
                    </a:lnTo>
                    <a:lnTo>
                      <a:pt x="82" y="201"/>
                    </a:lnTo>
                    <a:lnTo>
                      <a:pt x="81" y="201"/>
                    </a:lnTo>
                    <a:lnTo>
                      <a:pt x="81" y="199"/>
                    </a:lnTo>
                    <a:lnTo>
                      <a:pt x="81" y="199"/>
                    </a:lnTo>
                    <a:lnTo>
                      <a:pt x="81" y="199"/>
                    </a:lnTo>
                    <a:lnTo>
                      <a:pt x="80" y="199"/>
                    </a:lnTo>
                    <a:lnTo>
                      <a:pt x="80" y="199"/>
                    </a:lnTo>
                    <a:lnTo>
                      <a:pt x="79" y="198"/>
                    </a:lnTo>
                    <a:lnTo>
                      <a:pt x="78" y="198"/>
                    </a:lnTo>
                    <a:lnTo>
                      <a:pt x="77" y="198"/>
                    </a:lnTo>
                    <a:lnTo>
                      <a:pt x="77" y="197"/>
                    </a:lnTo>
                    <a:lnTo>
                      <a:pt x="77" y="197"/>
                    </a:lnTo>
                    <a:lnTo>
                      <a:pt x="77" y="197"/>
                    </a:lnTo>
                    <a:lnTo>
                      <a:pt x="77" y="196"/>
                    </a:lnTo>
                    <a:lnTo>
                      <a:pt x="77" y="196"/>
                    </a:lnTo>
                    <a:lnTo>
                      <a:pt x="77" y="195"/>
                    </a:lnTo>
                    <a:lnTo>
                      <a:pt x="77" y="194"/>
                    </a:lnTo>
                    <a:lnTo>
                      <a:pt x="77" y="194"/>
                    </a:lnTo>
                    <a:lnTo>
                      <a:pt x="76" y="191"/>
                    </a:lnTo>
                    <a:lnTo>
                      <a:pt x="75" y="189"/>
                    </a:lnTo>
                    <a:lnTo>
                      <a:pt x="74" y="188"/>
                    </a:lnTo>
                    <a:lnTo>
                      <a:pt x="72" y="187"/>
                    </a:lnTo>
                    <a:lnTo>
                      <a:pt x="71" y="184"/>
                    </a:lnTo>
                    <a:lnTo>
                      <a:pt x="70" y="183"/>
                    </a:lnTo>
                    <a:lnTo>
                      <a:pt x="69" y="181"/>
                    </a:lnTo>
                    <a:lnTo>
                      <a:pt x="69" y="178"/>
                    </a:lnTo>
                    <a:lnTo>
                      <a:pt x="69" y="177"/>
                    </a:lnTo>
                    <a:lnTo>
                      <a:pt x="70" y="177"/>
                    </a:lnTo>
                    <a:lnTo>
                      <a:pt x="71" y="176"/>
                    </a:lnTo>
                    <a:lnTo>
                      <a:pt x="72" y="176"/>
                    </a:lnTo>
                    <a:lnTo>
                      <a:pt x="74" y="176"/>
                    </a:lnTo>
                    <a:lnTo>
                      <a:pt x="75" y="176"/>
                    </a:lnTo>
                    <a:lnTo>
                      <a:pt x="76" y="177"/>
                    </a:lnTo>
                    <a:lnTo>
                      <a:pt x="77" y="177"/>
                    </a:lnTo>
                    <a:lnTo>
                      <a:pt x="79" y="176"/>
                    </a:lnTo>
                    <a:lnTo>
                      <a:pt x="79" y="176"/>
                    </a:lnTo>
                    <a:lnTo>
                      <a:pt x="79" y="175"/>
                    </a:lnTo>
                    <a:lnTo>
                      <a:pt x="79" y="174"/>
                    </a:lnTo>
                    <a:lnTo>
                      <a:pt x="79" y="172"/>
                    </a:lnTo>
                    <a:lnTo>
                      <a:pt x="79" y="171"/>
                    </a:lnTo>
                    <a:lnTo>
                      <a:pt x="79" y="170"/>
                    </a:lnTo>
                    <a:lnTo>
                      <a:pt x="79" y="169"/>
                    </a:lnTo>
                    <a:lnTo>
                      <a:pt x="57" y="147"/>
                    </a:lnTo>
                    <a:lnTo>
                      <a:pt x="52" y="132"/>
                    </a:lnTo>
                    <a:lnTo>
                      <a:pt x="52" y="130"/>
                    </a:lnTo>
                    <a:lnTo>
                      <a:pt x="52" y="130"/>
                    </a:lnTo>
                    <a:lnTo>
                      <a:pt x="51" y="130"/>
                    </a:lnTo>
                    <a:lnTo>
                      <a:pt x="51" y="130"/>
                    </a:lnTo>
                    <a:lnTo>
                      <a:pt x="51" y="130"/>
                    </a:lnTo>
                    <a:lnTo>
                      <a:pt x="51" y="129"/>
                    </a:lnTo>
                    <a:lnTo>
                      <a:pt x="50" y="129"/>
                    </a:lnTo>
                    <a:lnTo>
                      <a:pt x="50" y="129"/>
                    </a:lnTo>
                    <a:lnTo>
                      <a:pt x="54" y="118"/>
                    </a:lnTo>
                    <a:lnTo>
                      <a:pt x="43" y="102"/>
                    </a:lnTo>
                    <a:lnTo>
                      <a:pt x="42" y="104"/>
                    </a:lnTo>
                    <a:lnTo>
                      <a:pt x="41" y="105"/>
                    </a:lnTo>
                    <a:lnTo>
                      <a:pt x="40" y="107"/>
                    </a:lnTo>
                    <a:lnTo>
                      <a:pt x="39" y="108"/>
                    </a:lnTo>
                    <a:lnTo>
                      <a:pt x="37" y="109"/>
                    </a:lnTo>
                    <a:lnTo>
                      <a:pt x="36" y="112"/>
                    </a:lnTo>
                    <a:lnTo>
                      <a:pt x="34" y="112"/>
                    </a:lnTo>
                    <a:lnTo>
                      <a:pt x="33" y="113"/>
                    </a:lnTo>
                    <a:lnTo>
                      <a:pt x="47" y="172"/>
                    </a:lnTo>
                    <a:lnTo>
                      <a:pt x="47" y="174"/>
                    </a:lnTo>
                    <a:lnTo>
                      <a:pt x="47" y="174"/>
                    </a:lnTo>
                    <a:lnTo>
                      <a:pt x="46" y="175"/>
                    </a:lnTo>
                    <a:lnTo>
                      <a:pt x="46" y="175"/>
                    </a:lnTo>
                    <a:lnTo>
                      <a:pt x="45" y="176"/>
                    </a:lnTo>
                    <a:lnTo>
                      <a:pt x="45" y="176"/>
                    </a:lnTo>
                    <a:lnTo>
                      <a:pt x="45" y="176"/>
                    </a:lnTo>
                    <a:lnTo>
                      <a:pt x="44" y="177"/>
                    </a:lnTo>
                    <a:lnTo>
                      <a:pt x="48" y="197"/>
                    </a:lnTo>
                    <a:lnTo>
                      <a:pt x="48" y="198"/>
                    </a:lnTo>
                    <a:lnTo>
                      <a:pt x="47" y="199"/>
                    </a:lnTo>
                    <a:lnTo>
                      <a:pt x="47" y="199"/>
                    </a:lnTo>
                    <a:lnTo>
                      <a:pt x="46" y="201"/>
                    </a:lnTo>
                    <a:lnTo>
                      <a:pt x="45" y="202"/>
                    </a:lnTo>
                    <a:lnTo>
                      <a:pt x="45" y="202"/>
                    </a:lnTo>
                    <a:lnTo>
                      <a:pt x="44" y="203"/>
                    </a:lnTo>
                    <a:lnTo>
                      <a:pt x="43" y="203"/>
                    </a:lnTo>
                    <a:lnTo>
                      <a:pt x="42" y="201"/>
                    </a:lnTo>
                    <a:lnTo>
                      <a:pt x="41" y="199"/>
                    </a:lnTo>
                    <a:lnTo>
                      <a:pt x="40" y="197"/>
                    </a:lnTo>
                    <a:lnTo>
                      <a:pt x="39" y="195"/>
                    </a:lnTo>
                    <a:lnTo>
                      <a:pt x="38" y="192"/>
                    </a:lnTo>
                    <a:lnTo>
                      <a:pt x="37" y="190"/>
                    </a:lnTo>
                    <a:lnTo>
                      <a:pt x="36" y="189"/>
                    </a:lnTo>
                    <a:lnTo>
                      <a:pt x="35" y="187"/>
                    </a:lnTo>
                    <a:lnTo>
                      <a:pt x="35" y="185"/>
                    </a:lnTo>
                    <a:lnTo>
                      <a:pt x="35" y="185"/>
                    </a:lnTo>
                    <a:lnTo>
                      <a:pt x="35" y="184"/>
                    </a:lnTo>
                    <a:lnTo>
                      <a:pt x="36" y="183"/>
                    </a:lnTo>
                    <a:lnTo>
                      <a:pt x="36" y="183"/>
                    </a:lnTo>
                    <a:lnTo>
                      <a:pt x="36" y="182"/>
                    </a:lnTo>
                    <a:lnTo>
                      <a:pt x="36" y="182"/>
                    </a:lnTo>
                    <a:lnTo>
                      <a:pt x="36" y="181"/>
                    </a:lnTo>
                    <a:lnTo>
                      <a:pt x="36" y="181"/>
                    </a:lnTo>
                    <a:lnTo>
                      <a:pt x="37" y="181"/>
                    </a:lnTo>
                    <a:lnTo>
                      <a:pt x="37" y="181"/>
                    </a:lnTo>
                    <a:lnTo>
                      <a:pt x="37" y="179"/>
                    </a:lnTo>
                    <a:lnTo>
                      <a:pt x="38" y="179"/>
                    </a:lnTo>
                    <a:lnTo>
                      <a:pt x="38" y="179"/>
                    </a:lnTo>
                    <a:lnTo>
                      <a:pt x="38" y="179"/>
                    </a:lnTo>
                    <a:lnTo>
                      <a:pt x="39" y="178"/>
                    </a:lnTo>
                    <a:lnTo>
                      <a:pt x="33" y="154"/>
                    </a:lnTo>
                    <a:lnTo>
                      <a:pt x="23" y="161"/>
                    </a:lnTo>
                    <a:lnTo>
                      <a:pt x="23" y="161"/>
                    </a:lnTo>
                    <a:lnTo>
                      <a:pt x="22" y="161"/>
                    </a:lnTo>
                    <a:lnTo>
                      <a:pt x="22" y="161"/>
                    </a:lnTo>
                    <a:lnTo>
                      <a:pt x="21" y="161"/>
                    </a:lnTo>
                    <a:lnTo>
                      <a:pt x="21" y="160"/>
                    </a:lnTo>
                    <a:lnTo>
                      <a:pt x="21" y="160"/>
                    </a:lnTo>
                    <a:lnTo>
                      <a:pt x="20" y="160"/>
                    </a:lnTo>
                    <a:lnTo>
                      <a:pt x="20" y="158"/>
                    </a:lnTo>
                    <a:lnTo>
                      <a:pt x="20" y="157"/>
                    </a:lnTo>
                    <a:lnTo>
                      <a:pt x="20" y="156"/>
                    </a:lnTo>
                    <a:lnTo>
                      <a:pt x="20" y="155"/>
                    </a:lnTo>
                    <a:lnTo>
                      <a:pt x="21" y="154"/>
                    </a:lnTo>
                    <a:lnTo>
                      <a:pt x="22" y="154"/>
                    </a:lnTo>
                    <a:lnTo>
                      <a:pt x="23" y="153"/>
                    </a:lnTo>
                    <a:lnTo>
                      <a:pt x="23" y="151"/>
                    </a:lnTo>
                    <a:lnTo>
                      <a:pt x="24" y="150"/>
                    </a:lnTo>
                    <a:lnTo>
                      <a:pt x="9" y="105"/>
                    </a:lnTo>
                    <a:lnTo>
                      <a:pt x="9" y="100"/>
                    </a:lnTo>
                    <a:lnTo>
                      <a:pt x="9" y="97"/>
                    </a:lnTo>
                    <a:lnTo>
                      <a:pt x="8" y="92"/>
                    </a:lnTo>
                    <a:lnTo>
                      <a:pt x="8" y="88"/>
                    </a:lnTo>
                    <a:lnTo>
                      <a:pt x="7" y="85"/>
                    </a:lnTo>
                    <a:lnTo>
                      <a:pt x="6" y="80"/>
                    </a:lnTo>
                    <a:lnTo>
                      <a:pt x="5" y="77"/>
                    </a:lnTo>
                    <a:lnTo>
                      <a:pt x="5" y="72"/>
                    </a:lnTo>
                    <a:lnTo>
                      <a:pt x="3" y="70"/>
                    </a:lnTo>
                    <a:lnTo>
                      <a:pt x="1" y="66"/>
                    </a:lnTo>
                    <a:lnTo>
                      <a:pt x="1" y="64"/>
                    </a:lnTo>
                    <a:lnTo>
                      <a:pt x="1" y="62"/>
                    </a:lnTo>
                    <a:lnTo>
                      <a:pt x="1" y="58"/>
                    </a:lnTo>
                    <a:lnTo>
                      <a:pt x="1" y="56"/>
                    </a:lnTo>
                    <a:lnTo>
                      <a:pt x="0" y="52"/>
                    </a:lnTo>
                    <a:lnTo>
                      <a:pt x="0" y="50"/>
                    </a:lnTo>
                    <a:lnTo>
                      <a:pt x="0" y="49"/>
                    </a:lnTo>
                    <a:lnTo>
                      <a:pt x="0" y="48"/>
                    </a:lnTo>
                    <a:lnTo>
                      <a:pt x="0" y="48"/>
                    </a:lnTo>
                    <a:lnTo>
                      <a:pt x="1" y="46"/>
                    </a:lnTo>
                    <a:lnTo>
                      <a:pt x="1" y="46"/>
                    </a:lnTo>
                    <a:lnTo>
                      <a:pt x="1" y="45"/>
                    </a:lnTo>
                    <a:lnTo>
                      <a:pt x="1" y="45"/>
                    </a:lnTo>
                    <a:lnTo>
                      <a:pt x="1" y="45"/>
                    </a:lnTo>
                    <a:lnTo>
                      <a:pt x="2" y="45"/>
                    </a:lnTo>
                    <a:lnTo>
                      <a:pt x="2" y="45"/>
                    </a:lnTo>
                    <a:lnTo>
                      <a:pt x="2" y="45"/>
                    </a:lnTo>
                    <a:lnTo>
                      <a:pt x="2" y="44"/>
                    </a:lnTo>
                    <a:lnTo>
                      <a:pt x="3" y="44"/>
                    </a:lnTo>
                    <a:lnTo>
                      <a:pt x="3" y="44"/>
                    </a:lnTo>
                    <a:lnTo>
                      <a:pt x="3" y="44"/>
                    </a:lnTo>
                    <a:lnTo>
                      <a:pt x="3" y="44"/>
                    </a:lnTo>
                    <a:lnTo>
                      <a:pt x="4" y="43"/>
                    </a:lnTo>
                    <a:lnTo>
                      <a:pt x="4" y="42"/>
                    </a:lnTo>
                    <a:lnTo>
                      <a:pt x="4" y="41"/>
                    </a:lnTo>
                    <a:lnTo>
                      <a:pt x="3" y="39"/>
                    </a:lnTo>
                    <a:lnTo>
                      <a:pt x="3" y="39"/>
                    </a:lnTo>
                    <a:lnTo>
                      <a:pt x="2" y="38"/>
                    </a:lnTo>
                    <a:lnTo>
                      <a:pt x="2" y="37"/>
                    </a:lnTo>
                    <a:lnTo>
                      <a:pt x="1" y="36"/>
                    </a:lnTo>
                    <a:lnTo>
                      <a:pt x="3" y="31"/>
                    </a:lnTo>
                    <a:lnTo>
                      <a:pt x="4" y="30"/>
                    </a:lnTo>
                    <a:lnTo>
                      <a:pt x="5" y="29"/>
                    </a:lnTo>
                    <a:lnTo>
                      <a:pt x="5" y="29"/>
                    </a:lnTo>
                    <a:lnTo>
                      <a:pt x="6" y="28"/>
                    </a:lnTo>
                    <a:lnTo>
                      <a:pt x="7" y="27"/>
                    </a:lnTo>
                    <a:lnTo>
                      <a:pt x="8" y="27"/>
                    </a:lnTo>
                    <a:lnTo>
                      <a:pt x="9" y="27"/>
                    </a:lnTo>
                    <a:lnTo>
                      <a:pt x="11" y="27"/>
                    </a:lnTo>
                    <a:lnTo>
                      <a:pt x="15" y="30"/>
                    </a:lnTo>
                    <a:lnTo>
                      <a:pt x="15" y="31"/>
                    </a:lnTo>
                    <a:lnTo>
                      <a:pt x="16" y="32"/>
                    </a:lnTo>
                    <a:lnTo>
                      <a:pt x="16" y="32"/>
                    </a:lnTo>
                    <a:lnTo>
                      <a:pt x="17" y="34"/>
                    </a:lnTo>
                    <a:lnTo>
                      <a:pt x="18" y="35"/>
                    </a:lnTo>
                    <a:lnTo>
                      <a:pt x="19" y="36"/>
                    </a:lnTo>
                    <a:lnTo>
                      <a:pt x="20" y="37"/>
                    </a:lnTo>
                    <a:lnTo>
                      <a:pt x="21" y="37"/>
                    </a:lnTo>
                    <a:lnTo>
                      <a:pt x="21" y="37"/>
                    </a:lnTo>
                    <a:lnTo>
                      <a:pt x="21" y="37"/>
                    </a:lnTo>
                    <a:lnTo>
                      <a:pt x="22" y="37"/>
                    </a:lnTo>
                    <a:lnTo>
                      <a:pt x="22" y="37"/>
                    </a:lnTo>
                    <a:lnTo>
                      <a:pt x="22" y="36"/>
                    </a:lnTo>
                    <a:lnTo>
                      <a:pt x="23" y="36"/>
                    </a:lnTo>
                    <a:lnTo>
                      <a:pt x="23" y="36"/>
                    </a:lnTo>
                    <a:lnTo>
                      <a:pt x="22" y="36"/>
                    </a:lnTo>
                    <a:lnTo>
                      <a:pt x="22" y="34"/>
                    </a:lnTo>
                    <a:lnTo>
                      <a:pt x="21" y="31"/>
                    </a:lnTo>
                    <a:lnTo>
                      <a:pt x="20" y="29"/>
                    </a:lnTo>
                    <a:lnTo>
                      <a:pt x="18" y="28"/>
                    </a:lnTo>
                    <a:lnTo>
                      <a:pt x="16" y="25"/>
                    </a:lnTo>
                    <a:lnTo>
                      <a:pt x="14" y="24"/>
                    </a:lnTo>
                    <a:lnTo>
                      <a:pt x="13" y="23"/>
                    </a:lnTo>
                    <a:lnTo>
                      <a:pt x="11" y="22"/>
                    </a:lnTo>
                    <a:lnTo>
                      <a:pt x="11" y="22"/>
                    </a:lnTo>
                    <a:lnTo>
                      <a:pt x="11" y="22"/>
                    </a:lnTo>
                    <a:lnTo>
                      <a:pt x="10" y="22"/>
                    </a:lnTo>
                    <a:lnTo>
                      <a:pt x="10" y="21"/>
                    </a:lnTo>
                    <a:lnTo>
                      <a:pt x="10" y="21"/>
                    </a:lnTo>
                    <a:lnTo>
                      <a:pt x="10" y="21"/>
                    </a:lnTo>
                    <a:lnTo>
                      <a:pt x="9" y="21"/>
                    </a:lnTo>
                    <a:lnTo>
                      <a:pt x="9" y="21"/>
                    </a:lnTo>
                    <a:lnTo>
                      <a:pt x="9" y="16"/>
                    </a:lnTo>
                    <a:lnTo>
                      <a:pt x="9" y="16"/>
                    </a:lnTo>
                    <a:lnTo>
                      <a:pt x="10" y="16"/>
                    </a:lnTo>
                    <a:lnTo>
                      <a:pt x="10" y="15"/>
                    </a:lnTo>
                    <a:lnTo>
                      <a:pt x="10" y="15"/>
                    </a:lnTo>
                    <a:lnTo>
                      <a:pt x="10" y="15"/>
                    </a:lnTo>
                    <a:lnTo>
                      <a:pt x="10" y="15"/>
                    </a:lnTo>
                    <a:lnTo>
                      <a:pt x="10" y="15"/>
                    </a:lnTo>
                    <a:lnTo>
                      <a:pt x="11" y="16"/>
                    </a:lnTo>
                    <a:lnTo>
                      <a:pt x="13" y="17"/>
                    </a:lnTo>
                    <a:lnTo>
                      <a:pt x="15" y="20"/>
                    </a:lnTo>
                    <a:lnTo>
                      <a:pt x="17" y="22"/>
                    </a:lnTo>
                    <a:lnTo>
                      <a:pt x="19" y="24"/>
                    </a:lnTo>
                    <a:lnTo>
                      <a:pt x="21" y="27"/>
                    </a:lnTo>
                    <a:lnTo>
                      <a:pt x="23" y="29"/>
                    </a:lnTo>
                    <a:lnTo>
                      <a:pt x="25" y="32"/>
                    </a:lnTo>
                    <a:lnTo>
                      <a:pt x="26" y="36"/>
                    </a:lnTo>
                    <a:lnTo>
                      <a:pt x="24" y="41"/>
                    </a:lnTo>
                    <a:lnTo>
                      <a:pt x="37" y="53"/>
                    </a:lnTo>
                    <a:lnTo>
                      <a:pt x="37" y="56"/>
                    </a:lnTo>
                    <a:lnTo>
                      <a:pt x="38" y="57"/>
                    </a:lnTo>
                    <a:lnTo>
                      <a:pt x="37" y="59"/>
                    </a:lnTo>
                    <a:lnTo>
                      <a:pt x="37" y="60"/>
                    </a:lnTo>
                    <a:lnTo>
                      <a:pt x="36" y="62"/>
                    </a:lnTo>
                    <a:lnTo>
                      <a:pt x="36" y="63"/>
                    </a:lnTo>
                    <a:lnTo>
                      <a:pt x="35" y="64"/>
                    </a:lnTo>
                    <a:lnTo>
                      <a:pt x="34" y="65"/>
                    </a:lnTo>
                    <a:lnTo>
                      <a:pt x="33" y="65"/>
                    </a:lnTo>
                    <a:lnTo>
                      <a:pt x="32" y="65"/>
                    </a:lnTo>
                    <a:lnTo>
                      <a:pt x="31" y="65"/>
                    </a:lnTo>
                    <a:lnTo>
                      <a:pt x="29" y="65"/>
                    </a:lnTo>
                    <a:lnTo>
                      <a:pt x="28" y="65"/>
                    </a:lnTo>
                    <a:lnTo>
                      <a:pt x="27" y="64"/>
                    </a:lnTo>
                    <a:lnTo>
                      <a:pt x="26" y="64"/>
                    </a:lnTo>
                    <a:lnTo>
                      <a:pt x="26" y="63"/>
                    </a:lnTo>
                    <a:lnTo>
                      <a:pt x="25" y="63"/>
                    </a:lnTo>
                    <a:lnTo>
                      <a:pt x="25" y="63"/>
                    </a:lnTo>
                    <a:lnTo>
                      <a:pt x="25" y="64"/>
                    </a:lnTo>
                    <a:lnTo>
                      <a:pt x="24" y="64"/>
                    </a:lnTo>
                    <a:lnTo>
                      <a:pt x="24" y="64"/>
                    </a:lnTo>
                    <a:lnTo>
                      <a:pt x="24" y="64"/>
                    </a:lnTo>
                    <a:lnTo>
                      <a:pt x="23" y="64"/>
                    </a:lnTo>
                    <a:lnTo>
                      <a:pt x="23" y="64"/>
                    </a:lnTo>
                    <a:lnTo>
                      <a:pt x="23" y="64"/>
                    </a:lnTo>
                    <a:lnTo>
                      <a:pt x="23" y="65"/>
                    </a:lnTo>
                    <a:lnTo>
                      <a:pt x="23" y="65"/>
                    </a:lnTo>
                    <a:lnTo>
                      <a:pt x="23" y="65"/>
                    </a:lnTo>
                    <a:lnTo>
                      <a:pt x="23" y="66"/>
                    </a:lnTo>
                    <a:lnTo>
                      <a:pt x="23" y="66"/>
                    </a:lnTo>
                    <a:lnTo>
                      <a:pt x="23" y="67"/>
                    </a:lnTo>
                    <a:lnTo>
                      <a:pt x="23" y="67"/>
                    </a:lnTo>
                    <a:lnTo>
                      <a:pt x="42" y="98"/>
                    </a:lnTo>
                    <a:lnTo>
                      <a:pt x="54" y="98"/>
                    </a:lnTo>
                    <a:lnTo>
                      <a:pt x="54" y="98"/>
                    </a:lnTo>
                    <a:lnTo>
                      <a:pt x="55" y="98"/>
                    </a:lnTo>
                    <a:lnTo>
                      <a:pt x="56" y="97"/>
                    </a:lnTo>
                    <a:lnTo>
                      <a:pt x="57" y="97"/>
                    </a:lnTo>
                    <a:lnTo>
                      <a:pt x="57" y="95"/>
                    </a:lnTo>
                    <a:lnTo>
                      <a:pt x="58" y="94"/>
                    </a:lnTo>
                    <a:lnTo>
                      <a:pt x="58" y="94"/>
                    </a:lnTo>
                    <a:lnTo>
                      <a:pt x="58" y="93"/>
                    </a:lnTo>
                    <a:lnTo>
                      <a:pt x="58" y="92"/>
                    </a:lnTo>
                    <a:lnTo>
                      <a:pt x="58" y="91"/>
                    </a:lnTo>
                    <a:lnTo>
                      <a:pt x="57" y="90"/>
                    </a:lnTo>
                    <a:lnTo>
                      <a:pt x="57" y="88"/>
                    </a:lnTo>
                    <a:lnTo>
                      <a:pt x="56" y="87"/>
                    </a:lnTo>
                    <a:lnTo>
                      <a:pt x="55" y="87"/>
                    </a:lnTo>
                    <a:lnTo>
                      <a:pt x="54" y="86"/>
                    </a:lnTo>
                    <a:lnTo>
                      <a:pt x="54" y="85"/>
                    </a:lnTo>
                    <a:lnTo>
                      <a:pt x="53" y="85"/>
                    </a:lnTo>
                    <a:lnTo>
                      <a:pt x="53" y="84"/>
                    </a:lnTo>
                    <a:lnTo>
                      <a:pt x="52" y="83"/>
                    </a:lnTo>
                    <a:lnTo>
                      <a:pt x="52" y="81"/>
                    </a:lnTo>
                    <a:lnTo>
                      <a:pt x="52" y="80"/>
                    </a:lnTo>
                    <a:lnTo>
                      <a:pt x="53" y="79"/>
                    </a:lnTo>
                    <a:lnTo>
                      <a:pt x="53" y="78"/>
                    </a:lnTo>
                    <a:lnTo>
                      <a:pt x="54" y="78"/>
                    </a:lnTo>
                    <a:lnTo>
                      <a:pt x="54" y="77"/>
                    </a:lnTo>
                    <a:lnTo>
                      <a:pt x="55" y="77"/>
                    </a:lnTo>
                    <a:lnTo>
                      <a:pt x="55" y="76"/>
                    </a:lnTo>
                    <a:lnTo>
                      <a:pt x="55" y="76"/>
                    </a:lnTo>
                    <a:lnTo>
                      <a:pt x="56" y="76"/>
                    </a:lnTo>
                    <a:lnTo>
                      <a:pt x="56" y="74"/>
                    </a:lnTo>
                    <a:lnTo>
                      <a:pt x="57" y="74"/>
                    </a:lnTo>
                    <a:lnTo>
                      <a:pt x="57" y="73"/>
                    </a:lnTo>
                    <a:lnTo>
                      <a:pt x="57" y="72"/>
                    </a:lnTo>
                    <a:lnTo>
                      <a:pt x="57" y="71"/>
                    </a:lnTo>
                    <a:lnTo>
                      <a:pt x="57" y="71"/>
                    </a:lnTo>
                    <a:lnTo>
                      <a:pt x="56" y="70"/>
                    </a:lnTo>
                    <a:lnTo>
                      <a:pt x="55" y="70"/>
                    </a:lnTo>
                    <a:lnTo>
                      <a:pt x="54" y="69"/>
                    </a:lnTo>
                    <a:lnTo>
                      <a:pt x="53" y="69"/>
                    </a:lnTo>
                    <a:lnTo>
                      <a:pt x="53" y="67"/>
                    </a:lnTo>
                    <a:lnTo>
                      <a:pt x="53" y="60"/>
                    </a:lnTo>
                    <a:lnTo>
                      <a:pt x="54" y="60"/>
                    </a:lnTo>
                    <a:lnTo>
                      <a:pt x="54" y="59"/>
                    </a:lnTo>
                    <a:lnTo>
                      <a:pt x="55" y="58"/>
                    </a:lnTo>
                    <a:lnTo>
                      <a:pt x="56" y="57"/>
                    </a:lnTo>
                    <a:lnTo>
                      <a:pt x="56" y="56"/>
                    </a:lnTo>
                    <a:lnTo>
                      <a:pt x="57" y="56"/>
                    </a:lnTo>
                    <a:lnTo>
                      <a:pt x="59" y="55"/>
                    </a:lnTo>
                    <a:lnTo>
                      <a:pt x="60" y="53"/>
                    </a:lnTo>
                    <a:lnTo>
                      <a:pt x="63" y="55"/>
                    </a:lnTo>
                    <a:lnTo>
                      <a:pt x="66" y="55"/>
                    </a:lnTo>
                    <a:lnTo>
                      <a:pt x="69" y="55"/>
                    </a:lnTo>
                    <a:lnTo>
                      <a:pt x="72" y="55"/>
                    </a:lnTo>
                    <a:lnTo>
                      <a:pt x="75" y="56"/>
                    </a:lnTo>
                    <a:lnTo>
                      <a:pt x="78" y="56"/>
                    </a:lnTo>
                    <a:lnTo>
                      <a:pt x="81" y="57"/>
                    </a:lnTo>
                    <a:lnTo>
                      <a:pt x="84" y="58"/>
                    </a:lnTo>
                    <a:lnTo>
                      <a:pt x="87" y="58"/>
                    </a:lnTo>
                    <a:lnTo>
                      <a:pt x="89" y="57"/>
                    </a:lnTo>
                    <a:lnTo>
                      <a:pt x="92" y="57"/>
                    </a:lnTo>
                    <a:lnTo>
                      <a:pt x="94" y="56"/>
                    </a:lnTo>
                    <a:lnTo>
                      <a:pt x="96" y="55"/>
                    </a:lnTo>
                    <a:lnTo>
                      <a:pt x="98" y="53"/>
                    </a:lnTo>
                    <a:lnTo>
                      <a:pt x="99" y="51"/>
                    </a:lnTo>
                    <a:lnTo>
                      <a:pt x="100" y="49"/>
                    </a:lnTo>
                    <a:lnTo>
                      <a:pt x="100" y="48"/>
                    </a:lnTo>
                    <a:lnTo>
                      <a:pt x="100" y="46"/>
                    </a:lnTo>
                    <a:lnTo>
                      <a:pt x="100" y="45"/>
                    </a:lnTo>
                    <a:lnTo>
                      <a:pt x="99" y="44"/>
                    </a:lnTo>
                    <a:lnTo>
                      <a:pt x="99" y="43"/>
                    </a:lnTo>
                    <a:lnTo>
                      <a:pt x="98" y="42"/>
                    </a:lnTo>
                    <a:lnTo>
                      <a:pt x="98" y="41"/>
                    </a:lnTo>
                    <a:lnTo>
                      <a:pt x="98" y="39"/>
                    </a:lnTo>
                    <a:lnTo>
                      <a:pt x="98" y="38"/>
                    </a:lnTo>
                    <a:lnTo>
                      <a:pt x="98" y="37"/>
                    </a:lnTo>
                    <a:lnTo>
                      <a:pt x="99" y="36"/>
                    </a:lnTo>
                    <a:lnTo>
                      <a:pt x="99" y="35"/>
                    </a:lnTo>
                    <a:lnTo>
                      <a:pt x="100" y="34"/>
                    </a:lnTo>
                    <a:lnTo>
                      <a:pt x="101" y="34"/>
                    </a:lnTo>
                    <a:lnTo>
                      <a:pt x="102" y="32"/>
                    </a:lnTo>
                    <a:lnTo>
                      <a:pt x="102" y="31"/>
                    </a:lnTo>
                    <a:lnTo>
                      <a:pt x="103" y="31"/>
                    </a:lnTo>
                    <a:lnTo>
                      <a:pt x="103" y="31"/>
                    </a:lnTo>
                    <a:lnTo>
                      <a:pt x="103" y="32"/>
                    </a:lnTo>
                    <a:lnTo>
                      <a:pt x="104" y="32"/>
                    </a:lnTo>
                    <a:lnTo>
                      <a:pt x="104" y="31"/>
                    </a:lnTo>
                    <a:lnTo>
                      <a:pt x="105" y="31"/>
                    </a:lnTo>
                    <a:lnTo>
                      <a:pt x="105" y="31"/>
                    </a:lnTo>
                    <a:lnTo>
                      <a:pt x="106" y="31"/>
                    </a:lnTo>
                    <a:lnTo>
                      <a:pt x="111" y="22"/>
                    </a:lnTo>
                    <a:lnTo>
                      <a:pt x="110" y="22"/>
                    </a:lnTo>
                    <a:lnTo>
                      <a:pt x="110" y="21"/>
                    </a:lnTo>
                    <a:lnTo>
                      <a:pt x="110" y="21"/>
                    </a:lnTo>
                    <a:lnTo>
                      <a:pt x="110" y="21"/>
                    </a:lnTo>
                    <a:lnTo>
                      <a:pt x="109" y="21"/>
                    </a:lnTo>
                    <a:lnTo>
                      <a:pt x="109" y="20"/>
                    </a:lnTo>
                    <a:lnTo>
                      <a:pt x="109" y="20"/>
                    </a:lnTo>
                    <a:lnTo>
                      <a:pt x="108" y="18"/>
                    </a:lnTo>
                    <a:lnTo>
                      <a:pt x="108" y="17"/>
                    </a:lnTo>
                    <a:lnTo>
                      <a:pt x="108" y="16"/>
                    </a:lnTo>
                    <a:lnTo>
                      <a:pt x="108" y="16"/>
                    </a:lnTo>
                    <a:lnTo>
                      <a:pt x="109" y="15"/>
                    </a:lnTo>
                    <a:lnTo>
                      <a:pt x="109" y="15"/>
                    </a:lnTo>
                    <a:lnTo>
                      <a:pt x="110" y="14"/>
                    </a:lnTo>
                    <a:lnTo>
                      <a:pt x="110" y="14"/>
                    </a:lnTo>
                    <a:lnTo>
                      <a:pt x="111" y="13"/>
                    </a:lnTo>
                    <a:lnTo>
                      <a:pt x="126" y="21"/>
                    </a:lnTo>
                    <a:lnTo>
                      <a:pt x="126" y="20"/>
                    </a:lnTo>
                    <a:lnTo>
                      <a:pt x="126" y="18"/>
                    </a:lnTo>
                    <a:lnTo>
                      <a:pt x="126" y="18"/>
                    </a:lnTo>
                    <a:lnTo>
                      <a:pt x="125" y="17"/>
                    </a:lnTo>
                    <a:lnTo>
                      <a:pt x="125" y="16"/>
                    </a:lnTo>
                    <a:lnTo>
                      <a:pt x="124" y="16"/>
                    </a:lnTo>
                    <a:lnTo>
                      <a:pt x="124" y="15"/>
                    </a:lnTo>
                    <a:lnTo>
                      <a:pt x="124" y="14"/>
                    </a:lnTo>
                    <a:lnTo>
                      <a:pt x="124" y="14"/>
                    </a:lnTo>
                    <a:lnTo>
                      <a:pt x="124" y="14"/>
                    </a:lnTo>
                    <a:lnTo>
                      <a:pt x="124" y="14"/>
                    </a:lnTo>
                    <a:lnTo>
                      <a:pt x="124" y="13"/>
                    </a:lnTo>
                    <a:lnTo>
                      <a:pt x="124" y="13"/>
                    </a:lnTo>
                    <a:lnTo>
                      <a:pt x="124" y="11"/>
                    </a:lnTo>
                    <a:lnTo>
                      <a:pt x="124" y="11"/>
                    </a:lnTo>
                    <a:lnTo>
                      <a:pt x="124" y="11"/>
                    </a:lnTo>
                    <a:lnTo>
                      <a:pt x="124" y="10"/>
                    </a:lnTo>
                    <a:lnTo>
                      <a:pt x="125" y="9"/>
                    </a:lnTo>
                    <a:lnTo>
                      <a:pt x="127" y="9"/>
                    </a:lnTo>
                    <a:lnTo>
                      <a:pt x="128" y="8"/>
                    </a:lnTo>
                    <a:lnTo>
                      <a:pt x="130" y="8"/>
                    </a:lnTo>
                    <a:lnTo>
                      <a:pt x="131" y="8"/>
                    </a:lnTo>
                    <a:lnTo>
                      <a:pt x="133" y="7"/>
                    </a:lnTo>
                    <a:lnTo>
                      <a:pt x="135" y="7"/>
                    </a:lnTo>
                    <a:lnTo>
                      <a:pt x="135" y="5"/>
                    </a:lnTo>
                    <a:lnTo>
                      <a:pt x="135" y="5"/>
                    </a:lnTo>
                    <a:lnTo>
                      <a:pt x="135" y="5"/>
                    </a:lnTo>
                    <a:lnTo>
                      <a:pt x="135" y="4"/>
                    </a:lnTo>
                    <a:lnTo>
                      <a:pt x="135" y="4"/>
                    </a:lnTo>
                    <a:lnTo>
                      <a:pt x="136" y="3"/>
                    </a:lnTo>
                    <a:lnTo>
                      <a:pt x="136" y="3"/>
                    </a:lnTo>
                    <a:lnTo>
                      <a:pt x="137" y="2"/>
                    </a:lnTo>
                    <a:lnTo>
                      <a:pt x="137" y="2"/>
                    </a:lnTo>
                    <a:lnTo>
                      <a:pt x="138" y="2"/>
                    </a:lnTo>
                    <a:lnTo>
                      <a:pt x="139" y="1"/>
                    </a:lnTo>
                    <a:lnTo>
                      <a:pt x="140" y="1"/>
                    </a:lnTo>
                    <a:lnTo>
                      <a:pt x="141" y="0"/>
                    </a:lnTo>
                    <a:lnTo>
                      <a:pt x="142" y="0"/>
                    </a:lnTo>
                    <a:lnTo>
                      <a:pt x="144" y="0"/>
                    </a:lnTo>
                    <a:lnTo>
                      <a:pt x="145" y="0"/>
                    </a:lnTo>
                    <a:lnTo>
                      <a:pt x="153" y="20"/>
                    </a:lnTo>
                    <a:lnTo>
                      <a:pt x="154" y="18"/>
                    </a:lnTo>
                    <a:lnTo>
                      <a:pt x="155" y="17"/>
                    </a:lnTo>
                    <a:lnTo>
                      <a:pt x="155" y="17"/>
                    </a:lnTo>
                    <a:lnTo>
                      <a:pt x="155" y="16"/>
                    </a:lnTo>
                    <a:lnTo>
                      <a:pt x="154" y="15"/>
                    </a:lnTo>
                    <a:lnTo>
                      <a:pt x="154" y="14"/>
                    </a:lnTo>
                    <a:lnTo>
                      <a:pt x="154" y="13"/>
                    </a:lnTo>
                    <a:lnTo>
                      <a:pt x="154" y="11"/>
                    </a:lnTo>
                    <a:lnTo>
                      <a:pt x="154" y="10"/>
                    </a:lnTo>
                    <a:lnTo>
                      <a:pt x="155" y="9"/>
                    </a:lnTo>
                    <a:lnTo>
                      <a:pt x="156" y="9"/>
                    </a:lnTo>
                    <a:lnTo>
                      <a:pt x="157" y="9"/>
                    </a:lnTo>
                    <a:lnTo>
                      <a:pt x="158" y="8"/>
                    </a:lnTo>
                    <a:lnTo>
                      <a:pt x="159" y="8"/>
                    </a:lnTo>
                    <a:lnTo>
                      <a:pt x="160" y="8"/>
                    </a:lnTo>
                    <a:lnTo>
                      <a:pt x="161" y="7"/>
                    </a:lnTo>
                    <a:lnTo>
                      <a:pt x="162" y="7"/>
                    </a:lnTo>
                    <a:lnTo>
                      <a:pt x="163" y="8"/>
                    </a:lnTo>
                    <a:lnTo>
                      <a:pt x="163" y="8"/>
                    </a:lnTo>
                    <a:lnTo>
                      <a:pt x="164" y="9"/>
                    </a:lnTo>
                    <a:lnTo>
                      <a:pt x="165" y="9"/>
                    </a:lnTo>
                    <a:lnTo>
                      <a:pt x="166" y="10"/>
                    </a:lnTo>
                    <a:lnTo>
                      <a:pt x="166" y="11"/>
                    </a:lnTo>
                    <a:lnTo>
                      <a:pt x="167" y="11"/>
                    </a:lnTo>
                    <a:lnTo>
                      <a:pt x="167" y="11"/>
                    </a:lnTo>
                    <a:lnTo>
                      <a:pt x="168" y="13"/>
                    </a:lnTo>
                    <a:lnTo>
                      <a:pt x="168" y="13"/>
                    </a:lnTo>
                    <a:lnTo>
                      <a:pt x="168" y="13"/>
                    </a:lnTo>
                    <a:lnTo>
                      <a:pt x="169" y="13"/>
                    </a:lnTo>
                    <a:lnTo>
                      <a:pt x="169" y="13"/>
                    </a:lnTo>
                    <a:lnTo>
                      <a:pt x="169" y="13"/>
                    </a:lnTo>
                    <a:lnTo>
                      <a:pt x="169" y="13"/>
                    </a:lnTo>
                    <a:lnTo>
                      <a:pt x="181" y="34"/>
                    </a:lnTo>
                    <a:lnTo>
                      <a:pt x="183" y="32"/>
                    </a:lnTo>
                    <a:lnTo>
                      <a:pt x="185" y="31"/>
                    </a:lnTo>
                    <a:lnTo>
                      <a:pt x="187" y="30"/>
                    </a:lnTo>
                    <a:lnTo>
                      <a:pt x="190" y="30"/>
                    </a:lnTo>
                    <a:lnTo>
                      <a:pt x="192" y="29"/>
                    </a:lnTo>
                    <a:lnTo>
                      <a:pt x="194" y="28"/>
                    </a:lnTo>
                    <a:lnTo>
                      <a:pt x="196" y="28"/>
                    </a:lnTo>
                    <a:lnTo>
                      <a:pt x="197" y="27"/>
                    </a:lnTo>
                    <a:lnTo>
                      <a:pt x="198" y="25"/>
                    </a:lnTo>
                    <a:lnTo>
                      <a:pt x="199" y="25"/>
                    </a:lnTo>
                    <a:lnTo>
                      <a:pt x="200" y="25"/>
                    </a:lnTo>
                    <a:lnTo>
                      <a:pt x="201" y="25"/>
                    </a:lnTo>
                    <a:lnTo>
                      <a:pt x="202" y="25"/>
                    </a:lnTo>
                    <a:lnTo>
                      <a:pt x="204" y="25"/>
                    </a:lnTo>
                    <a:lnTo>
                      <a:pt x="205" y="25"/>
                    </a:lnTo>
                    <a:lnTo>
                      <a:pt x="206" y="25"/>
                    </a:lnTo>
                    <a:lnTo>
                      <a:pt x="218" y="85"/>
                    </a:lnTo>
                    <a:lnTo>
                      <a:pt x="218" y="85"/>
                    </a:lnTo>
                    <a:lnTo>
                      <a:pt x="219" y="85"/>
                    </a:lnTo>
                    <a:lnTo>
                      <a:pt x="219" y="85"/>
                    </a:lnTo>
                    <a:lnTo>
                      <a:pt x="219" y="85"/>
                    </a:lnTo>
                    <a:lnTo>
                      <a:pt x="220" y="85"/>
                    </a:lnTo>
                    <a:lnTo>
                      <a:pt x="220" y="85"/>
                    </a:lnTo>
                    <a:lnTo>
                      <a:pt x="220" y="85"/>
                    </a:lnTo>
                    <a:lnTo>
                      <a:pt x="221" y="84"/>
                    </a:lnTo>
                    <a:lnTo>
                      <a:pt x="219" y="76"/>
                    </a:lnTo>
                    <a:lnTo>
                      <a:pt x="220" y="74"/>
                    </a:lnTo>
                    <a:lnTo>
                      <a:pt x="220" y="74"/>
                    </a:lnTo>
                    <a:lnTo>
                      <a:pt x="221" y="73"/>
                    </a:lnTo>
                    <a:lnTo>
                      <a:pt x="221" y="73"/>
                    </a:lnTo>
                    <a:lnTo>
                      <a:pt x="222" y="73"/>
                    </a:lnTo>
                    <a:lnTo>
                      <a:pt x="223" y="72"/>
                    </a:lnTo>
                    <a:lnTo>
                      <a:pt x="223" y="72"/>
                    </a:lnTo>
                    <a:lnTo>
                      <a:pt x="224" y="71"/>
                    </a:lnTo>
                    <a:lnTo>
                      <a:pt x="222" y="43"/>
                    </a:lnTo>
                    <a:lnTo>
                      <a:pt x="223" y="42"/>
                    </a:lnTo>
                    <a:lnTo>
                      <a:pt x="223" y="42"/>
                    </a:lnTo>
                    <a:lnTo>
                      <a:pt x="224" y="41"/>
                    </a:lnTo>
                    <a:lnTo>
                      <a:pt x="225" y="41"/>
                    </a:lnTo>
                    <a:lnTo>
                      <a:pt x="225" y="41"/>
                    </a:lnTo>
                    <a:lnTo>
                      <a:pt x="226" y="41"/>
                    </a:lnTo>
                    <a:lnTo>
                      <a:pt x="227" y="41"/>
                    </a:lnTo>
                    <a:lnTo>
                      <a:pt x="228" y="41"/>
                    </a:lnTo>
                    <a:lnTo>
                      <a:pt x="233" y="42"/>
                    </a:lnTo>
                    <a:lnTo>
                      <a:pt x="233" y="42"/>
                    </a:lnTo>
                    <a:lnTo>
                      <a:pt x="233" y="42"/>
                    </a:lnTo>
                    <a:lnTo>
                      <a:pt x="233" y="42"/>
                    </a:lnTo>
                    <a:lnTo>
                      <a:pt x="234" y="41"/>
                    </a:lnTo>
                    <a:lnTo>
                      <a:pt x="234" y="41"/>
                    </a:lnTo>
                    <a:lnTo>
                      <a:pt x="234" y="39"/>
                    </a:lnTo>
                    <a:lnTo>
                      <a:pt x="234" y="39"/>
                    </a:lnTo>
                    <a:lnTo>
                      <a:pt x="234" y="38"/>
                    </a:lnTo>
                    <a:lnTo>
                      <a:pt x="240" y="38"/>
                    </a:lnTo>
                    <a:lnTo>
                      <a:pt x="240" y="38"/>
                    </a:lnTo>
                    <a:lnTo>
                      <a:pt x="240" y="38"/>
                    </a:lnTo>
                    <a:lnTo>
                      <a:pt x="240" y="39"/>
                    </a:lnTo>
                    <a:lnTo>
                      <a:pt x="240" y="39"/>
                    </a:lnTo>
                    <a:lnTo>
                      <a:pt x="240" y="39"/>
                    </a:lnTo>
                    <a:lnTo>
                      <a:pt x="240" y="41"/>
                    </a:lnTo>
                    <a:lnTo>
                      <a:pt x="240" y="41"/>
                    </a:lnTo>
                    <a:lnTo>
                      <a:pt x="240" y="41"/>
                    </a:lnTo>
                    <a:lnTo>
                      <a:pt x="240" y="42"/>
                    </a:lnTo>
                    <a:lnTo>
                      <a:pt x="241" y="42"/>
                    </a:lnTo>
                    <a:lnTo>
                      <a:pt x="241" y="43"/>
                    </a:lnTo>
                    <a:lnTo>
                      <a:pt x="241" y="43"/>
                    </a:lnTo>
                    <a:lnTo>
                      <a:pt x="242" y="44"/>
                    </a:lnTo>
                    <a:lnTo>
                      <a:pt x="242" y="44"/>
                    </a:lnTo>
                    <a:lnTo>
                      <a:pt x="243" y="44"/>
                    </a:lnTo>
                    <a:lnTo>
                      <a:pt x="243" y="45"/>
                    </a:lnTo>
                    <a:lnTo>
                      <a:pt x="244" y="45"/>
                    </a:lnTo>
                    <a:lnTo>
                      <a:pt x="245" y="45"/>
                    </a:lnTo>
                    <a:lnTo>
                      <a:pt x="246" y="45"/>
                    </a:lnTo>
                    <a:lnTo>
                      <a:pt x="246" y="45"/>
                    </a:lnTo>
                    <a:lnTo>
                      <a:pt x="247" y="45"/>
                    </a:lnTo>
                    <a:lnTo>
                      <a:pt x="248" y="45"/>
                    </a:lnTo>
                    <a:lnTo>
                      <a:pt x="249" y="44"/>
                    </a:lnTo>
                    <a:lnTo>
                      <a:pt x="250" y="44"/>
                    </a:lnTo>
                    <a:lnTo>
                      <a:pt x="252" y="38"/>
                    </a:lnTo>
                    <a:lnTo>
                      <a:pt x="253" y="38"/>
                    </a:lnTo>
                    <a:lnTo>
                      <a:pt x="254" y="38"/>
                    </a:lnTo>
                    <a:lnTo>
                      <a:pt x="255" y="37"/>
                    </a:lnTo>
                    <a:lnTo>
                      <a:pt x="256" y="37"/>
                    </a:lnTo>
                    <a:lnTo>
                      <a:pt x="257" y="37"/>
                    </a:lnTo>
                    <a:lnTo>
                      <a:pt x="258" y="37"/>
                    </a:lnTo>
                    <a:lnTo>
                      <a:pt x="259" y="37"/>
                    </a:lnTo>
                    <a:lnTo>
                      <a:pt x="261" y="38"/>
                    </a:lnTo>
                    <a:lnTo>
                      <a:pt x="261" y="39"/>
                    </a:lnTo>
                    <a:lnTo>
                      <a:pt x="262" y="42"/>
                    </a:lnTo>
                    <a:lnTo>
                      <a:pt x="262" y="43"/>
                    </a:lnTo>
                    <a:lnTo>
                      <a:pt x="263" y="44"/>
                    </a:lnTo>
                    <a:lnTo>
                      <a:pt x="263" y="46"/>
                    </a:lnTo>
                    <a:lnTo>
                      <a:pt x="264" y="48"/>
                    </a:lnTo>
                    <a:lnTo>
                      <a:pt x="265" y="50"/>
                    </a:lnTo>
                    <a:lnTo>
                      <a:pt x="266" y="51"/>
                    </a:lnTo>
                    <a:lnTo>
                      <a:pt x="265" y="53"/>
                    </a:lnTo>
                    <a:lnTo>
                      <a:pt x="265" y="56"/>
                    </a:lnTo>
                    <a:lnTo>
                      <a:pt x="264" y="58"/>
                    </a:lnTo>
                    <a:lnTo>
                      <a:pt x="264" y="60"/>
                    </a:lnTo>
                    <a:lnTo>
                      <a:pt x="264" y="63"/>
                    </a:lnTo>
                    <a:lnTo>
                      <a:pt x="264" y="65"/>
                    </a:lnTo>
                    <a:lnTo>
                      <a:pt x="264" y="66"/>
                    </a:lnTo>
                    <a:lnTo>
                      <a:pt x="264" y="69"/>
                    </a:lnTo>
                    <a:lnTo>
                      <a:pt x="248" y="76"/>
                    </a:lnTo>
                    <a:lnTo>
                      <a:pt x="248" y="77"/>
                    </a:lnTo>
                    <a:lnTo>
                      <a:pt x="248" y="78"/>
                    </a:lnTo>
                    <a:lnTo>
                      <a:pt x="249" y="79"/>
                    </a:lnTo>
                    <a:lnTo>
                      <a:pt x="249" y="80"/>
                    </a:lnTo>
                    <a:lnTo>
                      <a:pt x="250" y="81"/>
                    </a:lnTo>
                    <a:lnTo>
                      <a:pt x="250" y="81"/>
                    </a:lnTo>
                    <a:lnTo>
                      <a:pt x="251" y="83"/>
                    </a:lnTo>
                    <a:lnTo>
                      <a:pt x="251" y="84"/>
                    </a:lnTo>
                    <a:lnTo>
                      <a:pt x="258" y="90"/>
                    </a:lnTo>
                    <a:lnTo>
                      <a:pt x="257" y="90"/>
                    </a:lnTo>
                    <a:lnTo>
                      <a:pt x="257" y="90"/>
                    </a:lnTo>
                    <a:lnTo>
                      <a:pt x="256" y="88"/>
                    </a:lnTo>
                    <a:lnTo>
                      <a:pt x="256" y="88"/>
                    </a:lnTo>
                    <a:lnTo>
                      <a:pt x="255" y="87"/>
                    </a:lnTo>
                    <a:lnTo>
                      <a:pt x="255" y="87"/>
                    </a:lnTo>
                    <a:lnTo>
                      <a:pt x="254" y="87"/>
                    </a:lnTo>
                    <a:lnTo>
                      <a:pt x="254" y="87"/>
                    </a:lnTo>
                    <a:lnTo>
                      <a:pt x="253" y="87"/>
                    </a:lnTo>
                    <a:lnTo>
                      <a:pt x="253" y="87"/>
                    </a:lnTo>
                    <a:lnTo>
                      <a:pt x="253" y="87"/>
                    </a:lnTo>
                    <a:lnTo>
                      <a:pt x="253" y="88"/>
                    </a:lnTo>
                    <a:lnTo>
                      <a:pt x="253" y="88"/>
                    </a:lnTo>
                    <a:lnTo>
                      <a:pt x="252" y="88"/>
                    </a:lnTo>
                    <a:lnTo>
                      <a:pt x="252" y="88"/>
                    </a:lnTo>
                    <a:lnTo>
                      <a:pt x="252" y="90"/>
                    </a:lnTo>
                    <a:lnTo>
                      <a:pt x="244" y="79"/>
                    </a:lnTo>
                    <a:lnTo>
                      <a:pt x="244" y="79"/>
                    </a:lnTo>
                    <a:lnTo>
                      <a:pt x="243" y="79"/>
                    </a:lnTo>
                    <a:lnTo>
                      <a:pt x="243" y="79"/>
                    </a:lnTo>
                    <a:lnTo>
                      <a:pt x="243" y="79"/>
                    </a:lnTo>
                    <a:lnTo>
                      <a:pt x="243" y="79"/>
                    </a:lnTo>
                    <a:lnTo>
                      <a:pt x="242" y="79"/>
                    </a:lnTo>
                    <a:lnTo>
                      <a:pt x="242" y="79"/>
                    </a:lnTo>
                    <a:lnTo>
                      <a:pt x="242" y="80"/>
                    </a:lnTo>
                    <a:lnTo>
                      <a:pt x="250" y="94"/>
                    </a:lnTo>
                    <a:lnTo>
                      <a:pt x="249" y="94"/>
                    </a:lnTo>
                    <a:lnTo>
                      <a:pt x="249" y="94"/>
                    </a:lnTo>
                    <a:lnTo>
                      <a:pt x="248" y="94"/>
                    </a:lnTo>
                    <a:lnTo>
                      <a:pt x="248" y="94"/>
                    </a:lnTo>
                    <a:lnTo>
                      <a:pt x="247" y="93"/>
                    </a:lnTo>
                    <a:lnTo>
                      <a:pt x="246" y="93"/>
                    </a:lnTo>
                    <a:lnTo>
                      <a:pt x="246" y="93"/>
                    </a:lnTo>
                    <a:lnTo>
                      <a:pt x="245" y="93"/>
                    </a:lnTo>
                    <a:lnTo>
                      <a:pt x="245" y="94"/>
                    </a:lnTo>
                    <a:lnTo>
                      <a:pt x="246" y="95"/>
                    </a:lnTo>
                    <a:lnTo>
                      <a:pt x="246" y="97"/>
                    </a:lnTo>
                    <a:lnTo>
                      <a:pt x="247" y="98"/>
                    </a:lnTo>
                    <a:lnTo>
                      <a:pt x="248" y="99"/>
                    </a:lnTo>
                    <a:lnTo>
                      <a:pt x="250" y="100"/>
                    </a:lnTo>
                    <a:lnTo>
                      <a:pt x="250" y="100"/>
                    </a:lnTo>
                    <a:lnTo>
                      <a:pt x="251" y="101"/>
                    </a:lnTo>
                    <a:lnTo>
                      <a:pt x="251" y="102"/>
                    </a:lnTo>
                    <a:lnTo>
                      <a:pt x="251" y="102"/>
                    </a:lnTo>
                    <a:lnTo>
                      <a:pt x="252" y="102"/>
                    </a:lnTo>
                    <a:lnTo>
                      <a:pt x="252" y="102"/>
                    </a:lnTo>
                    <a:lnTo>
                      <a:pt x="252" y="102"/>
                    </a:lnTo>
                    <a:lnTo>
                      <a:pt x="252" y="102"/>
                    </a:lnTo>
                    <a:lnTo>
                      <a:pt x="252" y="104"/>
                    </a:lnTo>
                    <a:lnTo>
                      <a:pt x="252" y="105"/>
                    </a:lnTo>
                    <a:lnTo>
                      <a:pt x="249" y="106"/>
                    </a:lnTo>
                    <a:lnTo>
                      <a:pt x="247" y="106"/>
                    </a:lnTo>
                    <a:lnTo>
                      <a:pt x="245" y="105"/>
                    </a:lnTo>
                    <a:lnTo>
                      <a:pt x="243" y="102"/>
                    </a:lnTo>
                    <a:lnTo>
                      <a:pt x="242" y="101"/>
                    </a:lnTo>
                    <a:lnTo>
                      <a:pt x="240" y="99"/>
                    </a:lnTo>
                    <a:lnTo>
                      <a:pt x="238" y="98"/>
                    </a:lnTo>
                    <a:lnTo>
                      <a:pt x="236" y="98"/>
                    </a:lnTo>
                    <a:lnTo>
                      <a:pt x="235" y="99"/>
                    </a:lnTo>
                    <a:lnTo>
                      <a:pt x="234" y="100"/>
                    </a:lnTo>
                    <a:lnTo>
                      <a:pt x="234" y="102"/>
                    </a:lnTo>
                    <a:lnTo>
                      <a:pt x="234" y="104"/>
                    </a:lnTo>
                    <a:lnTo>
                      <a:pt x="234" y="106"/>
                    </a:lnTo>
                    <a:lnTo>
                      <a:pt x="235" y="108"/>
                    </a:lnTo>
                    <a:lnTo>
                      <a:pt x="235" y="109"/>
                    </a:lnTo>
                    <a:lnTo>
                      <a:pt x="236" y="112"/>
                    </a:lnTo>
                    <a:lnTo>
                      <a:pt x="238" y="113"/>
                    </a:lnTo>
                    <a:lnTo>
                      <a:pt x="239" y="114"/>
                    </a:lnTo>
                    <a:lnTo>
                      <a:pt x="240" y="116"/>
                    </a:lnTo>
                    <a:lnTo>
                      <a:pt x="241" y="118"/>
                    </a:lnTo>
                    <a:lnTo>
                      <a:pt x="242" y="119"/>
                    </a:lnTo>
                    <a:lnTo>
                      <a:pt x="243" y="120"/>
                    </a:lnTo>
                    <a:lnTo>
                      <a:pt x="243" y="121"/>
                    </a:lnTo>
                    <a:lnTo>
                      <a:pt x="244" y="122"/>
                    </a:lnTo>
                    <a:lnTo>
                      <a:pt x="244" y="123"/>
                    </a:lnTo>
                    <a:lnTo>
                      <a:pt x="244" y="123"/>
                    </a:lnTo>
                    <a:lnTo>
                      <a:pt x="244" y="125"/>
                    </a:lnTo>
                    <a:lnTo>
                      <a:pt x="243" y="125"/>
                    </a:lnTo>
                    <a:lnTo>
                      <a:pt x="243" y="125"/>
                    </a:lnTo>
                    <a:lnTo>
                      <a:pt x="243" y="125"/>
                    </a:lnTo>
                    <a:lnTo>
                      <a:pt x="243" y="126"/>
                    </a:lnTo>
                    <a:lnTo>
                      <a:pt x="243" y="126"/>
                    </a:lnTo>
                    <a:lnTo>
                      <a:pt x="242" y="127"/>
                    </a:lnTo>
                    <a:lnTo>
                      <a:pt x="240" y="127"/>
                    </a:lnTo>
                    <a:lnTo>
                      <a:pt x="239" y="127"/>
                    </a:lnTo>
                    <a:lnTo>
                      <a:pt x="237" y="127"/>
                    </a:lnTo>
                    <a:lnTo>
                      <a:pt x="235" y="127"/>
                    </a:lnTo>
                    <a:lnTo>
                      <a:pt x="233" y="127"/>
                    </a:lnTo>
                    <a:lnTo>
                      <a:pt x="232" y="127"/>
                    </a:lnTo>
                    <a:lnTo>
                      <a:pt x="230" y="127"/>
                    </a:lnTo>
                    <a:lnTo>
                      <a:pt x="230" y="127"/>
                    </a:lnTo>
                    <a:lnTo>
                      <a:pt x="230" y="127"/>
                    </a:lnTo>
                    <a:lnTo>
                      <a:pt x="230" y="128"/>
                    </a:lnTo>
                    <a:lnTo>
                      <a:pt x="230" y="128"/>
                    </a:lnTo>
                    <a:lnTo>
                      <a:pt x="230" y="128"/>
                    </a:lnTo>
                    <a:lnTo>
                      <a:pt x="230" y="128"/>
                    </a:lnTo>
                    <a:lnTo>
                      <a:pt x="230" y="129"/>
                    </a:lnTo>
                    <a:lnTo>
                      <a:pt x="230" y="129"/>
                    </a:lnTo>
                    <a:lnTo>
                      <a:pt x="230" y="130"/>
                    </a:lnTo>
                    <a:lnTo>
                      <a:pt x="230" y="132"/>
                    </a:lnTo>
                    <a:lnTo>
                      <a:pt x="230" y="133"/>
                    </a:lnTo>
                    <a:lnTo>
                      <a:pt x="230" y="133"/>
                    </a:lnTo>
                    <a:lnTo>
                      <a:pt x="230" y="134"/>
                    </a:lnTo>
                    <a:lnTo>
                      <a:pt x="231" y="135"/>
                    </a:lnTo>
                    <a:lnTo>
                      <a:pt x="231" y="136"/>
                    </a:lnTo>
                    <a:lnTo>
                      <a:pt x="231" y="136"/>
                    </a:lnTo>
                    <a:lnTo>
                      <a:pt x="233" y="141"/>
                    </a:lnTo>
                    <a:lnTo>
                      <a:pt x="236" y="143"/>
                    </a:lnTo>
                    <a:lnTo>
                      <a:pt x="240" y="147"/>
                    </a:lnTo>
                    <a:lnTo>
                      <a:pt x="243" y="149"/>
                    </a:lnTo>
                    <a:lnTo>
                      <a:pt x="246" y="151"/>
                    </a:lnTo>
                    <a:lnTo>
                      <a:pt x="249" y="155"/>
                    </a:lnTo>
                    <a:lnTo>
                      <a:pt x="252" y="158"/>
                    </a:lnTo>
                    <a:lnTo>
                      <a:pt x="254" y="163"/>
                    </a:lnTo>
                    <a:lnTo>
                      <a:pt x="254" y="163"/>
                    </a:lnTo>
                    <a:lnTo>
                      <a:pt x="254" y="163"/>
                    </a:lnTo>
                    <a:lnTo>
                      <a:pt x="254" y="163"/>
                    </a:lnTo>
                    <a:lnTo>
                      <a:pt x="253" y="164"/>
                    </a:lnTo>
                    <a:lnTo>
                      <a:pt x="253" y="164"/>
                    </a:lnTo>
                    <a:lnTo>
                      <a:pt x="253" y="164"/>
                    </a:lnTo>
                    <a:lnTo>
                      <a:pt x="253" y="165"/>
                    </a:lnTo>
                    <a:lnTo>
                      <a:pt x="253" y="165"/>
                    </a:lnTo>
                    <a:lnTo>
                      <a:pt x="238" y="175"/>
                    </a:lnTo>
                    <a:lnTo>
                      <a:pt x="231" y="177"/>
                    </a:lnTo>
                    <a:lnTo>
                      <a:pt x="231" y="177"/>
                    </a:lnTo>
                    <a:lnTo>
                      <a:pt x="231" y="178"/>
                    </a:lnTo>
                    <a:lnTo>
                      <a:pt x="231" y="178"/>
                    </a:lnTo>
                    <a:lnTo>
                      <a:pt x="231" y="179"/>
                    </a:lnTo>
                    <a:lnTo>
                      <a:pt x="231" y="179"/>
                    </a:lnTo>
                    <a:lnTo>
                      <a:pt x="232" y="179"/>
                    </a:lnTo>
                    <a:lnTo>
                      <a:pt x="232" y="181"/>
                    </a:lnTo>
                    <a:lnTo>
                      <a:pt x="233" y="181"/>
                    </a:lnTo>
                    <a:lnTo>
                      <a:pt x="233" y="182"/>
                    </a:lnTo>
                    <a:lnTo>
                      <a:pt x="233" y="182"/>
                    </a:lnTo>
                    <a:lnTo>
                      <a:pt x="233" y="183"/>
                    </a:lnTo>
                    <a:lnTo>
                      <a:pt x="232" y="183"/>
                    </a:lnTo>
                    <a:lnTo>
                      <a:pt x="232" y="184"/>
                    </a:lnTo>
                    <a:lnTo>
                      <a:pt x="232" y="184"/>
                    </a:lnTo>
                    <a:lnTo>
                      <a:pt x="232" y="185"/>
                    </a:lnTo>
                    <a:lnTo>
                      <a:pt x="232" y="185"/>
                    </a:lnTo>
                    <a:lnTo>
                      <a:pt x="239" y="196"/>
                    </a:lnTo>
                    <a:lnTo>
                      <a:pt x="240" y="196"/>
                    </a:lnTo>
                    <a:lnTo>
                      <a:pt x="240" y="195"/>
                    </a:lnTo>
                    <a:lnTo>
                      <a:pt x="240" y="195"/>
                    </a:lnTo>
                    <a:lnTo>
                      <a:pt x="240" y="194"/>
                    </a:lnTo>
                    <a:lnTo>
                      <a:pt x="240" y="194"/>
                    </a:lnTo>
                    <a:lnTo>
                      <a:pt x="240" y="192"/>
                    </a:lnTo>
                    <a:lnTo>
                      <a:pt x="240" y="192"/>
                    </a:lnTo>
                    <a:lnTo>
                      <a:pt x="240" y="191"/>
                    </a:lnTo>
                    <a:lnTo>
                      <a:pt x="241" y="191"/>
                    </a:lnTo>
                    <a:lnTo>
                      <a:pt x="242" y="190"/>
                    </a:lnTo>
                    <a:lnTo>
                      <a:pt x="242" y="190"/>
                    </a:lnTo>
                    <a:lnTo>
                      <a:pt x="243" y="190"/>
                    </a:lnTo>
                    <a:lnTo>
                      <a:pt x="244" y="190"/>
                    </a:lnTo>
                    <a:lnTo>
                      <a:pt x="245" y="190"/>
                    </a:lnTo>
                    <a:lnTo>
                      <a:pt x="246" y="190"/>
                    </a:lnTo>
                    <a:lnTo>
                      <a:pt x="246" y="189"/>
                    </a:lnTo>
                    <a:lnTo>
                      <a:pt x="247" y="188"/>
                    </a:lnTo>
                    <a:lnTo>
                      <a:pt x="247" y="187"/>
                    </a:lnTo>
                    <a:lnTo>
                      <a:pt x="247" y="185"/>
                    </a:lnTo>
                    <a:lnTo>
                      <a:pt x="247" y="184"/>
                    </a:lnTo>
                    <a:lnTo>
                      <a:pt x="247" y="183"/>
                    </a:lnTo>
                    <a:lnTo>
                      <a:pt x="247" y="182"/>
                    </a:lnTo>
                    <a:lnTo>
                      <a:pt x="247" y="182"/>
                    </a:lnTo>
                    <a:lnTo>
                      <a:pt x="248" y="181"/>
                    </a:lnTo>
                    <a:lnTo>
                      <a:pt x="248" y="179"/>
                    </a:lnTo>
                    <a:lnTo>
                      <a:pt x="248" y="179"/>
                    </a:lnTo>
                    <a:lnTo>
                      <a:pt x="249" y="179"/>
                    </a:lnTo>
                    <a:lnTo>
                      <a:pt x="250" y="178"/>
                    </a:lnTo>
                    <a:lnTo>
                      <a:pt x="250" y="178"/>
                    </a:lnTo>
                    <a:lnTo>
                      <a:pt x="251" y="178"/>
                    </a:lnTo>
                    <a:lnTo>
                      <a:pt x="251" y="178"/>
                    </a:lnTo>
                    <a:lnTo>
                      <a:pt x="252" y="178"/>
                    </a:lnTo>
                    <a:lnTo>
                      <a:pt x="253" y="178"/>
                    </a:lnTo>
                    <a:lnTo>
                      <a:pt x="255" y="178"/>
                    </a:lnTo>
                    <a:lnTo>
                      <a:pt x="256" y="179"/>
                    </a:lnTo>
                    <a:lnTo>
                      <a:pt x="258" y="181"/>
                    </a:lnTo>
                    <a:lnTo>
                      <a:pt x="259" y="182"/>
                    </a:lnTo>
                    <a:lnTo>
                      <a:pt x="260" y="184"/>
                    </a:lnTo>
                    <a:lnTo>
                      <a:pt x="260" y="185"/>
                    </a:lnTo>
                    <a:lnTo>
                      <a:pt x="261" y="187"/>
                    </a:lnTo>
                    <a:lnTo>
                      <a:pt x="257" y="197"/>
                    </a:lnTo>
                    <a:lnTo>
                      <a:pt x="259" y="209"/>
                    </a:lnTo>
                    <a:lnTo>
                      <a:pt x="258" y="210"/>
                    </a:lnTo>
                    <a:lnTo>
                      <a:pt x="257" y="211"/>
                    </a:lnTo>
                    <a:lnTo>
                      <a:pt x="255" y="211"/>
                    </a:lnTo>
                    <a:lnTo>
                      <a:pt x="254" y="212"/>
                    </a:lnTo>
                    <a:lnTo>
                      <a:pt x="253" y="212"/>
                    </a:lnTo>
                    <a:lnTo>
                      <a:pt x="251" y="213"/>
                    </a:lnTo>
                    <a:lnTo>
                      <a:pt x="250" y="215"/>
                    </a:lnTo>
                    <a:lnTo>
                      <a:pt x="249" y="215"/>
                    </a:lnTo>
                    <a:lnTo>
                      <a:pt x="249" y="216"/>
                    </a:lnTo>
                    <a:lnTo>
                      <a:pt x="249" y="217"/>
                    </a:lnTo>
                    <a:lnTo>
                      <a:pt x="249" y="218"/>
                    </a:lnTo>
                    <a:lnTo>
                      <a:pt x="250" y="218"/>
                    </a:lnTo>
                    <a:lnTo>
                      <a:pt x="250" y="219"/>
                    </a:lnTo>
                    <a:lnTo>
                      <a:pt x="250" y="219"/>
                    </a:lnTo>
                    <a:lnTo>
                      <a:pt x="250" y="219"/>
                    </a:lnTo>
                    <a:lnTo>
                      <a:pt x="250" y="220"/>
                    </a:lnTo>
                    <a:lnTo>
                      <a:pt x="266" y="223"/>
                    </a:lnTo>
                    <a:lnTo>
                      <a:pt x="266" y="223"/>
                    </a:lnTo>
                    <a:lnTo>
                      <a:pt x="266" y="223"/>
                    </a:lnTo>
                    <a:lnTo>
                      <a:pt x="266" y="224"/>
                    </a:lnTo>
                    <a:lnTo>
                      <a:pt x="266" y="224"/>
                    </a:lnTo>
                    <a:lnTo>
                      <a:pt x="266" y="224"/>
                    </a:lnTo>
                    <a:lnTo>
                      <a:pt x="267" y="225"/>
                    </a:lnTo>
                    <a:lnTo>
                      <a:pt x="267" y="225"/>
                    </a:lnTo>
                    <a:lnTo>
                      <a:pt x="267" y="225"/>
                    </a:lnTo>
                    <a:lnTo>
                      <a:pt x="252" y="229"/>
                    </a:lnTo>
                    <a:lnTo>
                      <a:pt x="251" y="229"/>
                    </a:lnTo>
                    <a:lnTo>
                      <a:pt x="250" y="229"/>
                    </a:lnTo>
                    <a:lnTo>
                      <a:pt x="250" y="229"/>
                    </a:lnTo>
                    <a:lnTo>
                      <a:pt x="249" y="227"/>
                    </a:lnTo>
                    <a:lnTo>
                      <a:pt x="249" y="226"/>
                    </a:lnTo>
                    <a:lnTo>
                      <a:pt x="248" y="226"/>
                    </a:lnTo>
                    <a:lnTo>
                      <a:pt x="248" y="225"/>
                    </a:lnTo>
                    <a:lnTo>
                      <a:pt x="247" y="224"/>
                    </a:lnTo>
                    <a:lnTo>
                      <a:pt x="247" y="224"/>
                    </a:lnTo>
                    <a:lnTo>
                      <a:pt x="246" y="223"/>
                    </a:lnTo>
                    <a:lnTo>
                      <a:pt x="245" y="223"/>
                    </a:lnTo>
                    <a:lnTo>
                      <a:pt x="245" y="223"/>
                    </a:lnTo>
                    <a:lnTo>
                      <a:pt x="244" y="223"/>
                    </a:lnTo>
                    <a:lnTo>
                      <a:pt x="243" y="223"/>
                    </a:lnTo>
                    <a:lnTo>
                      <a:pt x="242" y="223"/>
                    </a:lnTo>
                    <a:lnTo>
                      <a:pt x="242" y="223"/>
                    </a:lnTo>
                    <a:lnTo>
                      <a:pt x="233" y="205"/>
                    </a:lnTo>
                    <a:lnTo>
                      <a:pt x="232" y="205"/>
                    </a:lnTo>
                    <a:lnTo>
                      <a:pt x="232" y="206"/>
                    </a:lnTo>
                    <a:lnTo>
                      <a:pt x="231" y="206"/>
                    </a:lnTo>
                    <a:lnTo>
                      <a:pt x="231" y="206"/>
                    </a:lnTo>
                    <a:lnTo>
                      <a:pt x="231" y="206"/>
                    </a:lnTo>
                    <a:lnTo>
                      <a:pt x="230" y="206"/>
                    </a:lnTo>
                    <a:lnTo>
                      <a:pt x="230" y="208"/>
                    </a:lnTo>
                    <a:lnTo>
                      <a:pt x="230" y="208"/>
                    </a:lnTo>
                    <a:lnTo>
                      <a:pt x="228" y="206"/>
                    </a:lnTo>
                    <a:lnTo>
                      <a:pt x="226" y="205"/>
                    </a:lnTo>
                    <a:lnTo>
                      <a:pt x="225" y="204"/>
                    </a:lnTo>
                    <a:lnTo>
                      <a:pt x="224" y="203"/>
                    </a:lnTo>
                    <a:lnTo>
                      <a:pt x="222" y="202"/>
                    </a:lnTo>
                    <a:lnTo>
                      <a:pt x="221" y="201"/>
                    </a:lnTo>
                    <a:lnTo>
                      <a:pt x="220" y="198"/>
                    </a:lnTo>
                    <a:lnTo>
                      <a:pt x="219" y="197"/>
                    </a:lnTo>
                    <a:lnTo>
                      <a:pt x="219" y="196"/>
                    </a:lnTo>
                    <a:lnTo>
                      <a:pt x="219" y="196"/>
                    </a:lnTo>
                    <a:lnTo>
                      <a:pt x="219" y="196"/>
                    </a:lnTo>
                    <a:lnTo>
                      <a:pt x="220" y="196"/>
                    </a:lnTo>
                    <a:lnTo>
                      <a:pt x="220" y="197"/>
                    </a:lnTo>
                    <a:lnTo>
                      <a:pt x="221" y="197"/>
                    </a:lnTo>
                    <a:lnTo>
                      <a:pt x="222" y="197"/>
                    </a:lnTo>
                    <a:lnTo>
                      <a:pt x="222" y="198"/>
                    </a:lnTo>
                    <a:lnTo>
                      <a:pt x="222" y="198"/>
                    </a:lnTo>
                    <a:lnTo>
                      <a:pt x="222" y="198"/>
                    </a:lnTo>
                    <a:lnTo>
                      <a:pt x="223" y="198"/>
                    </a:lnTo>
                    <a:lnTo>
                      <a:pt x="223" y="198"/>
                    </a:lnTo>
                    <a:lnTo>
                      <a:pt x="223" y="197"/>
                    </a:lnTo>
                    <a:lnTo>
                      <a:pt x="223" y="197"/>
                    </a:lnTo>
                    <a:lnTo>
                      <a:pt x="224" y="197"/>
                    </a:lnTo>
                    <a:lnTo>
                      <a:pt x="224" y="197"/>
                    </a:lnTo>
                    <a:lnTo>
                      <a:pt x="221" y="187"/>
                    </a:lnTo>
                    <a:lnTo>
                      <a:pt x="207" y="181"/>
                    </a:lnTo>
                    <a:lnTo>
                      <a:pt x="202" y="172"/>
                    </a:lnTo>
                    <a:lnTo>
                      <a:pt x="197" y="164"/>
                    </a:lnTo>
                    <a:lnTo>
                      <a:pt x="193" y="156"/>
                    </a:lnTo>
                    <a:lnTo>
                      <a:pt x="188" y="148"/>
                    </a:lnTo>
                    <a:lnTo>
                      <a:pt x="184" y="140"/>
                    </a:lnTo>
                    <a:lnTo>
                      <a:pt x="181" y="130"/>
                    </a:lnTo>
                    <a:lnTo>
                      <a:pt x="179" y="121"/>
                    </a:lnTo>
                    <a:lnTo>
                      <a:pt x="178" y="112"/>
                    </a:lnTo>
                    <a:lnTo>
                      <a:pt x="176" y="112"/>
                    </a:lnTo>
                    <a:lnTo>
                      <a:pt x="175" y="112"/>
                    </a:lnTo>
                    <a:lnTo>
                      <a:pt x="174" y="113"/>
                    </a:lnTo>
                    <a:lnTo>
                      <a:pt x="173" y="113"/>
                    </a:lnTo>
                    <a:lnTo>
                      <a:pt x="172" y="113"/>
                    </a:lnTo>
                    <a:lnTo>
                      <a:pt x="170" y="113"/>
                    </a:lnTo>
                    <a:lnTo>
                      <a:pt x="169" y="113"/>
                    </a:lnTo>
                    <a:lnTo>
                      <a:pt x="168" y="112"/>
                    </a:lnTo>
                    <a:lnTo>
                      <a:pt x="165" y="107"/>
                    </a:lnTo>
                    <a:lnTo>
                      <a:pt x="162" y="102"/>
                    </a:lnTo>
                    <a:lnTo>
                      <a:pt x="158" y="98"/>
                    </a:lnTo>
                    <a:lnTo>
                      <a:pt x="155" y="93"/>
                    </a:lnTo>
                    <a:lnTo>
                      <a:pt x="152" y="87"/>
                    </a:lnTo>
                    <a:lnTo>
                      <a:pt x="149" y="81"/>
                    </a:lnTo>
                    <a:lnTo>
                      <a:pt x="147" y="76"/>
                    </a:lnTo>
                    <a:lnTo>
                      <a:pt x="145" y="70"/>
                    </a:lnTo>
                    <a:lnTo>
                      <a:pt x="107" y="60"/>
                    </a:lnTo>
                    <a:lnTo>
                      <a:pt x="95" y="67"/>
                    </a:lnTo>
                    <a:lnTo>
                      <a:pt x="95" y="67"/>
                    </a:lnTo>
                    <a:lnTo>
                      <a:pt x="95" y="67"/>
                    </a:lnTo>
                    <a:lnTo>
                      <a:pt x="95" y="67"/>
                    </a:lnTo>
                    <a:lnTo>
                      <a:pt x="95" y="69"/>
                    </a:lnTo>
                    <a:lnTo>
                      <a:pt x="94" y="69"/>
                    </a:lnTo>
                    <a:lnTo>
                      <a:pt x="94" y="69"/>
                    </a:lnTo>
                    <a:lnTo>
                      <a:pt x="94" y="70"/>
                    </a:lnTo>
                    <a:lnTo>
                      <a:pt x="94" y="70"/>
                    </a:lnTo>
                    <a:lnTo>
                      <a:pt x="96" y="71"/>
                    </a:lnTo>
                    <a:lnTo>
                      <a:pt x="97" y="73"/>
                    </a:lnTo>
                    <a:lnTo>
                      <a:pt x="98" y="74"/>
                    </a:lnTo>
                    <a:lnTo>
                      <a:pt x="99" y="77"/>
                    </a:lnTo>
                    <a:lnTo>
                      <a:pt x="100" y="79"/>
                    </a:lnTo>
                    <a:lnTo>
                      <a:pt x="100" y="81"/>
                    </a:lnTo>
                    <a:lnTo>
                      <a:pt x="100" y="83"/>
                    </a:lnTo>
                    <a:lnTo>
                      <a:pt x="100" y="85"/>
                    </a:lnTo>
                    <a:lnTo>
                      <a:pt x="119" y="107"/>
                    </a:lnTo>
                    <a:lnTo>
                      <a:pt x="120" y="108"/>
                    </a:lnTo>
                    <a:lnTo>
                      <a:pt x="120" y="109"/>
                    </a:lnTo>
                    <a:lnTo>
                      <a:pt x="120" y="111"/>
                    </a:lnTo>
                    <a:lnTo>
                      <a:pt x="120" y="113"/>
                    </a:lnTo>
                    <a:lnTo>
                      <a:pt x="119" y="114"/>
                    </a:lnTo>
                    <a:lnTo>
                      <a:pt x="119" y="116"/>
                    </a:lnTo>
                    <a:lnTo>
                      <a:pt x="118" y="118"/>
                    </a:lnTo>
                    <a:lnTo>
                      <a:pt x="118" y="120"/>
                    </a:lnTo>
                    <a:lnTo>
                      <a:pt x="116" y="121"/>
                    </a:lnTo>
                    <a:lnTo>
                      <a:pt x="115" y="122"/>
                    </a:lnTo>
                    <a:lnTo>
                      <a:pt x="114" y="125"/>
                    </a:lnTo>
                    <a:lnTo>
                      <a:pt x="113" y="126"/>
                    </a:lnTo>
                    <a:lnTo>
                      <a:pt x="113" y="127"/>
                    </a:lnTo>
                    <a:lnTo>
                      <a:pt x="113" y="129"/>
                    </a:lnTo>
                    <a:lnTo>
                      <a:pt x="112" y="130"/>
                    </a:lnTo>
                    <a:lnTo>
                      <a:pt x="112" y="132"/>
                    </a:lnTo>
                    <a:lnTo>
                      <a:pt x="120" y="147"/>
                    </a:lnTo>
                    <a:lnTo>
                      <a:pt x="116" y="156"/>
                    </a:lnTo>
                    <a:lnTo>
                      <a:pt x="119" y="164"/>
                    </a:lnTo>
                    <a:lnTo>
                      <a:pt x="114" y="189"/>
                    </a:lnTo>
                    <a:lnTo>
                      <a:pt x="130" y="208"/>
                    </a:lnTo>
                    <a:lnTo>
                      <a:pt x="130" y="208"/>
                    </a:lnTo>
                    <a:lnTo>
                      <a:pt x="130" y="209"/>
                    </a:lnTo>
                    <a:lnTo>
                      <a:pt x="130" y="210"/>
                    </a:lnTo>
                    <a:lnTo>
                      <a:pt x="130" y="211"/>
                    </a:lnTo>
                    <a:lnTo>
                      <a:pt x="129" y="212"/>
                    </a:lnTo>
                    <a:lnTo>
                      <a:pt x="128" y="212"/>
                    </a:lnTo>
                    <a:lnTo>
                      <a:pt x="128" y="213"/>
                    </a:lnTo>
                    <a:lnTo>
                      <a:pt x="127" y="215"/>
                    </a:lnTo>
                    <a:lnTo>
                      <a:pt x="126" y="225"/>
                    </a:lnTo>
                    <a:lnTo>
                      <a:pt x="145" y="245"/>
                    </a:lnTo>
                    <a:lnTo>
                      <a:pt x="143" y="253"/>
                    </a:lnTo>
                    <a:lnTo>
                      <a:pt x="154" y="262"/>
                    </a:lnTo>
                    <a:lnTo>
                      <a:pt x="151" y="273"/>
                    </a:lnTo>
                    <a:lnTo>
                      <a:pt x="153" y="275"/>
                    </a:lnTo>
                    <a:lnTo>
                      <a:pt x="155" y="278"/>
                    </a:lnTo>
                    <a:lnTo>
                      <a:pt x="158" y="280"/>
                    </a:lnTo>
                    <a:lnTo>
                      <a:pt x="161" y="281"/>
                    </a:lnTo>
                    <a:lnTo>
                      <a:pt x="165" y="282"/>
                    </a:lnTo>
                    <a:lnTo>
                      <a:pt x="168" y="285"/>
                    </a:lnTo>
                    <a:lnTo>
                      <a:pt x="171" y="286"/>
                    </a:lnTo>
                    <a:lnTo>
                      <a:pt x="174" y="288"/>
                    </a:lnTo>
                    <a:lnTo>
                      <a:pt x="174" y="290"/>
                    </a:lnTo>
                    <a:lnTo>
                      <a:pt x="174" y="292"/>
                    </a:lnTo>
                    <a:lnTo>
                      <a:pt x="174" y="293"/>
                    </a:lnTo>
                    <a:lnTo>
                      <a:pt x="173" y="294"/>
                    </a:lnTo>
                    <a:lnTo>
                      <a:pt x="172" y="295"/>
                    </a:lnTo>
                    <a:lnTo>
                      <a:pt x="171" y="295"/>
                    </a:lnTo>
                    <a:lnTo>
                      <a:pt x="170" y="296"/>
                    </a:lnTo>
                    <a:lnTo>
                      <a:pt x="169" y="297"/>
                    </a:lnTo>
                    <a:close/>
                  </a:path>
                </a:pathLst>
              </a:custGeom>
              <a:grpFill/>
              <a:ln w="9525">
                <a:solidFill>
                  <a:srgbClr val="C00000"/>
                </a:solidFill>
                <a:round/>
                <a:headEnd/>
                <a:tailEnd/>
              </a:ln>
            </p:spPr>
            <p:txBody>
              <a:bodyPr/>
              <a:lstStyle/>
              <a:p>
                <a:pPr>
                  <a:defRPr/>
                </a:pPr>
                <a:endParaRPr lang="en-GB" dirty="0"/>
              </a:p>
            </p:txBody>
          </p:sp>
          <p:sp>
            <p:nvSpPr>
              <p:cNvPr id="186463" name="Freeform 95">
                <a:extLst>
                  <a:ext uri="{FF2B5EF4-FFF2-40B4-BE49-F238E27FC236}">
                    <a16:creationId xmlns:a16="http://schemas.microsoft.com/office/drawing/2014/main" id="{CA18C8A3-9660-4F3B-9D84-9004D4F1DFED}"/>
                  </a:ext>
                </a:extLst>
              </p:cNvPr>
              <p:cNvSpPr>
                <a:spLocks/>
              </p:cNvSpPr>
              <p:nvPr/>
            </p:nvSpPr>
            <p:spPr bwMode="auto">
              <a:xfrm>
                <a:off x="1599" y="2796"/>
                <a:ext cx="13" cy="21"/>
              </a:xfrm>
              <a:custGeom>
                <a:avLst/>
                <a:gdLst/>
                <a:ahLst/>
                <a:cxnLst>
                  <a:cxn ang="0">
                    <a:pos x="0" y="21"/>
                  </a:cxn>
                  <a:cxn ang="0">
                    <a:pos x="0" y="21"/>
                  </a:cxn>
                  <a:cxn ang="0">
                    <a:pos x="0" y="21"/>
                  </a:cxn>
                  <a:cxn ang="0">
                    <a:pos x="0" y="19"/>
                  </a:cxn>
                  <a:cxn ang="0">
                    <a:pos x="0" y="19"/>
                  </a:cxn>
                  <a:cxn ang="0">
                    <a:pos x="4" y="5"/>
                  </a:cxn>
                  <a:cxn ang="0">
                    <a:pos x="12" y="0"/>
                  </a:cxn>
                  <a:cxn ang="0">
                    <a:pos x="12" y="0"/>
                  </a:cxn>
                  <a:cxn ang="0">
                    <a:pos x="12" y="1"/>
                  </a:cxn>
                  <a:cxn ang="0">
                    <a:pos x="12" y="1"/>
                  </a:cxn>
                  <a:cxn ang="0">
                    <a:pos x="13" y="1"/>
                  </a:cxn>
                  <a:cxn ang="0">
                    <a:pos x="13" y="1"/>
                  </a:cxn>
                  <a:cxn ang="0">
                    <a:pos x="13" y="1"/>
                  </a:cxn>
                  <a:cxn ang="0">
                    <a:pos x="13" y="1"/>
                  </a:cxn>
                  <a:cxn ang="0">
                    <a:pos x="13" y="2"/>
                  </a:cxn>
                  <a:cxn ang="0">
                    <a:pos x="9" y="16"/>
                  </a:cxn>
                  <a:cxn ang="0">
                    <a:pos x="0" y="21"/>
                  </a:cxn>
                </a:cxnLst>
                <a:rect l="0" t="0" r="r" b="b"/>
                <a:pathLst>
                  <a:path w="13" h="21">
                    <a:moveTo>
                      <a:pt x="0" y="21"/>
                    </a:moveTo>
                    <a:lnTo>
                      <a:pt x="0" y="21"/>
                    </a:lnTo>
                    <a:lnTo>
                      <a:pt x="0" y="21"/>
                    </a:lnTo>
                    <a:lnTo>
                      <a:pt x="0" y="19"/>
                    </a:lnTo>
                    <a:lnTo>
                      <a:pt x="0" y="19"/>
                    </a:lnTo>
                    <a:lnTo>
                      <a:pt x="4" y="5"/>
                    </a:lnTo>
                    <a:lnTo>
                      <a:pt x="12" y="0"/>
                    </a:lnTo>
                    <a:lnTo>
                      <a:pt x="12" y="0"/>
                    </a:lnTo>
                    <a:lnTo>
                      <a:pt x="12" y="1"/>
                    </a:lnTo>
                    <a:lnTo>
                      <a:pt x="12" y="1"/>
                    </a:lnTo>
                    <a:lnTo>
                      <a:pt x="13" y="1"/>
                    </a:lnTo>
                    <a:lnTo>
                      <a:pt x="13" y="1"/>
                    </a:lnTo>
                    <a:lnTo>
                      <a:pt x="13" y="1"/>
                    </a:lnTo>
                    <a:lnTo>
                      <a:pt x="13" y="1"/>
                    </a:lnTo>
                    <a:lnTo>
                      <a:pt x="13" y="2"/>
                    </a:lnTo>
                    <a:lnTo>
                      <a:pt x="9" y="16"/>
                    </a:lnTo>
                    <a:lnTo>
                      <a:pt x="0" y="21"/>
                    </a:lnTo>
                    <a:close/>
                  </a:path>
                </a:pathLst>
              </a:custGeom>
              <a:grpFill/>
              <a:ln w="9525">
                <a:solidFill>
                  <a:srgbClr val="C00000"/>
                </a:solidFill>
                <a:round/>
                <a:headEnd/>
                <a:tailEnd/>
              </a:ln>
            </p:spPr>
            <p:txBody>
              <a:bodyPr/>
              <a:lstStyle/>
              <a:p>
                <a:pPr>
                  <a:defRPr/>
                </a:pPr>
                <a:endParaRPr lang="en-GB" dirty="0"/>
              </a:p>
            </p:txBody>
          </p:sp>
          <p:sp>
            <p:nvSpPr>
              <p:cNvPr id="186464" name="Freeform 96">
                <a:extLst>
                  <a:ext uri="{FF2B5EF4-FFF2-40B4-BE49-F238E27FC236}">
                    <a16:creationId xmlns:a16="http://schemas.microsoft.com/office/drawing/2014/main" id="{59842F8E-48F1-4F95-B8E7-138A392B5A3C}"/>
                  </a:ext>
                </a:extLst>
              </p:cNvPr>
              <p:cNvSpPr>
                <a:spLocks/>
              </p:cNvSpPr>
              <p:nvPr/>
            </p:nvSpPr>
            <p:spPr bwMode="auto">
              <a:xfrm>
                <a:off x="1032" y="2787"/>
                <a:ext cx="8" cy="11"/>
              </a:xfrm>
              <a:custGeom>
                <a:avLst/>
                <a:gdLst/>
                <a:ahLst/>
                <a:cxnLst>
                  <a:cxn ang="0">
                    <a:pos x="4" y="11"/>
                  </a:cxn>
                  <a:cxn ang="0">
                    <a:pos x="0" y="2"/>
                  </a:cxn>
                  <a:cxn ang="0">
                    <a:pos x="1" y="0"/>
                  </a:cxn>
                  <a:cxn ang="0">
                    <a:pos x="2" y="0"/>
                  </a:cxn>
                  <a:cxn ang="0">
                    <a:pos x="3" y="2"/>
                  </a:cxn>
                  <a:cxn ang="0">
                    <a:pos x="4" y="3"/>
                  </a:cxn>
                  <a:cxn ang="0">
                    <a:pos x="5" y="4"/>
                  </a:cxn>
                  <a:cxn ang="0">
                    <a:pos x="6" y="5"/>
                  </a:cxn>
                  <a:cxn ang="0">
                    <a:pos x="7" y="6"/>
                  </a:cxn>
                  <a:cxn ang="0">
                    <a:pos x="8" y="7"/>
                  </a:cxn>
                  <a:cxn ang="0">
                    <a:pos x="7" y="9"/>
                  </a:cxn>
                  <a:cxn ang="0">
                    <a:pos x="7" y="9"/>
                  </a:cxn>
                  <a:cxn ang="0">
                    <a:pos x="7" y="10"/>
                  </a:cxn>
                  <a:cxn ang="0">
                    <a:pos x="7" y="10"/>
                  </a:cxn>
                  <a:cxn ang="0">
                    <a:pos x="6" y="10"/>
                  </a:cxn>
                  <a:cxn ang="0">
                    <a:pos x="6" y="10"/>
                  </a:cxn>
                  <a:cxn ang="0">
                    <a:pos x="5" y="11"/>
                  </a:cxn>
                  <a:cxn ang="0">
                    <a:pos x="4" y="11"/>
                  </a:cxn>
                </a:cxnLst>
                <a:rect l="0" t="0" r="r" b="b"/>
                <a:pathLst>
                  <a:path w="8" h="11">
                    <a:moveTo>
                      <a:pt x="4" y="11"/>
                    </a:moveTo>
                    <a:lnTo>
                      <a:pt x="0" y="2"/>
                    </a:lnTo>
                    <a:lnTo>
                      <a:pt x="1" y="0"/>
                    </a:lnTo>
                    <a:lnTo>
                      <a:pt x="2" y="0"/>
                    </a:lnTo>
                    <a:lnTo>
                      <a:pt x="3" y="2"/>
                    </a:lnTo>
                    <a:lnTo>
                      <a:pt x="4" y="3"/>
                    </a:lnTo>
                    <a:lnTo>
                      <a:pt x="5" y="4"/>
                    </a:lnTo>
                    <a:lnTo>
                      <a:pt x="6" y="5"/>
                    </a:lnTo>
                    <a:lnTo>
                      <a:pt x="7" y="6"/>
                    </a:lnTo>
                    <a:lnTo>
                      <a:pt x="8" y="7"/>
                    </a:lnTo>
                    <a:lnTo>
                      <a:pt x="7" y="9"/>
                    </a:lnTo>
                    <a:lnTo>
                      <a:pt x="7" y="9"/>
                    </a:lnTo>
                    <a:lnTo>
                      <a:pt x="7" y="10"/>
                    </a:lnTo>
                    <a:lnTo>
                      <a:pt x="7" y="10"/>
                    </a:lnTo>
                    <a:lnTo>
                      <a:pt x="6" y="10"/>
                    </a:lnTo>
                    <a:lnTo>
                      <a:pt x="6" y="10"/>
                    </a:lnTo>
                    <a:lnTo>
                      <a:pt x="5" y="11"/>
                    </a:lnTo>
                    <a:lnTo>
                      <a:pt x="4" y="11"/>
                    </a:lnTo>
                    <a:close/>
                  </a:path>
                </a:pathLst>
              </a:custGeom>
              <a:grpFill/>
              <a:ln w="9525">
                <a:solidFill>
                  <a:srgbClr val="C00000"/>
                </a:solidFill>
                <a:round/>
                <a:headEnd/>
                <a:tailEnd/>
              </a:ln>
            </p:spPr>
            <p:txBody>
              <a:bodyPr/>
              <a:lstStyle/>
              <a:p>
                <a:pPr>
                  <a:defRPr/>
                </a:pPr>
                <a:endParaRPr lang="en-GB" dirty="0"/>
              </a:p>
            </p:txBody>
          </p:sp>
          <p:sp>
            <p:nvSpPr>
              <p:cNvPr id="186465" name="Freeform 97">
                <a:extLst>
                  <a:ext uri="{FF2B5EF4-FFF2-40B4-BE49-F238E27FC236}">
                    <a16:creationId xmlns:a16="http://schemas.microsoft.com/office/drawing/2014/main" id="{917E8CE4-F0BD-4F70-89CB-4E416D696AB9}"/>
                  </a:ext>
                </a:extLst>
              </p:cNvPr>
              <p:cNvSpPr>
                <a:spLocks/>
              </p:cNvSpPr>
              <p:nvPr/>
            </p:nvSpPr>
            <p:spPr bwMode="auto">
              <a:xfrm>
                <a:off x="1023" y="2756"/>
                <a:ext cx="13" cy="17"/>
              </a:xfrm>
              <a:custGeom>
                <a:avLst/>
                <a:gdLst/>
                <a:ahLst/>
                <a:cxnLst>
                  <a:cxn ang="0">
                    <a:pos x="3" y="16"/>
                  </a:cxn>
                  <a:cxn ang="0">
                    <a:pos x="0" y="0"/>
                  </a:cxn>
                  <a:cxn ang="0">
                    <a:pos x="13" y="11"/>
                  </a:cxn>
                  <a:cxn ang="0">
                    <a:pos x="4" y="17"/>
                  </a:cxn>
                  <a:cxn ang="0">
                    <a:pos x="4" y="17"/>
                  </a:cxn>
                  <a:cxn ang="0">
                    <a:pos x="4" y="17"/>
                  </a:cxn>
                  <a:cxn ang="0">
                    <a:pos x="4" y="17"/>
                  </a:cxn>
                  <a:cxn ang="0">
                    <a:pos x="4" y="16"/>
                  </a:cxn>
                  <a:cxn ang="0">
                    <a:pos x="3" y="16"/>
                  </a:cxn>
                  <a:cxn ang="0">
                    <a:pos x="3" y="16"/>
                  </a:cxn>
                  <a:cxn ang="0">
                    <a:pos x="3" y="16"/>
                  </a:cxn>
                  <a:cxn ang="0">
                    <a:pos x="3" y="16"/>
                  </a:cxn>
                </a:cxnLst>
                <a:rect l="0" t="0" r="r" b="b"/>
                <a:pathLst>
                  <a:path w="13" h="17">
                    <a:moveTo>
                      <a:pt x="3" y="16"/>
                    </a:moveTo>
                    <a:lnTo>
                      <a:pt x="0" y="0"/>
                    </a:lnTo>
                    <a:lnTo>
                      <a:pt x="13" y="11"/>
                    </a:lnTo>
                    <a:lnTo>
                      <a:pt x="4" y="17"/>
                    </a:lnTo>
                    <a:lnTo>
                      <a:pt x="4" y="17"/>
                    </a:lnTo>
                    <a:lnTo>
                      <a:pt x="4" y="17"/>
                    </a:lnTo>
                    <a:lnTo>
                      <a:pt x="4" y="17"/>
                    </a:lnTo>
                    <a:lnTo>
                      <a:pt x="4" y="16"/>
                    </a:lnTo>
                    <a:lnTo>
                      <a:pt x="3" y="16"/>
                    </a:lnTo>
                    <a:lnTo>
                      <a:pt x="3" y="16"/>
                    </a:lnTo>
                    <a:lnTo>
                      <a:pt x="3" y="16"/>
                    </a:lnTo>
                    <a:lnTo>
                      <a:pt x="3" y="16"/>
                    </a:lnTo>
                    <a:close/>
                  </a:path>
                </a:pathLst>
              </a:custGeom>
              <a:grpFill/>
              <a:ln w="9525">
                <a:solidFill>
                  <a:srgbClr val="C00000"/>
                </a:solidFill>
                <a:round/>
                <a:headEnd/>
                <a:tailEnd/>
              </a:ln>
            </p:spPr>
            <p:txBody>
              <a:bodyPr/>
              <a:lstStyle/>
              <a:p>
                <a:pPr>
                  <a:defRPr/>
                </a:pPr>
                <a:endParaRPr lang="en-GB" dirty="0"/>
              </a:p>
            </p:txBody>
          </p:sp>
          <p:sp>
            <p:nvSpPr>
              <p:cNvPr id="186466" name="Freeform 98">
                <a:extLst>
                  <a:ext uri="{FF2B5EF4-FFF2-40B4-BE49-F238E27FC236}">
                    <a16:creationId xmlns:a16="http://schemas.microsoft.com/office/drawing/2014/main" id="{2FA13EFE-678D-444E-8137-16F656008A73}"/>
                  </a:ext>
                </a:extLst>
              </p:cNvPr>
              <p:cNvSpPr>
                <a:spLocks/>
              </p:cNvSpPr>
              <p:nvPr/>
            </p:nvSpPr>
            <p:spPr bwMode="auto">
              <a:xfrm>
                <a:off x="1401" y="2769"/>
                <a:ext cx="3" cy="3"/>
              </a:xfrm>
              <a:custGeom>
                <a:avLst/>
                <a:gdLst/>
                <a:ahLst/>
                <a:cxnLst>
                  <a:cxn ang="0">
                    <a:pos x="2" y="3"/>
                  </a:cxn>
                  <a:cxn ang="0">
                    <a:pos x="1" y="3"/>
                  </a:cxn>
                  <a:cxn ang="0">
                    <a:pos x="1" y="2"/>
                  </a:cxn>
                  <a:cxn ang="0">
                    <a:pos x="1" y="2"/>
                  </a:cxn>
                  <a:cxn ang="0">
                    <a:pos x="1" y="2"/>
                  </a:cxn>
                  <a:cxn ang="0">
                    <a:pos x="0" y="1"/>
                  </a:cxn>
                  <a:cxn ang="0">
                    <a:pos x="0" y="1"/>
                  </a:cxn>
                  <a:cxn ang="0">
                    <a:pos x="0" y="1"/>
                  </a:cxn>
                  <a:cxn ang="0">
                    <a:pos x="0" y="0"/>
                  </a:cxn>
                  <a:cxn ang="0">
                    <a:pos x="0" y="0"/>
                  </a:cxn>
                  <a:cxn ang="0">
                    <a:pos x="0" y="0"/>
                  </a:cxn>
                  <a:cxn ang="0">
                    <a:pos x="0" y="0"/>
                  </a:cxn>
                  <a:cxn ang="0">
                    <a:pos x="1" y="0"/>
                  </a:cxn>
                  <a:cxn ang="0">
                    <a:pos x="1" y="0"/>
                  </a:cxn>
                  <a:cxn ang="0">
                    <a:pos x="1" y="1"/>
                  </a:cxn>
                  <a:cxn ang="0">
                    <a:pos x="2" y="1"/>
                  </a:cxn>
                  <a:cxn ang="0">
                    <a:pos x="2" y="1"/>
                  </a:cxn>
                  <a:cxn ang="0">
                    <a:pos x="3" y="1"/>
                  </a:cxn>
                  <a:cxn ang="0">
                    <a:pos x="3" y="2"/>
                  </a:cxn>
                  <a:cxn ang="0">
                    <a:pos x="3" y="2"/>
                  </a:cxn>
                  <a:cxn ang="0">
                    <a:pos x="3" y="3"/>
                  </a:cxn>
                  <a:cxn ang="0">
                    <a:pos x="2" y="3"/>
                  </a:cxn>
                  <a:cxn ang="0">
                    <a:pos x="2" y="3"/>
                  </a:cxn>
                  <a:cxn ang="0">
                    <a:pos x="2" y="3"/>
                  </a:cxn>
                  <a:cxn ang="0">
                    <a:pos x="2" y="3"/>
                  </a:cxn>
                </a:cxnLst>
                <a:rect l="0" t="0" r="r" b="b"/>
                <a:pathLst>
                  <a:path w="3" h="3">
                    <a:moveTo>
                      <a:pt x="2" y="3"/>
                    </a:moveTo>
                    <a:lnTo>
                      <a:pt x="1" y="3"/>
                    </a:lnTo>
                    <a:lnTo>
                      <a:pt x="1" y="2"/>
                    </a:lnTo>
                    <a:lnTo>
                      <a:pt x="1" y="2"/>
                    </a:lnTo>
                    <a:lnTo>
                      <a:pt x="1" y="2"/>
                    </a:lnTo>
                    <a:lnTo>
                      <a:pt x="0" y="1"/>
                    </a:lnTo>
                    <a:lnTo>
                      <a:pt x="0" y="1"/>
                    </a:lnTo>
                    <a:lnTo>
                      <a:pt x="0" y="1"/>
                    </a:lnTo>
                    <a:lnTo>
                      <a:pt x="0" y="0"/>
                    </a:lnTo>
                    <a:lnTo>
                      <a:pt x="0" y="0"/>
                    </a:lnTo>
                    <a:lnTo>
                      <a:pt x="0" y="0"/>
                    </a:lnTo>
                    <a:lnTo>
                      <a:pt x="0" y="0"/>
                    </a:lnTo>
                    <a:lnTo>
                      <a:pt x="1" y="0"/>
                    </a:lnTo>
                    <a:lnTo>
                      <a:pt x="1" y="0"/>
                    </a:lnTo>
                    <a:lnTo>
                      <a:pt x="1" y="1"/>
                    </a:lnTo>
                    <a:lnTo>
                      <a:pt x="2" y="1"/>
                    </a:lnTo>
                    <a:lnTo>
                      <a:pt x="2" y="1"/>
                    </a:lnTo>
                    <a:lnTo>
                      <a:pt x="3" y="1"/>
                    </a:lnTo>
                    <a:lnTo>
                      <a:pt x="3" y="2"/>
                    </a:lnTo>
                    <a:lnTo>
                      <a:pt x="3" y="2"/>
                    </a:lnTo>
                    <a:lnTo>
                      <a:pt x="3" y="3"/>
                    </a:lnTo>
                    <a:lnTo>
                      <a:pt x="2" y="3"/>
                    </a:lnTo>
                    <a:lnTo>
                      <a:pt x="2" y="3"/>
                    </a:lnTo>
                    <a:lnTo>
                      <a:pt x="2" y="3"/>
                    </a:lnTo>
                    <a:lnTo>
                      <a:pt x="2" y="3"/>
                    </a:lnTo>
                    <a:close/>
                  </a:path>
                </a:pathLst>
              </a:custGeom>
              <a:grpFill/>
              <a:ln w="9525">
                <a:solidFill>
                  <a:srgbClr val="C00000"/>
                </a:solidFill>
                <a:round/>
                <a:headEnd/>
                <a:tailEnd/>
              </a:ln>
            </p:spPr>
            <p:txBody>
              <a:bodyPr/>
              <a:lstStyle/>
              <a:p>
                <a:pPr>
                  <a:defRPr/>
                </a:pPr>
                <a:endParaRPr lang="en-GB" dirty="0"/>
              </a:p>
            </p:txBody>
          </p:sp>
          <p:sp>
            <p:nvSpPr>
              <p:cNvPr id="186467" name="Freeform 99">
                <a:extLst>
                  <a:ext uri="{FF2B5EF4-FFF2-40B4-BE49-F238E27FC236}">
                    <a16:creationId xmlns:a16="http://schemas.microsoft.com/office/drawing/2014/main" id="{5275F7BB-638F-4B4A-A21E-C98FCF037B12}"/>
                  </a:ext>
                </a:extLst>
              </p:cNvPr>
              <p:cNvSpPr>
                <a:spLocks/>
              </p:cNvSpPr>
              <p:nvPr/>
            </p:nvSpPr>
            <p:spPr bwMode="auto">
              <a:xfrm>
                <a:off x="1606" y="2690"/>
                <a:ext cx="23" cy="76"/>
              </a:xfrm>
              <a:custGeom>
                <a:avLst/>
                <a:gdLst/>
                <a:ahLst/>
                <a:cxnLst>
                  <a:cxn ang="0">
                    <a:pos x="17" y="76"/>
                  </a:cxn>
                  <a:cxn ang="0">
                    <a:pos x="11" y="76"/>
                  </a:cxn>
                  <a:cxn ang="0">
                    <a:pos x="7" y="68"/>
                  </a:cxn>
                  <a:cxn ang="0">
                    <a:pos x="4" y="60"/>
                  </a:cxn>
                  <a:cxn ang="0">
                    <a:pos x="2" y="52"/>
                  </a:cxn>
                  <a:cxn ang="0">
                    <a:pos x="1" y="42"/>
                  </a:cxn>
                  <a:cxn ang="0">
                    <a:pos x="0" y="34"/>
                  </a:cxn>
                  <a:cxn ang="0">
                    <a:pos x="1" y="25"/>
                  </a:cxn>
                  <a:cxn ang="0">
                    <a:pos x="1" y="17"/>
                  </a:cxn>
                  <a:cxn ang="0">
                    <a:pos x="3" y="7"/>
                  </a:cxn>
                  <a:cxn ang="0">
                    <a:pos x="4" y="7"/>
                  </a:cxn>
                  <a:cxn ang="0">
                    <a:pos x="4" y="7"/>
                  </a:cxn>
                  <a:cxn ang="0">
                    <a:pos x="5" y="6"/>
                  </a:cxn>
                  <a:cxn ang="0">
                    <a:pos x="5" y="5"/>
                  </a:cxn>
                  <a:cxn ang="0">
                    <a:pos x="6" y="4"/>
                  </a:cxn>
                  <a:cxn ang="0">
                    <a:pos x="6" y="4"/>
                  </a:cxn>
                  <a:cxn ang="0">
                    <a:pos x="7" y="3"/>
                  </a:cxn>
                  <a:cxn ang="0">
                    <a:pos x="8" y="2"/>
                  </a:cxn>
                  <a:cxn ang="0">
                    <a:pos x="16" y="0"/>
                  </a:cxn>
                  <a:cxn ang="0">
                    <a:pos x="17" y="0"/>
                  </a:cxn>
                  <a:cxn ang="0">
                    <a:pos x="17" y="2"/>
                  </a:cxn>
                  <a:cxn ang="0">
                    <a:pos x="18" y="2"/>
                  </a:cxn>
                  <a:cxn ang="0">
                    <a:pos x="18" y="2"/>
                  </a:cxn>
                  <a:cxn ang="0">
                    <a:pos x="18" y="3"/>
                  </a:cxn>
                  <a:cxn ang="0">
                    <a:pos x="19" y="3"/>
                  </a:cxn>
                  <a:cxn ang="0">
                    <a:pos x="19" y="4"/>
                  </a:cxn>
                  <a:cxn ang="0">
                    <a:pos x="20" y="5"/>
                  </a:cxn>
                  <a:cxn ang="0">
                    <a:pos x="23" y="10"/>
                  </a:cxn>
                  <a:cxn ang="0">
                    <a:pos x="21" y="45"/>
                  </a:cxn>
                  <a:cxn ang="0">
                    <a:pos x="20" y="46"/>
                  </a:cxn>
                  <a:cxn ang="0">
                    <a:pos x="20" y="46"/>
                  </a:cxn>
                  <a:cxn ang="0">
                    <a:pos x="19" y="47"/>
                  </a:cxn>
                  <a:cxn ang="0">
                    <a:pos x="18" y="48"/>
                  </a:cxn>
                  <a:cxn ang="0">
                    <a:pos x="16" y="48"/>
                  </a:cxn>
                  <a:cxn ang="0">
                    <a:pos x="15" y="48"/>
                  </a:cxn>
                  <a:cxn ang="0">
                    <a:pos x="14" y="49"/>
                  </a:cxn>
                  <a:cxn ang="0">
                    <a:pos x="13" y="51"/>
                  </a:cxn>
                  <a:cxn ang="0">
                    <a:pos x="18" y="76"/>
                  </a:cxn>
                  <a:cxn ang="0">
                    <a:pos x="18" y="76"/>
                  </a:cxn>
                  <a:cxn ang="0">
                    <a:pos x="18" y="76"/>
                  </a:cxn>
                  <a:cxn ang="0">
                    <a:pos x="18" y="76"/>
                  </a:cxn>
                  <a:cxn ang="0">
                    <a:pos x="17" y="76"/>
                  </a:cxn>
                </a:cxnLst>
                <a:rect l="0" t="0" r="r" b="b"/>
                <a:pathLst>
                  <a:path w="23" h="76">
                    <a:moveTo>
                      <a:pt x="17" y="76"/>
                    </a:moveTo>
                    <a:lnTo>
                      <a:pt x="11" y="76"/>
                    </a:lnTo>
                    <a:lnTo>
                      <a:pt x="7" y="68"/>
                    </a:lnTo>
                    <a:lnTo>
                      <a:pt x="4" y="60"/>
                    </a:lnTo>
                    <a:lnTo>
                      <a:pt x="2" y="52"/>
                    </a:lnTo>
                    <a:lnTo>
                      <a:pt x="1" y="42"/>
                    </a:lnTo>
                    <a:lnTo>
                      <a:pt x="0" y="34"/>
                    </a:lnTo>
                    <a:lnTo>
                      <a:pt x="1" y="25"/>
                    </a:lnTo>
                    <a:lnTo>
                      <a:pt x="1" y="17"/>
                    </a:lnTo>
                    <a:lnTo>
                      <a:pt x="3" y="7"/>
                    </a:lnTo>
                    <a:lnTo>
                      <a:pt x="4" y="7"/>
                    </a:lnTo>
                    <a:lnTo>
                      <a:pt x="4" y="7"/>
                    </a:lnTo>
                    <a:lnTo>
                      <a:pt x="5" y="6"/>
                    </a:lnTo>
                    <a:lnTo>
                      <a:pt x="5" y="5"/>
                    </a:lnTo>
                    <a:lnTo>
                      <a:pt x="6" y="4"/>
                    </a:lnTo>
                    <a:lnTo>
                      <a:pt x="6" y="4"/>
                    </a:lnTo>
                    <a:lnTo>
                      <a:pt x="7" y="3"/>
                    </a:lnTo>
                    <a:lnTo>
                      <a:pt x="8" y="2"/>
                    </a:lnTo>
                    <a:lnTo>
                      <a:pt x="16" y="0"/>
                    </a:lnTo>
                    <a:lnTo>
                      <a:pt x="17" y="0"/>
                    </a:lnTo>
                    <a:lnTo>
                      <a:pt x="17" y="2"/>
                    </a:lnTo>
                    <a:lnTo>
                      <a:pt x="18" y="2"/>
                    </a:lnTo>
                    <a:lnTo>
                      <a:pt x="18" y="2"/>
                    </a:lnTo>
                    <a:lnTo>
                      <a:pt x="18" y="3"/>
                    </a:lnTo>
                    <a:lnTo>
                      <a:pt x="19" y="3"/>
                    </a:lnTo>
                    <a:lnTo>
                      <a:pt x="19" y="4"/>
                    </a:lnTo>
                    <a:lnTo>
                      <a:pt x="20" y="5"/>
                    </a:lnTo>
                    <a:lnTo>
                      <a:pt x="23" y="10"/>
                    </a:lnTo>
                    <a:lnTo>
                      <a:pt x="21" y="45"/>
                    </a:lnTo>
                    <a:lnTo>
                      <a:pt x="20" y="46"/>
                    </a:lnTo>
                    <a:lnTo>
                      <a:pt x="20" y="46"/>
                    </a:lnTo>
                    <a:lnTo>
                      <a:pt x="19" y="47"/>
                    </a:lnTo>
                    <a:lnTo>
                      <a:pt x="18" y="48"/>
                    </a:lnTo>
                    <a:lnTo>
                      <a:pt x="16" y="48"/>
                    </a:lnTo>
                    <a:lnTo>
                      <a:pt x="15" y="48"/>
                    </a:lnTo>
                    <a:lnTo>
                      <a:pt x="14" y="49"/>
                    </a:lnTo>
                    <a:lnTo>
                      <a:pt x="13" y="51"/>
                    </a:lnTo>
                    <a:lnTo>
                      <a:pt x="18" y="76"/>
                    </a:lnTo>
                    <a:lnTo>
                      <a:pt x="18" y="76"/>
                    </a:lnTo>
                    <a:lnTo>
                      <a:pt x="18" y="76"/>
                    </a:lnTo>
                    <a:lnTo>
                      <a:pt x="18" y="76"/>
                    </a:lnTo>
                    <a:lnTo>
                      <a:pt x="17" y="76"/>
                    </a:lnTo>
                    <a:close/>
                  </a:path>
                </a:pathLst>
              </a:custGeom>
              <a:grpFill/>
              <a:ln w="9525">
                <a:solidFill>
                  <a:srgbClr val="C00000"/>
                </a:solidFill>
                <a:round/>
                <a:headEnd/>
                <a:tailEnd/>
              </a:ln>
            </p:spPr>
            <p:txBody>
              <a:bodyPr/>
              <a:lstStyle/>
              <a:p>
                <a:pPr>
                  <a:defRPr/>
                </a:pPr>
                <a:endParaRPr lang="en-GB" dirty="0"/>
              </a:p>
            </p:txBody>
          </p:sp>
          <p:sp>
            <p:nvSpPr>
              <p:cNvPr id="186468" name="Freeform 100">
                <a:extLst>
                  <a:ext uri="{FF2B5EF4-FFF2-40B4-BE49-F238E27FC236}">
                    <a16:creationId xmlns:a16="http://schemas.microsoft.com/office/drawing/2014/main" id="{4BE87498-FE6F-46DA-8F12-93F07B749627}"/>
                  </a:ext>
                </a:extLst>
              </p:cNvPr>
              <p:cNvSpPr>
                <a:spLocks/>
              </p:cNvSpPr>
              <p:nvPr/>
            </p:nvSpPr>
            <p:spPr bwMode="auto">
              <a:xfrm>
                <a:off x="1566" y="2742"/>
                <a:ext cx="9" cy="15"/>
              </a:xfrm>
              <a:custGeom>
                <a:avLst/>
                <a:gdLst/>
                <a:ahLst/>
                <a:cxnLst>
                  <a:cxn ang="0">
                    <a:pos x="2" y="14"/>
                  </a:cxn>
                  <a:cxn ang="0">
                    <a:pos x="2" y="14"/>
                  </a:cxn>
                  <a:cxn ang="0">
                    <a:pos x="1" y="13"/>
                  </a:cxn>
                  <a:cxn ang="0">
                    <a:pos x="0" y="11"/>
                  </a:cxn>
                  <a:cxn ang="0">
                    <a:pos x="0" y="10"/>
                  </a:cxn>
                  <a:cxn ang="0">
                    <a:pos x="0" y="9"/>
                  </a:cxn>
                  <a:cxn ang="0">
                    <a:pos x="0" y="8"/>
                  </a:cxn>
                  <a:cxn ang="0">
                    <a:pos x="1" y="8"/>
                  </a:cxn>
                  <a:cxn ang="0">
                    <a:pos x="2" y="7"/>
                  </a:cxn>
                  <a:cxn ang="0">
                    <a:pos x="2" y="6"/>
                  </a:cxn>
                  <a:cxn ang="0">
                    <a:pos x="3" y="4"/>
                  </a:cxn>
                  <a:cxn ang="0">
                    <a:pos x="3" y="3"/>
                  </a:cxn>
                  <a:cxn ang="0">
                    <a:pos x="3" y="2"/>
                  </a:cxn>
                  <a:cxn ang="0">
                    <a:pos x="3" y="2"/>
                  </a:cxn>
                  <a:cxn ang="0">
                    <a:pos x="3" y="1"/>
                  </a:cxn>
                  <a:cxn ang="0">
                    <a:pos x="3" y="1"/>
                  </a:cxn>
                  <a:cxn ang="0">
                    <a:pos x="4" y="1"/>
                  </a:cxn>
                  <a:cxn ang="0">
                    <a:pos x="5" y="2"/>
                  </a:cxn>
                  <a:cxn ang="0">
                    <a:pos x="7" y="3"/>
                  </a:cxn>
                  <a:cxn ang="0">
                    <a:pos x="9" y="6"/>
                  </a:cxn>
                  <a:cxn ang="0">
                    <a:pos x="9" y="8"/>
                  </a:cxn>
                  <a:cxn ang="0">
                    <a:pos x="9" y="8"/>
                  </a:cxn>
                  <a:cxn ang="0">
                    <a:pos x="9" y="9"/>
                  </a:cxn>
                  <a:cxn ang="0">
                    <a:pos x="9" y="10"/>
                  </a:cxn>
                  <a:cxn ang="0">
                    <a:pos x="8" y="11"/>
                  </a:cxn>
                  <a:cxn ang="0">
                    <a:pos x="7" y="13"/>
                  </a:cxn>
                  <a:cxn ang="0">
                    <a:pos x="6" y="14"/>
                  </a:cxn>
                  <a:cxn ang="0">
                    <a:pos x="4" y="15"/>
                  </a:cxn>
                  <a:cxn ang="0">
                    <a:pos x="3" y="15"/>
                  </a:cxn>
                  <a:cxn ang="0">
                    <a:pos x="3" y="15"/>
                  </a:cxn>
                  <a:cxn ang="0">
                    <a:pos x="2" y="15"/>
                  </a:cxn>
                  <a:cxn ang="0">
                    <a:pos x="2" y="15"/>
                  </a:cxn>
                </a:cxnLst>
                <a:rect l="0" t="0" r="r" b="b"/>
                <a:pathLst>
                  <a:path w="9" h="15">
                    <a:moveTo>
                      <a:pt x="2" y="15"/>
                    </a:moveTo>
                    <a:lnTo>
                      <a:pt x="2" y="14"/>
                    </a:lnTo>
                    <a:lnTo>
                      <a:pt x="2" y="14"/>
                    </a:lnTo>
                    <a:lnTo>
                      <a:pt x="2" y="14"/>
                    </a:lnTo>
                    <a:lnTo>
                      <a:pt x="1" y="13"/>
                    </a:lnTo>
                    <a:lnTo>
                      <a:pt x="1" y="13"/>
                    </a:lnTo>
                    <a:lnTo>
                      <a:pt x="1" y="11"/>
                    </a:lnTo>
                    <a:lnTo>
                      <a:pt x="0" y="11"/>
                    </a:lnTo>
                    <a:lnTo>
                      <a:pt x="0" y="10"/>
                    </a:lnTo>
                    <a:lnTo>
                      <a:pt x="0" y="10"/>
                    </a:lnTo>
                    <a:lnTo>
                      <a:pt x="0" y="9"/>
                    </a:lnTo>
                    <a:lnTo>
                      <a:pt x="0" y="9"/>
                    </a:lnTo>
                    <a:lnTo>
                      <a:pt x="0" y="9"/>
                    </a:lnTo>
                    <a:lnTo>
                      <a:pt x="0" y="8"/>
                    </a:lnTo>
                    <a:lnTo>
                      <a:pt x="1" y="8"/>
                    </a:lnTo>
                    <a:lnTo>
                      <a:pt x="1" y="8"/>
                    </a:lnTo>
                    <a:lnTo>
                      <a:pt x="2" y="7"/>
                    </a:lnTo>
                    <a:lnTo>
                      <a:pt x="2" y="7"/>
                    </a:lnTo>
                    <a:lnTo>
                      <a:pt x="2" y="7"/>
                    </a:lnTo>
                    <a:lnTo>
                      <a:pt x="2" y="6"/>
                    </a:lnTo>
                    <a:lnTo>
                      <a:pt x="2" y="6"/>
                    </a:lnTo>
                    <a:lnTo>
                      <a:pt x="3" y="4"/>
                    </a:lnTo>
                    <a:lnTo>
                      <a:pt x="3" y="4"/>
                    </a:lnTo>
                    <a:lnTo>
                      <a:pt x="3" y="3"/>
                    </a:lnTo>
                    <a:lnTo>
                      <a:pt x="3" y="2"/>
                    </a:lnTo>
                    <a:lnTo>
                      <a:pt x="3" y="2"/>
                    </a:lnTo>
                    <a:lnTo>
                      <a:pt x="3" y="2"/>
                    </a:lnTo>
                    <a:lnTo>
                      <a:pt x="3" y="2"/>
                    </a:lnTo>
                    <a:lnTo>
                      <a:pt x="3" y="2"/>
                    </a:lnTo>
                    <a:lnTo>
                      <a:pt x="3" y="1"/>
                    </a:lnTo>
                    <a:lnTo>
                      <a:pt x="3" y="1"/>
                    </a:lnTo>
                    <a:lnTo>
                      <a:pt x="3" y="1"/>
                    </a:lnTo>
                    <a:lnTo>
                      <a:pt x="3" y="0"/>
                    </a:lnTo>
                    <a:lnTo>
                      <a:pt x="4" y="1"/>
                    </a:lnTo>
                    <a:lnTo>
                      <a:pt x="5" y="1"/>
                    </a:lnTo>
                    <a:lnTo>
                      <a:pt x="5" y="2"/>
                    </a:lnTo>
                    <a:lnTo>
                      <a:pt x="6" y="3"/>
                    </a:lnTo>
                    <a:lnTo>
                      <a:pt x="7" y="3"/>
                    </a:lnTo>
                    <a:lnTo>
                      <a:pt x="8" y="4"/>
                    </a:lnTo>
                    <a:lnTo>
                      <a:pt x="9" y="6"/>
                    </a:lnTo>
                    <a:lnTo>
                      <a:pt x="9" y="7"/>
                    </a:lnTo>
                    <a:lnTo>
                      <a:pt x="9" y="8"/>
                    </a:lnTo>
                    <a:lnTo>
                      <a:pt x="9" y="8"/>
                    </a:lnTo>
                    <a:lnTo>
                      <a:pt x="9" y="8"/>
                    </a:lnTo>
                    <a:lnTo>
                      <a:pt x="9" y="9"/>
                    </a:lnTo>
                    <a:lnTo>
                      <a:pt x="9" y="9"/>
                    </a:lnTo>
                    <a:lnTo>
                      <a:pt x="9" y="9"/>
                    </a:lnTo>
                    <a:lnTo>
                      <a:pt x="9" y="10"/>
                    </a:lnTo>
                    <a:lnTo>
                      <a:pt x="9" y="10"/>
                    </a:lnTo>
                    <a:lnTo>
                      <a:pt x="8" y="11"/>
                    </a:lnTo>
                    <a:lnTo>
                      <a:pt x="8" y="11"/>
                    </a:lnTo>
                    <a:lnTo>
                      <a:pt x="7" y="13"/>
                    </a:lnTo>
                    <a:lnTo>
                      <a:pt x="6" y="13"/>
                    </a:lnTo>
                    <a:lnTo>
                      <a:pt x="6" y="14"/>
                    </a:lnTo>
                    <a:lnTo>
                      <a:pt x="5" y="14"/>
                    </a:lnTo>
                    <a:lnTo>
                      <a:pt x="4" y="15"/>
                    </a:lnTo>
                    <a:lnTo>
                      <a:pt x="3" y="15"/>
                    </a:lnTo>
                    <a:lnTo>
                      <a:pt x="3" y="15"/>
                    </a:lnTo>
                    <a:lnTo>
                      <a:pt x="3" y="15"/>
                    </a:lnTo>
                    <a:lnTo>
                      <a:pt x="3" y="15"/>
                    </a:lnTo>
                    <a:lnTo>
                      <a:pt x="2" y="15"/>
                    </a:lnTo>
                    <a:lnTo>
                      <a:pt x="2" y="15"/>
                    </a:lnTo>
                    <a:lnTo>
                      <a:pt x="2" y="15"/>
                    </a:lnTo>
                    <a:lnTo>
                      <a:pt x="2" y="15"/>
                    </a:lnTo>
                    <a:lnTo>
                      <a:pt x="2" y="15"/>
                    </a:lnTo>
                    <a:close/>
                  </a:path>
                </a:pathLst>
              </a:custGeom>
              <a:grpFill/>
              <a:ln w="9525">
                <a:solidFill>
                  <a:srgbClr val="C00000"/>
                </a:solidFill>
                <a:round/>
                <a:headEnd/>
                <a:tailEnd/>
              </a:ln>
            </p:spPr>
            <p:txBody>
              <a:bodyPr/>
              <a:lstStyle/>
              <a:p>
                <a:pPr>
                  <a:defRPr/>
                </a:pPr>
                <a:endParaRPr lang="en-GB" dirty="0"/>
              </a:p>
            </p:txBody>
          </p:sp>
          <p:sp>
            <p:nvSpPr>
              <p:cNvPr id="186469" name="Freeform 101">
                <a:extLst>
                  <a:ext uri="{FF2B5EF4-FFF2-40B4-BE49-F238E27FC236}">
                    <a16:creationId xmlns:a16="http://schemas.microsoft.com/office/drawing/2014/main" id="{3FA555BF-8C33-4836-9527-4E20FAD44820}"/>
                  </a:ext>
                </a:extLst>
              </p:cNvPr>
              <p:cNvSpPr>
                <a:spLocks/>
              </p:cNvSpPr>
              <p:nvPr/>
            </p:nvSpPr>
            <p:spPr bwMode="auto">
              <a:xfrm>
                <a:off x="1528" y="2732"/>
                <a:ext cx="9" cy="7"/>
              </a:xfrm>
              <a:custGeom>
                <a:avLst/>
                <a:gdLst/>
                <a:ahLst/>
                <a:cxnLst>
                  <a:cxn ang="0">
                    <a:pos x="4" y="7"/>
                  </a:cxn>
                  <a:cxn ang="0">
                    <a:pos x="4" y="7"/>
                  </a:cxn>
                  <a:cxn ang="0">
                    <a:pos x="3" y="7"/>
                  </a:cxn>
                  <a:cxn ang="0">
                    <a:pos x="3" y="6"/>
                  </a:cxn>
                  <a:cxn ang="0">
                    <a:pos x="3" y="6"/>
                  </a:cxn>
                  <a:cxn ang="0">
                    <a:pos x="2" y="6"/>
                  </a:cxn>
                  <a:cxn ang="0">
                    <a:pos x="2" y="6"/>
                  </a:cxn>
                  <a:cxn ang="0">
                    <a:pos x="2" y="6"/>
                  </a:cxn>
                  <a:cxn ang="0">
                    <a:pos x="0" y="6"/>
                  </a:cxn>
                  <a:cxn ang="0">
                    <a:pos x="0" y="5"/>
                  </a:cxn>
                  <a:cxn ang="0">
                    <a:pos x="0" y="4"/>
                  </a:cxn>
                  <a:cxn ang="0">
                    <a:pos x="2" y="4"/>
                  </a:cxn>
                  <a:cxn ang="0">
                    <a:pos x="2" y="3"/>
                  </a:cxn>
                  <a:cxn ang="0">
                    <a:pos x="3" y="3"/>
                  </a:cxn>
                  <a:cxn ang="0">
                    <a:pos x="4" y="2"/>
                  </a:cxn>
                  <a:cxn ang="0">
                    <a:pos x="4" y="0"/>
                  </a:cxn>
                  <a:cxn ang="0">
                    <a:pos x="5" y="0"/>
                  </a:cxn>
                  <a:cxn ang="0">
                    <a:pos x="5" y="0"/>
                  </a:cxn>
                  <a:cxn ang="0">
                    <a:pos x="6" y="0"/>
                  </a:cxn>
                  <a:cxn ang="0">
                    <a:pos x="7" y="2"/>
                  </a:cxn>
                  <a:cxn ang="0">
                    <a:pos x="7" y="2"/>
                  </a:cxn>
                  <a:cxn ang="0">
                    <a:pos x="8" y="3"/>
                  </a:cxn>
                  <a:cxn ang="0">
                    <a:pos x="8" y="4"/>
                  </a:cxn>
                  <a:cxn ang="0">
                    <a:pos x="9" y="5"/>
                  </a:cxn>
                  <a:cxn ang="0">
                    <a:pos x="9" y="5"/>
                  </a:cxn>
                  <a:cxn ang="0">
                    <a:pos x="4" y="7"/>
                  </a:cxn>
                </a:cxnLst>
                <a:rect l="0" t="0" r="r" b="b"/>
                <a:pathLst>
                  <a:path w="9" h="7">
                    <a:moveTo>
                      <a:pt x="4" y="7"/>
                    </a:moveTo>
                    <a:lnTo>
                      <a:pt x="4" y="7"/>
                    </a:lnTo>
                    <a:lnTo>
                      <a:pt x="3" y="7"/>
                    </a:lnTo>
                    <a:lnTo>
                      <a:pt x="3" y="6"/>
                    </a:lnTo>
                    <a:lnTo>
                      <a:pt x="3" y="6"/>
                    </a:lnTo>
                    <a:lnTo>
                      <a:pt x="2" y="6"/>
                    </a:lnTo>
                    <a:lnTo>
                      <a:pt x="2" y="6"/>
                    </a:lnTo>
                    <a:lnTo>
                      <a:pt x="2" y="6"/>
                    </a:lnTo>
                    <a:lnTo>
                      <a:pt x="0" y="6"/>
                    </a:lnTo>
                    <a:lnTo>
                      <a:pt x="0" y="5"/>
                    </a:lnTo>
                    <a:lnTo>
                      <a:pt x="0" y="4"/>
                    </a:lnTo>
                    <a:lnTo>
                      <a:pt x="2" y="4"/>
                    </a:lnTo>
                    <a:lnTo>
                      <a:pt x="2" y="3"/>
                    </a:lnTo>
                    <a:lnTo>
                      <a:pt x="3" y="3"/>
                    </a:lnTo>
                    <a:lnTo>
                      <a:pt x="4" y="2"/>
                    </a:lnTo>
                    <a:lnTo>
                      <a:pt x="4" y="0"/>
                    </a:lnTo>
                    <a:lnTo>
                      <a:pt x="5" y="0"/>
                    </a:lnTo>
                    <a:lnTo>
                      <a:pt x="5" y="0"/>
                    </a:lnTo>
                    <a:lnTo>
                      <a:pt x="6" y="0"/>
                    </a:lnTo>
                    <a:lnTo>
                      <a:pt x="7" y="2"/>
                    </a:lnTo>
                    <a:lnTo>
                      <a:pt x="7" y="2"/>
                    </a:lnTo>
                    <a:lnTo>
                      <a:pt x="8" y="3"/>
                    </a:lnTo>
                    <a:lnTo>
                      <a:pt x="8" y="4"/>
                    </a:lnTo>
                    <a:lnTo>
                      <a:pt x="9" y="5"/>
                    </a:lnTo>
                    <a:lnTo>
                      <a:pt x="9" y="5"/>
                    </a:lnTo>
                    <a:lnTo>
                      <a:pt x="4" y="7"/>
                    </a:lnTo>
                    <a:close/>
                  </a:path>
                </a:pathLst>
              </a:custGeom>
              <a:grpFill/>
              <a:ln w="9525">
                <a:solidFill>
                  <a:srgbClr val="C00000"/>
                </a:solidFill>
                <a:round/>
                <a:headEnd/>
                <a:tailEnd/>
              </a:ln>
            </p:spPr>
            <p:txBody>
              <a:bodyPr/>
              <a:lstStyle/>
              <a:p>
                <a:pPr>
                  <a:defRPr/>
                </a:pPr>
                <a:endParaRPr lang="en-GB" dirty="0"/>
              </a:p>
            </p:txBody>
          </p:sp>
          <p:sp>
            <p:nvSpPr>
              <p:cNvPr id="186470" name="Freeform 102">
                <a:extLst>
                  <a:ext uri="{FF2B5EF4-FFF2-40B4-BE49-F238E27FC236}">
                    <a16:creationId xmlns:a16="http://schemas.microsoft.com/office/drawing/2014/main" id="{79987339-D52B-4130-B46F-E29250C6769B}"/>
                  </a:ext>
                </a:extLst>
              </p:cNvPr>
              <p:cNvSpPr>
                <a:spLocks/>
              </p:cNvSpPr>
              <p:nvPr/>
            </p:nvSpPr>
            <p:spPr bwMode="auto">
              <a:xfrm>
                <a:off x="1344" y="2707"/>
                <a:ext cx="13" cy="30"/>
              </a:xfrm>
              <a:custGeom>
                <a:avLst/>
                <a:gdLst/>
                <a:ahLst/>
                <a:cxnLst>
                  <a:cxn ang="0">
                    <a:pos x="13" y="30"/>
                  </a:cxn>
                  <a:cxn ang="0">
                    <a:pos x="0" y="0"/>
                  </a:cxn>
                  <a:cxn ang="0">
                    <a:pos x="0" y="0"/>
                  </a:cxn>
                  <a:cxn ang="0">
                    <a:pos x="1" y="1"/>
                  </a:cxn>
                  <a:cxn ang="0">
                    <a:pos x="1" y="2"/>
                  </a:cxn>
                  <a:cxn ang="0">
                    <a:pos x="2" y="2"/>
                  </a:cxn>
                  <a:cxn ang="0">
                    <a:pos x="3" y="3"/>
                  </a:cxn>
                  <a:cxn ang="0">
                    <a:pos x="3" y="4"/>
                  </a:cxn>
                  <a:cxn ang="0">
                    <a:pos x="4" y="6"/>
                  </a:cxn>
                  <a:cxn ang="0">
                    <a:pos x="4" y="7"/>
                  </a:cxn>
                  <a:cxn ang="0">
                    <a:pos x="13" y="30"/>
                  </a:cxn>
                  <a:cxn ang="0">
                    <a:pos x="13" y="30"/>
                  </a:cxn>
                  <a:cxn ang="0">
                    <a:pos x="13" y="30"/>
                  </a:cxn>
                  <a:cxn ang="0">
                    <a:pos x="13" y="30"/>
                  </a:cxn>
                  <a:cxn ang="0">
                    <a:pos x="13" y="30"/>
                  </a:cxn>
                  <a:cxn ang="0">
                    <a:pos x="13" y="30"/>
                  </a:cxn>
                  <a:cxn ang="0">
                    <a:pos x="13" y="30"/>
                  </a:cxn>
                  <a:cxn ang="0">
                    <a:pos x="13" y="30"/>
                  </a:cxn>
                  <a:cxn ang="0">
                    <a:pos x="13" y="30"/>
                  </a:cxn>
                </a:cxnLst>
                <a:rect l="0" t="0" r="r" b="b"/>
                <a:pathLst>
                  <a:path w="13" h="30">
                    <a:moveTo>
                      <a:pt x="13" y="30"/>
                    </a:moveTo>
                    <a:lnTo>
                      <a:pt x="0" y="0"/>
                    </a:lnTo>
                    <a:lnTo>
                      <a:pt x="0" y="0"/>
                    </a:lnTo>
                    <a:lnTo>
                      <a:pt x="1" y="1"/>
                    </a:lnTo>
                    <a:lnTo>
                      <a:pt x="1" y="2"/>
                    </a:lnTo>
                    <a:lnTo>
                      <a:pt x="2" y="2"/>
                    </a:lnTo>
                    <a:lnTo>
                      <a:pt x="3" y="3"/>
                    </a:lnTo>
                    <a:lnTo>
                      <a:pt x="3" y="4"/>
                    </a:lnTo>
                    <a:lnTo>
                      <a:pt x="4" y="6"/>
                    </a:lnTo>
                    <a:lnTo>
                      <a:pt x="4" y="7"/>
                    </a:lnTo>
                    <a:lnTo>
                      <a:pt x="13" y="30"/>
                    </a:lnTo>
                    <a:lnTo>
                      <a:pt x="13" y="30"/>
                    </a:lnTo>
                    <a:lnTo>
                      <a:pt x="13" y="30"/>
                    </a:lnTo>
                    <a:lnTo>
                      <a:pt x="13" y="30"/>
                    </a:lnTo>
                    <a:lnTo>
                      <a:pt x="13" y="30"/>
                    </a:lnTo>
                    <a:lnTo>
                      <a:pt x="13" y="30"/>
                    </a:lnTo>
                    <a:lnTo>
                      <a:pt x="13" y="30"/>
                    </a:lnTo>
                    <a:lnTo>
                      <a:pt x="13" y="30"/>
                    </a:lnTo>
                    <a:lnTo>
                      <a:pt x="13" y="30"/>
                    </a:lnTo>
                    <a:close/>
                  </a:path>
                </a:pathLst>
              </a:custGeom>
              <a:grpFill/>
              <a:ln w="9525">
                <a:solidFill>
                  <a:srgbClr val="C00000"/>
                </a:solidFill>
                <a:round/>
                <a:headEnd/>
                <a:tailEnd/>
              </a:ln>
            </p:spPr>
            <p:txBody>
              <a:bodyPr/>
              <a:lstStyle/>
              <a:p>
                <a:pPr>
                  <a:defRPr/>
                </a:pPr>
                <a:endParaRPr lang="en-GB" dirty="0"/>
              </a:p>
            </p:txBody>
          </p:sp>
          <p:sp>
            <p:nvSpPr>
              <p:cNvPr id="186471" name="Freeform 103">
                <a:extLst>
                  <a:ext uri="{FF2B5EF4-FFF2-40B4-BE49-F238E27FC236}">
                    <a16:creationId xmlns:a16="http://schemas.microsoft.com/office/drawing/2014/main" id="{DC707F4D-344E-42B1-A398-8486859DCC7B}"/>
                  </a:ext>
                </a:extLst>
              </p:cNvPr>
              <p:cNvSpPr>
                <a:spLocks/>
              </p:cNvSpPr>
              <p:nvPr/>
            </p:nvSpPr>
            <p:spPr bwMode="auto">
              <a:xfrm>
                <a:off x="1545" y="2693"/>
                <a:ext cx="20" cy="20"/>
              </a:xfrm>
              <a:custGeom>
                <a:avLst/>
                <a:gdLst/>
                <a:ahLst/>
                <a:cxnLst>
                  <a:cxn ang="0">
                    <a:pos x="17" y="20"/>
                  </a:cxn>
                  <a:cxn ang="0">
                    <a:pos x="6" y="17"/>
                  </a:cxn>
                  <a:cxn ang="0">
                    <a:pos x="0" y="4"/>
                  </a:cxn>
                  <a:cxn ang="0">
                    <a:pos x="0" y="4"/>
                  </a:cxn>
                  <a:cxn ang="0">
                    <a:pos x="0" y="4"/>
                  </a:cxn>
                  <a:cxn ang="0">
                    <a:pos x="0" y="4"/>
                  </a:cxn>
                  <a:cxn ang="0">
                    <a:pos x="0" y="3"/>
                  </a:cxn>
                  <a:cxn ang="0">
                    <a:pos x="0" y="3"/>
                  </a:cxn>
                  <a:cxn ang="0">
                    <a:pos x="0" y="2"/>
                  </a:cxn>
                  <a:cxn ang="0">
                    <a:pos x="0" y="2"/>
                  </a:cxn>
                  <a:cxn ang="0">
                    <a:pos x="0" y="2"/>
                  </a:cxn>
                  <a:cxn ang="0">
                    <a:pos x="1" y="1"/>
                  </a:cxn>
                  <a:cxn ang="0">
                    <a:pos x="1" y="1"/>
                  </a:cxn>
                  <a:cxn ang="0">
                    <a:pos x="2" y="1"/>
                  </a:cxn>
                  <a:cxn ang="0">
                    <a:pos x="2" y="0"/>
                  </a:cxn>
                  <a:cxn ang="0">
                    <a:pos x="3" y="0"/>
                  </a:cxn>
                  <a:cxn ang="0">
                    <a:pos x="4" y="0"/>
                  </a:cxn>
                  <a:cxn ang="0">
                    <a:pos x="4" y="0"/>
                  </a:cxn>
                  <a:cxn ang="0">
                    <a:pos x="5" y="0"/>
                  </a:cxn>
                  <a:cxn ang="0">
                    <a:pos x="9" y="8"/>
                  </a:cxn>
                  <a:cxn ang="0">
                    <a:pos x="9" y="8"/>
                  </a:cxn>
                  <a:cxn ang="0">
                    <a:pos x="10" y="8"/>
                  </a:cxn>
                  <a:cxn ang="0">
                    <a:pos x="10" y="9"/>
                  </a:cxn>
                  <a:cxn ang="0">
                    <a:pos x="11" y="9"/>
                  </a:cxn>
                  <a:cxn ang="0">
                    <a:pos x="12" y="9"/>
                  </a:cxn>
                  <a:cxn ang="0">
                    <a:pos x="12" y="9"/>
                  </a:cxn>
                  <a:cxn ang="0">
                    <a:pos x="13" y="9"/>
                  </a:cxn>
                  <a:cxn ang="0">
                    <a:pos x="14" y="9"/>
                  </a:cxn>
                  <a:cxn ang="0">
                    <a:pos x="15" y="9"/>
                  </a:cxn>
                  <a:cxn ang="0">
                    <a:pos x="16" y="10"/>
                  </a:cxn>
                  <a:cxn ang="0">
                    <a:pos x="17" y="11"/>
                  </a:cxn>
                  <a:cxn ang="0">
                    <a:pos x="17" y="11"/>
                  </a:cxn>
                  <a:cxn ang="0">
                    <a:pos x="18" y="13"/>
                  </a:cxn>
                  <a:cxn ang="0">
                    <a:pos x="19" y="14"/>
                  </a:cxn>
                  <a:cxn ang="0">
                    <a:pos x="19" y="15"/>
                  </a:cxn>
                  <a:cxn ang="0">
                    <a:pos x="20" y="17"/>
                  </a:cxn>
                  <a:cxn ang="0">
                    <a:pos x="20" y="17"/>
                  </a:cxn>
                  <a:cxn ang="0">
                    <a:pos x="19" y="17"/>
                  </a:cxn>
                  <a:cxn ang="0">
                    <a:pos x="19" y="18"/>
                  </a:cxn>
                  <a:cxn ang="0">
                    <a:pos x="19" y="18"/>
                  </a:cxn>
                  <a:cxn ang="0">
                    <a:pos x="18" y="18"/>
                  </a:cxn>
                  <a:cxn ang="0">
                    <a:pos x="18" y="18"/>
                  </a:cxn>
                  <a:cxn ang="0">
                    <a:pos x="17" y="20"/>
                  </a:cxn>
                  <a:cxn ang="0">
                    <a:pos x="17" y="20"/>
                  </a:cxn>
                </a:cxnLst>
                <a:rect l="0" t="0" r="r" b="b"/>
                <a:pathLst>
                  <a:path w="20" h="20">
                    <a:moveTo>
                      <a:pt x="17" y="20"/>
                    </a:moveTo>
                    <a:lnTo>
                      <a:pt x="6" y="17"/>
                    </a:lnTo>
                    <a:lnTo>
                      <a:pt x="0" y="4"/>
                    </a:lnTo>
                    <a:lnTo>
                      <a:pt x="0" y="4"/>
                    </a:lnTo>
                    <a:lnTo>
                      <a:pt x="0" y="4"/>
                    </a:lnTo>
                    <a:lnTo>
                      <a:pt x="0" y="4"/>
                    </a:lnTo>
                    <a:lnTo>
                      <a:pt x="0" y="3"/>
                    </a:lnTo>
                    <a:lnTo>
                      <a:pt x="0" y="3"/>
                    </a:lnTo>
                    <a:lnTo>
                      <a:pt x="0" y="2"/>
                    </a:lnTo>
                    <a:lnTo>
                      <a:pt x="0" y="2"/>
                    </a:lnTo>
                    <a:lnTo>
                      <a:pt x="0" y="2"/>
                    </a:lnTo>
                    <a:lnTo>
                      <a:pt x="1" y="1"/>
                    </a:lnTo>
                    <a:lnTo>
                      <a:pt x="1" y="1"/>
                    </a:lnTo>
                    <a:lnTo>
                      <a:pt x="2" y="1"/>
                    </a:lnTo>
                    <a:lnTo>
                      <a:pt x="2" y="0"/>
                    </a:lnTo>
                    <a:lnTo>
                      <a:pt x="3" y="0"/>
                    </a:lnTo>
                    <a:lnTo>
                      <a:pt x="4" y="0"/>
                    </a:lnTo>
                    <a:lnTo>
                      <a:pt x="4" y="0"/>
                    </a:lnTo>
                    <a:lnTo>
                      <a:pt x="5" y="0"/>
                    </a:lnTo>
                    <a:lnTo>
                      <a:pt x="9" y="8"/>
                    </a:lnTo>
                    <a:lnTo>
                      <a:pt x="9" y="8"/>
                    </a:lnTo>
                    <a:lnTo>
                      <a:pt x="10" y="8"/>
                    </a:lnTo>
                    <a:lnTo>
                      <a:pt x="10" y="9"/>
                    </a:lnTo>
                    <a:lnTo>
                      <a:pt x="11" y="9"/>
                    </a:lnTo>
                    <a:lnTo>
                      <a:pt x="12" y="9"/>
                    </a:lnTo>
                    <a:lnTo>
                      <a:pt x="12" y="9"/>
                    </a:lnTo>
                    <a:lnTo>
                      <a:pt x="13" y="9"/>
                    </a:lnTo>
                    <a:lnTo>
                      <a:pt x="14" y="9"/>
                    </a:lnTo>
                    <a:lnTo>
                      <a:pt x="15" y="9"/>
                    </a:lnTo>
                    <a:lnTo>
                      <a:pt x="16" y="10"/>
                    </a:lnTo>
                    <a:lnTo>
                      <a:pt x="17" y="11"/>
                    </a:lnTo>
                    <a:lnTo>
                      <a:pt x="17" y="11"/>
                    </a:lnTo>
                    <a:lnTo>
                      <a:pt x="18" y="13"/>
                    </a:lnTo>
                    <a:lnTo>
                      <a:pt x="19" y="14"/>
                    </a:lnTo>
                    <a:lnTo>
                      <a:pt x="19" y="15"/>
                    </a:lnTo>
                    <a:lnTo>
                      <a:pt x="20" y="17"/>
                    </a:lnTo>
                    <a:lnTo>
                      <a:pt x="20" y="17"/>
                    </a:lnTo>
                    <a:lnTo>
                      <a:pt x="19" y="17"/>
                    </a:lnTo>
                    <a:lnTo>
                      <a:pt x="19" y="18"/>
                    </a:lnTo>
                    <a:lnTo>
                      <a:pt x="19" y="18"/>
                    </a:lnTo>
                    <a:lnTo>
                      <a:pt x="18" y="18"/>
                    </a:lnTo>
                    <a:lnTo>
                      <a:pt x="18" y="18"/>
                    </a:lnTo>
                    <a:lnTo>
                      <a:pt x="17" y="20"/>
                    </a:lnTo>
                    <a:lnTo>
                      <a:pt x="17" y="20"/>
                    </a:lnTo>
                    <a:close/>
                  </a:path>
                </a:pathLst>
              </a:custGeom>
              <a:grpFill/>
              <a:ln w="9525">
                <a:solidFill>
                  <a:srgbClr val="C00000"/>
                </a:solidFill>
                <a:round/>
                <a:headEnd/>
                <a:tailEnd/>
              </a:ln>
            </p:spPr>
            <p:txBody>
              <a:bodyPr/>
              <a:lstStyle/>
              <a:p>
                <a:pPr>
                  <a:defRPr/>
                </a:pPr>
                <a:endParaRPr lang="en-GB" dirty="0"/>
              </a:p>
            </p:txBody>
          </p:sp>
          <p:sp>
            <p:nvSpPr>
              <p:cNvPr id="186472" name="Freeform 104">
                <a:extLst>
                  <a:ext uri="{FF2B5EF4-FFF2-40B4-BE49-F238E27FC236}">
                    <a16:creationId xmlns:a16="http://schemas.microsoft.com/office/drawing/2014/main" id="{5CC0E9C4-A23E-493F-A973-1F5D64D817AF}"/>
                  </a:ext>
                </a:extLst>
              </p:cNvPr>
              <p:cNvSpPr>
                <a:spLocks/>
              </p:cNvSpPr>
              <p:nvPr/>
            </p:nvSpPr>
            <p:spPr bwMode="auto">
              <a:xfrm>
                <a:off x="1375" y="2690"/>
                <a:ext cx="11" cy="11"/>
              </a:xfrm>
              <a:custGeom>
                <a:avLst/>
                <a:gdLst/>
                <a:ahLst/>
                <a:cxnLst>
                  <a:cxn ang="0">
                    <a:pos x="11" y="11"/>
                  </a:cxn>
                  <a:cxn ang="0">
                    <a:pos x="9" y="10"/>
                  </a:cxn>
                  <a:cxn ang="0">
                    <a:pos x="8" y="9"/>
                  </a:cxn>
                  <a:cxn ang="0">
                    <a:pos x="6" y="9"/>
                  </a:cxn>
                  <a:cxn ang="0">
                    <a:pos x="5" y="6"/>
                  </a:cxn>
                  <a:cxn ang="0">
                    <a:pos x="3" y="5"/>
                  </a:cxn>
                  <a:cxn ang="0">
                    <a:pos x="2" y="4"/>
                  </a:cxn>
                  <a:cxn ang="0">
                    <a:pos x="1" y="3"/>
                  </a:cxn>
                  <a:cxn ang="0">
                    <a:pos x="0" y="0"/>
                  </a:cxn>
                  <a:cxn ang="0">
                    <a:pos x="0" y="0"/>
                  </a:cxn>
                  <a:cxn ang="0">
                    <a:pos x="1" y="0"/>
                  </a:cxn>
                  <a:cxn ang="0">
                    <a:pos x="1" y="0"/>
                  </a:cxn>
                  <a:cxn ang="0">
                    <a:pos x="1" y="0"/>
                  </a:cxn>
                  <a:cxn ang="0">
                    <a:pos x="2" y="0"/>
                  </a:cxn>
                  <a:cxn ang="0">
                    <a:pos x="2" y="0"/>
                  </a:cxn>
                  <a:cxn ang="0">
                    <a:pos x="3" y="0"/>
                  </a:cxn>
                  <a:cxn ang="0">
                    <a:pos x="3" y="0"/>
                  </a:cxn>
                  <a:cxn ang="0">
                    <a:pos x="11" y="10"/>
                  </a:cxn>
                  <a:cxn ang="0">
                    <a:pos x="11" y="11"/>
                  </a:cxn>
                  <a:cxn ang="0">
                    <a:pos x="11" y="11"/>
                  </a:cxn>
                  <a:cxn ang="0">
                    <a:pos x="11" y="11"/>
                  </a:cxn>
                  <a:cxn ang="0">
                    <a:pos x="11" y="11"/>
                  </a:cxn>
                </a:cxnLst>
                <a:rect l="0" t="0" r="r" b="b"/>
                <a:pathLst>
                  <a:path w="11" h="11">
                    <a:moveTo>
                      <a:pt x="11" y="11"/>
                    </a:moveTo>
                    <a:lnTo>
                      <a:pt x="9" y="10"/>
                    </a:lnTo>
                    <a:lnTo>
                      <a:pt x="8" y="9"/>
                    </a:lnTo>
                    <a:lnTo>
                      <a:pt x="6" y="9"/>
                    </a:lnTo>
                    <a:lnTo>
                      <a:pt x="5" y="6"/>
                    </a:lnTo>
                    <a:lnTo>
                      <a:pt x="3" y="5"/>
                    </a:lnTo>
                    <a:lnTo>
                      <a:pt x="2" y="4"/>
                    </a:lnTo>
                    <a:lnTo>
                      <a:pt x="1" y="3"/>
                    </a:lnTo>
                    <a:lnTo>
                      <a:pt x="0" y="0"/>
                    </a:lnTo>
                    <a:lnTo>
                      <a:pt x="0" y="0"/>
                    </a:lnTo>
                    <a:lnTo>
                      <a:pt x="1" y="0"/>
                    </a:lnTo>
                    <a:lnTo>
                      <a:pt x="1" y="0"/>
                    </a:lnTo>
                    <a:lnTo>
                      <a:pt x="1" y="0"/>
                    </a:lnTo>
                    <a:lnTo>
                      <a:pt x="2" y="0"/>
                    </a:lnTo>
                    <a:lnTo>
                      <a:pt x="2" y="0"/>
                    </a:lnTo>
                    <a:lnTo>
                      <a:pt x="3" y="0"/>
                    </a:lnTo>
                    <a:lnTo>
                      <a:pt x="3" y="0"/>
                    </a:lnTo>
                    <a:lnTo>
                      <a:pt x="11" y="10"/>
                    </a:lnTo>
                    <a:lnTo>
                      <a:pt x="11" y="11"/>
                    </a:lnTo>
                    <a:lnTo>
                      <a:pt x="11" y="11"/>
                    </a:lnTo>
                    <a:lnTo>
                      <a:pt x="11" y="11"/>
                    </a:lnTo>
                    <a:lnTo>
                      <a:pt x="11" y="11"/>
                    </a:lnTo>
                    <a:close/>
                  </a:path>
                </a:pathLst>
              </a:custGeom>
              <a:grpFill/>
              <a:ln w="9525">
                <a:solidFill>
                  <a:srgbClr val="C00000"/>
                </a:solidFill>
                <a:round/>
                <a:headEnd/>
                <a:tailEnd/>
              </a:ln>
            </p:spPr>
            <p:txBody>
              <a:bodyPr/>
              <a:lstStyle/>
              <a:p>
                <a:pPr>
                  <a:defRPr/>
                </a:pPr>
                <a:endParaRPr lang="en-GB" dirty="0"/>
              </a:p>
            </p:txBody>
          </p:sp>
          <p:sp>
            <p:nvSpPr>
              <p:cNvPr id="186473" name="Freeform 105">
                <a:extLst>
                  <a:ext uri="{FF2B5EF4-FFF2-40B4-BE49-F238E27FC236}">
                    <a16:creationId xmlns:a16="http://schemas.microsoft.com/office/drawing/2014/main" id="{E52FF68E-B77B-47DC-9DFF-562ED97BCDCC}"/>
                  </a:ext>
                </a:extLst>
              </p:cNvPr>
              <p:cNvSpPr>
                <a:spLocks/>
              </p:cNvSpPr>
              <p:nvPr/>
            </p:nvSpPr>
            <p:spPr bwMode="auto">
              <a:xfrm>
                <a:off x="1023" y="2682"/>
                <a:ext cx="8" cy="8"/>
              </a:xfrm>
              <a:custGeom>
                <a:avLst/>
                <a:gdLst/>
                <a:ahLst/>
                <a:cxnLst>
                  <a:cxn ang="0">
                    <a:pos x="8" y="8"/>
                  </a:cxn>
                  <a:cxn ang="0">
                    <a:pos x="8" y="8"/>
                  </a:cxn>
                  <a:cxn ang="0">
                    <a:pos x="8" y="8"/>
                  </a:cxn>
                  <a:cxn ang="0">
                    <a:pos x="7" y="8"/>
                  </a:cxn>
                  <a:cxn ang="0">
                    <a:pos x="7" y="8"/>
                  </a:cxn>
                  <a:cxn ang="0">
                    <a:pos x="7" y="8"/>
                  </a:cxn>
                  <a:cxn ang="0">
                    <a:pos x="7" y="8"/>
                  </a:cxn>
                  <a:cxn ang="0">
                    <a:pos x="6" y="8"/>
                  </a:cxn>
                  <a:cxn ang="0">
                    <a:pos x="6" y="8"/>
                  </a:cxn>
                  <a:cxn ang="0">
                    <a:pos x="0" y="0"/>
                  </a:cxn>
                  <a:cxn ang="0">
                    <a:pos x="8" y="8"/>
                  </a:cxn>
                  <a:cxn ang="0">
                    <a:pos x="8" y="8"/>
                  </a:cxn>
                  <a:cxn ang="0">
                    <a:pos x="8" y="8"/>
                  </a:cxn>
                  <a:cxn ang="0">
                    <a:pos x="8" y="8"/>
                  </a:cxn>
                  <a:cxn ang="0">
                    <a:pos x="8" y="8"/>
                  </a:cxn>
                </a:cxnLst>
                <a:rect l="0" t="0" r="r" b="b"/>
                <a:pathLst>
                  <a:path w="8" h="8">
                    <a:moveTo>
                      <a:pt x="8" y="8"/>
                    </a:moveTo>
                    <a:lnTo>
                      <a:pt x="8" y="8"/>
                    </a:lnTo>
                    <a:lnTo>
                      <a:pt x="8" y="8"/>
                    </a:lnTo>
                    <a:lnTo>
                      <a:pt x="7" y="8"/>
                    </a:lnTo>
                    <a:lnTo>
                      <a:pt x="7" y="8"/>
                    </a:lnTo>
                    <a:lnTo>
                      <a:pt x="7" y="8"/>
                    </a:lnTo>
                    <a:lnTo>
                      <a:pt x="7" y="8"/>
                    </a:lnTo>
                    <a:lnTo>
                      <a:pt x="6" y="8"/>
                    </a:lnTo>
                    <a:lnTo>
                      <a:pt x="6" y="8"/>
                    </a:lnTo>
                    <a:lnTo>
                      <a:pt x="0" y="0"/>
                    </a:lnTo>
                    <a:lnTo>
                      <a:pt x="8" y="8"/>
                    </a:lnTo>
                    <a:lnTo>
                      <a:pt x="8" y="8"/>
                    </a:lnTo>
                    <a:lnTo>
                      <a:pt x="8" y="8"/>
                    </a:lnTo>
                    <a:lnTo>
                      <a:pt x="8" y="8"/>
                    </a:lnTo>
                    <a:lnTo>
                      <a:pt x="8" y="8"/>
                    </a:lnTo>
                    <a:close/>
                  </a:path>
                </a:pathLst>
              </a:custGeom>
              <a:grpFill/>
              <a:ln w="9525">
                <a:solidFill>
                  <a:srgbClr val="C00000"/>
                </a:solidFill>
                <a:round/>
                <a:headEnd/>
                <a:tailEnd/>
              </a:ln>
            </p:spPr>
            <p:txBody>
              <a:bodyPr/>
              <a:lstStyle/>
              <a:p>
                <a:pPr>
                  <a:defRPr/>
                </a:pPr>
                <a:endParaRPr lang="en-GB" dirty="0"/>
              </a:p>
            </p:txBody>
          </p:sp>
          <p:sp>
            <p:nvSpPr>
              <p:cNvPr id="186474" name="Freeform 106">
                <a:extLst>
                  <a:ext uri="{FF2B5EF4-FFF2-40B4-BE49-F238E27FC236}">
                    <a16:creationId xmlns:a16="http://schemas.microsoft.com/office/drawing/2014/main" id="{75552607-2E4F-4C83-92C0-6FFF09DEEE3D}"/>
                  </a:ext>
                </a:extLst>
              </p:cNvPr>
              <p:cNvSpPr>
                <a:spLocks/>
              </p:cNvSpPr>
              <p:nvPr/>
            </p:nvSpPr>
            <p:spPr bwMode="auto">
              <a:xfrm>
                <a:off x="1619" y="2633"/>
                <a:ext cx="21" cy="55"/>
              </a:xfrm>
              <a:custGeom>
                <a:avLst/>
                <a:gdLst/>
                <a:ahLst/>
                <a:cxnLst>
                  <a:cxn ang="0">
                    <a:pos x="11" y="55"/>
                  </a:cxn>
                  <a:cxn ang="0">
                    <a:pos x="10" y="55"/>
                  </a:cxn>
                  <a:cxn ang="0">
                    <a:pos x="10" y="54"/>
                  </a:cxn>
                  <a:cxn ang="0">
                    <a:pos x="9" y="54"/>
                  </a:cxn>
                  <a:cxn ang="0">
                    <a:pos x="9" y="54"/>
                  </a:cxn>
                  <a:cxn ang="0">
                    <a:pos x="8" y="54"/>
                  </a:cxn>
                  <a:cxn ang="0">
                    <a:pos x="8" y="54"/>
                  </a:cxn>
                  <a:cxn ang="0">
                    <a:pos x="7" y="54"/>
                  </a:cxn>
                  <a:cxn ang="0">
                    <a:pos x="7" y="54"/>
                  </a:cxn>
                  <a:cxn ang="0">
                    <a:pos x="6" y="53"/>
                  </a:cxn>
                  <a:cxn ang="0">
                    <a:pos x="5" y="52"/>
                  </a:cxn>
                  <a:cxn ang="0">
                    <a:pos x="4" y="50"/>
                  </a:cxn>
                  <a:cxn ang="0">
                    <a:pos x="4" y="49"/>
                  </a:cxn>
                  <a:cxn ang="0">
                    <a:pos x="3" y="48"/>
                  </a:cxn>
                  <a:cxn ang="0">
                    <a:pos x="3" y="46"/>
                  </a:cxn>
                  <a:cxn ang="0">
                    <a:pos x="3" y="45"/>
                  </a:cxn>
                  <a:cxn ang="0">
                    <a:pos x="2" y="43"/>
                  </a:cxn>
                  <a:cxn ang="0">
                    <a:pos x="3" y="42"/>
                  </a:cxn>
                  <a:cxn ang="0">
                    <a:pos x="4" y="41"/>
                  </a:cxn>
                  <a:cxn ang="0">
                    <a:pos x="4" y="39"/>
                  </a:cxn>
                  <a:cxn ang="0">
                    <a:pos x="4" y="36"/>
                  </a:cxn>
                  <a:cxn ang="0">
                    <a:pos x="4" y="35"/>
                  </a:cxn>
                  <a:cxn ang="0">
                    <a:pos x="4" y="33"/>
                  </a:cxn>
                  <a:cxn ang="0">
                    <a:pos x="4" y="31"/>
                  </a:cxn>
                  <a:cxn ang="0">
                    <a:pos x="4" y="28"/>
                  </a:cxn>
                  <a:cxn ang="0">
                    <a:pos x="0" y="19"/>
                  </a:cxn>
                  <a:cxn ang="0">
                    <a:pos x="1" y="19"/>
                  </a:cxn>
                  <a:cxn ang="0">
                    <a:pos x="1" y="18"/>
                  </a:cxn>
                  <a:cxn ang="0">
                    <a:pos x="1" y="18"/>
                  </a:cxn>
                  <a:cxn ang="0">
                    <a:pos x="1" y="17"/>
                  </a:cxn>
                  <a:cxn ang="0">
                    <a:pos x="1" y="17"/>
                  </a:cxn>
                  <a:cxn ang="0">
                    <a:pos x="1" y="17"/>
                  </a:cxn>
                  <a:cxn ang="0">
                    <a:pos x="2" y="15"/>
                  </a:cxn>
                  <a:cxn ang="0">
                    <a:pos x="2" y="15"/>
                  </a:cxn>
                  <a:cxn ang="0">
                    <a:pos x="0" y="8"/>
                  </a:cxn>
                  <a:cxn ang="0">
                    <a:pos x="0" y="8"/>
                  </a:cxn>
                  <a:cxn ang="0">
                    <a:pos x="0" y="8"/>
                  </a:cxn>
                  <a:cxn ang="0">
                    <a:pos x="0" y="8"/>
                  </a:cxn>
                  <a:cxn ang="0">
                    <a:pos x="0" y="7"/>
                  </a:cxn>
                  <a:cxn ang="0">
                    <a:pos x="0" y="7"/>
                  </a:cxn>
                  <a:cxn ang="0">
                    <a:pos x="0" y="7"/>
                  </a:cxn>
                  <a:cxn ang="0">
                    <a:pos x="0" y="6"/>
                  </a:cxn>
                  <a:cxn ang="0">
                    <a:pos x="0" y="6"/>
                  </a:cxn>
                  <a:cxn ang="0">
                    <a:pos x="8" y="0"/>
                  </a:cxn>
                  <a:cxn ang="0">
                    <a:pos x="18" y="24"/>
                  </a:cxn>
                  <a:cxn ang="0">
                    <a:pos x="18" y="25"/>
                  </a:cxn>
                  <a:cxn ang="0">
                    <a:pos x="18" y="25"/>
                  </a:cxn>
                  <a:cxn ang="0">
                    <a:pos x="18" y="26"/>
                  </a:cxn>
                  <a:cxn ang="0">
                    <a:pos x="17" y="26"/>
                  </a:cxn>
                  <a:cxn ang="0">
                    <a:pos x="17" y="26"/>
                  </a:cxn>
                  <a:cxn ang="0">
                    <a:pos x="16" y="26"/>
                  </a:cxn>
                  <a:cxn ang="0">
                    <a:pos x="16" y="27"/>
                  </a:cxn>
                  <a:cxn ang="0">
                    <a:pos x="15" y="28"/>
                  </a:cxn>
                  <a:cxn ang="0">
                    <a:pos x="21" y="40"/>
                  </a:cxn>
                  <a:cxn ang="0">
                    <a:pos x="17" y="53"/>
                  </a:cxn>
                  <a:cxn ang="0">
                    <a:pos x="11" y="55"/>
                  </a:cxn>
                  <a:cxn ang="0">
                    <a:pos x="11" y="55"/>
                  </a:cxn>
                  <a:cxn ang="0">
                    <a:pos x="11" y="55"/>
                  </a:cxn>
                  <a:cxn ang="0">
                    <a:pos x="11" y="55"/>
                  </a:cxn>
                  <a:cxn ang="0">
                    <a:pos x="11" y="55"/>
                  </a:cxn>
                </a:cxnLst>
                <a:rect l="0" t="0" r="r" b="b"/>
                <a:pathLst>
                  <a:path w="21" h="55">
                    <a:moveTo>
                      <a:pt x="11" y="55"/>
                    </a:moveTo>
                    <a:lnTo>
                      <a:pt x="10" y="55"/>
                    </a:lnTo>
                    <a:lnTo>
                      <a:pt x="10" y="54"/>
                    </a:lnTo>
                    <a:lnTo>
                      <a:pt x="9" y="54"/>
                    </a:lnTo>
                    <a:lnTo>
                      <a:pt x="9" y="54"/>
                    </a:lnTo>
                    <a:lnTo>
                      <a:pt x="8" y="54"/>
                    </a:lnTo>
                    <a:lnTo>
                      <a:pt x="8" y="54"/>
                    </a:lnTo>
                    <a:lnTo>
                      <a:pt x="7" y="54"/>
                    </a:lnTo>
                    <a:lnTo>
                      <a:pt x="7" y="54"/>
                    </a:lnTo>
                    <a:lnTo>
                      <a:pt x="6" y="53"/>
                    </a:lnTo>
                    <a:lnTo>
                      <a:pt x="5" y="52"/>
                    </a:lnTo>
                    <a:lnTo>
                      <a:pt x="4" y="50"/>
                    </a:lnTo>
                    <a:lnTo>
                      <a:pt x="4" y="49"/>
                    </a:lnTo>
                    <a:lnTo>
                      <a:pt x="3" y="48"/>
                    </a:lnTo>
                    <a:lnTo>
                      <a:pt x="3" y="46"/>
                    </a:lnTo>
                    <a:lnTo>
                      <a:pt x="3" y="45"/>
                    </a:lnTo>
                    <a:lnTo>
                      <a:pt x="2" y="43"/>
                    </a:lnTo>
                    <a:lnTo>
                      <a:pt x="3" y="42"/>
                    </a:lnTo>
                    <a:lnTo>
                      <a:pt x="4" y="41"/>
                    </a:lnTo>
                    <a:lnTo>
                      <a:pt x="4" y="39"/>
                    </a:lnTo>
                    <a:lnTo>
                      <a:pt x="4" y="36"/>
                    </a:lnTo>
                    <a:lnTo>
                      <a:pt x="4" y="35"/>
                    </a:lnTo>
                    <a:lnTo>
                      <a:pt x="4" y="33"/>
                    </a:lnTo>
                    <a:lnTo>
                      <a:pt x="4" y="31"/>
                    </a:lnTo>
                    <a:lnTo>
                      <a:pt x="4" y="28"/>
                    </a:lnTo>
                    <a:lnTo>
                      <a:pt x="0" y="19"/>
                    </a:lnTo>
                    <a:lnTo>
                      <a:pt x="1" y="19"/>
                    </a:lnTo>
                    <a:lnTo>
                      <a:pt x="1" y="18"/>
                    </a:lnTo>
                    <a:lnTo>
                      <a:pt x="1" y="18"/>
                    </a:lnTo>
                    <a:lnTo>
                      <a:pt x="1" y="17"/>
                    </a:lnTo>
                    <a:lnTo>
                      <a:pt x="1" y="17"/>
                    </a:lnTo>
                    <a:lnTo>
                      <a:pt x="1" y="17"/>
                    </a:lnTo>
                    <a:lnTo>
                      <a:pt x="2" y="15"/>
                    </a:lnTo>
                    <a:lnTo>
                      <a:pt x="2" y="15"/>
                    </a:lnTo>
                    <a:lnTo>
                      <a:pt x="0" y="8"/>
                    </a:lnTo>
                    <a:lnTo>
                      <a:pt x="0" y="8"/>
                    </a:lnTo>
                    <a:lnTo>
                      <a:pt x="0" y="8"/>
                    </a:lnTo>
                    <a:lnTo>
                      <a:pt x="0" y="8"/>
                    </a:lnTo>
                    <a:lnTo>
                      <a:pt x="0" y="7"/>
                    </a:lnTo>
                    <a:lnTo>
                      <a:pt x="0" y="7"/>
                    </a:lnTo>
                    <a:lnTo>
                      <a:pt x="0" y="7"/>
                    </a:lnTo>
                    <a:lnTo>
                      <a:pt x="0" y="6"/>
                    </a:lnTo>
                    <a:lnTo>
                      <a:pt x="0" y="6"/>
                    </a:lnTo>
                    <a:lnTo>
                      <a:pt x="8" y="0"/>
                    </a:lnTo>
                    <a:lnTo>
                      <a:pt x="18" y="24"/>
                    </a:lnTo>
                    <a:lnTo>
                      <a:pt x="18" y="25"/>
                    </a:lnTo>
                    <a:lnTo>
                      <a:pt x="18" y="25"/>
                    </a:lnTo>
                    <a:lnTo>
                      <a:pt x="18" y="26"/>
                    </a:lnTo>
                    <a:lnTo>
                      <a:pt x="17" y="26"/>
                    </a:lnTo>
                    <a:lnTo>
                      <a:pt x="17" y="26"/>
                    </a:lnTo>
                    <a:lnTo>
                      <a:pt x="16" y="26"/>
                    </a:lnTo>
                    <a:lnTo>
                      <a:pt x="16" y="27"/>
                    </a:lnTo>
                    <a:lnTo>
                      <a:pt x="15" y="28"/>
                    </a:lnTo>
                    <a:lnTo>
                      <a:pt x="21" y="40"/>
                    </a:lnTo>
                    <a:lnTo>
                      <a:pt x="17" y="53"/>
                    </a:lnTo>
                    <a:lnTo>
                      <a:pt x="11" y="55"/>
                    </a:lnTo>
                    <a:lnTo>
                      <a:pt x="11" y="55"/>
                    </a:lnTo>
                    <a:lnTo>
                      <a:pt x="11" y="55"/>
                    </a:lnTo>
                    <a:lnTo>
                      <a:pt x="11" y="55"/>
                    </a:lnTo>
                    <a:lnTo>
                      <a:pt x="11" y="55"/>
                    </a:lnTo>
                    <a:close/>
                  </a:path>
                </a:pathLst>
              </a:custGeom>
              <a:grpFill/>
              <a:ln w="9525">
                <a:solidFill>
                  <a:srgbClr val="C00000"/>
                </a:solidFill>
                <a:round/>
                <a:headEnd/>
                <a:tailEnd/>
              </a:ln>
            </p:spPr>
            <p:txBody>
              <a:bodyPr/>
              <a:lstStyle/>
              <a:p>
                <a:pPr>
                  <a:defRPr/>
                </a:pPr>
                <a:endParaRPr lang="en-GB" dirty="0"/>
              </a:p>
            </p:txBody>
          </p:sp>
          <p:sp>
            <p:nvSpPr>
              <p:cNvPr id="186475" name="Freeform 107">
                <a:extLst>
                  <a:ext uri="{FF2B5EF4-FFF2-40B4-BE49-F238E27FC236}">
                    <a16:creationId xmlns:a16="http://schemas.microsoft.com/office/drawing/2014/main" id="{FBCD0E40-2FD1-4055-A5F0-7FFFF8170AEE}"/>
                  </a:ext>
                </a:extLst>
              </p:cNvPr>
              <p:cNvSpPr>
                <a:spLocks/>
              </p:cNvSpPr>
              <p:nvPr/>
            </p:nvSpPr>
            <p:spPr bwMode="auto">
              <a:xfrm>
                <a:off x="1000" y="2666"/>
                <a:ext cx="9" cy="20"/>
              </a:xfrm>
              <a:custGeom>
                <a:avLst/>
                <a:gdLst/>
                <a:ahLst/>
                <a:cxnLst>
                  <a:cxn ang="0">
                    <a:pos x="0" y="20"/>
                  </a:cxn>
                  <a:cxn ang="0">
                    <a:pos x="1" y="0"/>
                  </a:cxn>
                  <a:cxn ang="0">
                    <a:pos x="2" y="0"/>
                  </a:cxn>
                  <a:cxn ang="0">
                    <a:pos x="3" y="0"/>
                  </a:cxn>
                  <a:cxn ang="0">
                    <a:pos x="4" y="0"/>
                  </a:cxn>
                  <a:cxn ang="0">
                    <a:pos x="5" y="1"/>
                  </a:cxn>
                  <a:cxn ang="0">
                    <a:pos x="6" y="1"/>
                  </a:cxn>
                  <a:cxn ang="0">
                    <a:pos x="7" y="2"/>
                  </a:cxn>
                  <a:cxn ang="0">
                    <a:pos x="8" y="3"/>
                  </a:cxn>
                  <a:cxn ang="0">
                    <a:pos x="9" y="3"/>
                  </a:cxn>
                  <a:cxn ang="0">
                    <a:pos x="7" y="5"/>
                  </a:cxn>
                  <a:cxn ang="0">
                    <a:pos x="5" y="6"/>
                  </a:cxn>
                  <a:cxn ang="0">
                    <a:pos x="4" y="8"/>
                  </a:cxn>
                  <a:cxn ang="0">
                    <a:pos x="4" y="10"/>
                  </a:cxn>
                  <a:cxn ang="0">
                    <a:pos x="3" y="13"/>
                  </a:cxn>
                  <a:cxn ang="0">
                    <a:pos x="2" y="15"/>
                  </a:cxn>
                  <a:cxn ang="0">
                    <a:pos x="1" y="17"/>
                  </a:cxn>
                  <a:cxn ang="0">
                    <a:pos x="0" y="20"/>
                  </a:cxn>
                  <a:cxn ang="0">
                    <a:pos x="0" y="20"/>
                  </a:cxn>
                  <a:cxn ang="0">
                    <a:pos x="0" y="20"/>
                  </a:cxn>
                  <a:cxn ang="0">
                    <a:pos x="0" y="20"/>
                  </a:cxn>
                  <a:cxn ang="0">
                    <a:pos x="0" y="20"/>
                  </a:cxn>
                </a:cxnLst>
                <a:rect l="0" t="0" r="r" b="b"/>
                <a:pathLst>
                  <a:path w="9" h="20">
                    <a:moveTo>
                      <a:pt x="0" y="20"/>
                    </a:moveTo>
                    <a:lnTo>
                      <a:pt x="1" y="0"/>
                    </a:lnTo>
                    <a:lnTo>
                      <a:pt x="2" y="0"/>
                    </a:lnTo>
                    <a:lnTo>
                      <a:pt x="3" y="0"/>
                    </a:lnTo>
                    <a:lnTo>
                      <a:pt x="4" y="0"/>
                    </a:lnTo>
                    <a:lnTo>
                      <a:pt x="5" y="1"/>
                    </a:lnTo>
                    <a:lnTo>
                      <a:pt x="6" y="1"/>
                    </a:lnTo>
                    <a:lnTo>
                      <a:pt x="7" y="2"/>
                    </a:lnTo>
                    <a:lnTo>
                      <a:pt x="8" y="3"/>
                    </a:lnTo>
                    <a:lnTo>
                      <a:pt x="9" y="3"/>
                    </a:lnTo>
                    <a:lnTo>
                      <a:pt x="7" y="5"/>
                    </a:lnTo>
                    <a:lnTo>
                      <a:pt x="5" y="6"/>
                    </a:lnTo>
                    <a:lnTo>
                      <a:pt x="4" y="8"/>
                    </a:lnTo>
                    <a:lnTo>
                      <a:pt x="4" y="10"/>
                    </a:lnTo>
                    <a:lnTo>
                      <a:pt x="3" y="13"/>
                    </a:lnTo>
                    <a:lnTo>
                      <a:pt x="2" y="15"/>
                    </a:lnTo>
                    <a:lnTo>
                      <a:pt x="1" y="17"/>
                    </a:lnTo>
                    <a:lnTo>
                      <a:pt x="0" y="20"/>
                    </a:lnTo>
                    <a:lnTo>
                      <a:pt x="0" y="20"/>
                    </a:lnTo>
                    <a:lnTo>
                      <a:pt x="0" y="20"/>
                    </a:lnTo>
                    <a:lnTo>
                      <a:pt x="0" y="20"/>
                    </a:lnTo>
                    <a:lnTo>
                      <a:pt x="0" y="20"/>
                    </a:lnTo>
                    <a:close/>
                  </a:path>
                </a:pathLst>
              </a:custGeom>
              <a:grpFill/>
              <a:ln w="9525">
                <a:solidFill>
                  <a:srgbClr val="C00000"/>
                </a:solidFill>
                <a:round/>
                <a:headEnd/>
                <a:tailEnd/>
              </a:ln>
            </p:spPr>
            <p:txBody>
              <a:bodyPr/>
              <a:lstStyle/>
              <a:p>
                <a:pPr>
                  <a:defRPr/>
                </a:pPr>
                <a:endParaRPr lang="en-GB" dirty="0"/>
              </a:p>
            </p:txBody>
          </p:sp>
          <p:sp>
            <p:nvSpPr>
              <p:cNvPr id="186476" name="Freeform 108">
                <a:extLst>
                  <a:ext uri="{FF2B5EF4-FFF2-40B4-BE49-F238E27FC236}">
                    <a16:creationId xmlns:a16="http://schemas.microsoft.com/office/drawing/2014/main" id="{EA1A749A-3801-4F1F-9436-57E46A9174DA}"/>
                  </a:ext>
                </a:extLst>
              </p:cNvPr>
              <p:cNvSpPr>
                <a:spLocks/>
              </p:cNvSpPr>
              <p:nvPr/>
            </p:nvSpPr>
            <p:spPr bwMode="auto">
              <a:xfrm>
                <a:off x="1562" y="2680"/>
                <a:ext cx="3" cy="3"/>
              </a:xfrm>
              <a:custGeom>
                <a:avLst/>
                <a:gdLst/>
                <a:ahLst/>
                <a:cxnLst>
                  <a:cxn ang="0">
                    <a:pos x="3" y="3"/>
                  </a:cxn>
                  <a:cxn ang="0">
                    <a:pos x="2" y="3"/>
                  </a:cxn>
                  <a:cxn ang="0">
                    <a:pos x="2" y="3"/>
                  </a:cxn>
                  <a:cxn ang="0">
                    <a:pos x="2" y="3"/>
                  </a:cxn>
                  <a:cxn ang="0">
                    <a:pos x="1" y="2"/>
                  </a:cxn>
                  <a:cxn ang="0">
                    <a:pos x="1" y="2"/>
                  </a:cxn>
                  <a:cxn ang="0">
                    <a:pos x="1" y="2"/>
                  </a:cxn>
                  <a:cxn ang="0">
                    <a:pos x="1" y="1"/>
                  </a:cxn>
                  <a:cxn ang="0">
                    <a:pos x="0" y="1"/>
                  </a:cxn>
                  <a:cxn ang="0">
                    <a:pos x="0" y="0"/>
                  </a:cxn>
                  <a:cxn ang="0">
                    <a:pos x="1" y="1"/>
                  </a:cxn>
                  <a:cxn ang="0">
                    <a:pos x="1" y="1"/>
                  </a:cxn>
                  <a:cxn ang="0">
                    <a:pos x="2" y="2"/>
                  </a:cxn>
                  <a:cxn ang="0">
                    <a:pos x="2" y="3"/>
                  </a:cxn>
                  <a:cxn ang="0">
                    <a:pos x="3" y="3"/>
                  </a:cxn>
                  <a:cxn ang="0">
                    <a:pos x="3" y="3"/>
                  </a:cxn>
                  <a:cxn ang="0">
                    <a:pos x="3" y="3"/>
                  </a:cxn>
                </a:cxnLst>
                <a:rect l="0" t="0" r="r" b="b"/>
                <a:pathLst>
                  <a:path w="3" h="3">
                    <a:moveTo>
                      <a:pt x="3" y="3"/>
                    </a:moveTo>
                    <a:lnTo>
                      <a:pt x="2" y="3"/>
                    </a:lnTo>
                    <a:lnTo>
                      <a:pt x="2" y="3"/>
                    </a:lnTo>
                    <a:lnTo>
                      <a:pt x="2" y="3"/>
                    </a:lnTo>
                    <a:lnTo>
                      <a:pt x="1" y="2"/>
                    </a:lnTo>
                    <a:lnTo>
                      <a:pt x="1" y="2"/>
                    </a:lnTo>
                    <a:lnTo>
                      <a:pt x="1" y="2"/>
                    </a:lnTo>
                    <a:lnTo>
                      <a:pt x="1" y="1"/>
                    </a:lnTo>
                    <a:lnTo>
                      <a:pt x="0" y="1"/>
                    </a:lnTo>
                    <a:lnTo>
                      <a:pt x="0" y="0"/>
                    </a:lnTo>
                    <a:lnTo>
                      <a:pt x="1" y="1"/>
                    </a:lnTo>
                    <a:lnTo>
                      <a:pt x="1" y="1"/>
                    </a:lnTo>
                    <a:lnTo>
                      <a:pt x="2" y="2"/>
                    </a:lnTo>
                    <a:lnTo>
                      <a:pt x="2" y="3"/>
                    </a:lnTo>
                    <a:lnTo>
                      <a:pt x="3" y="3"/>
                    </a:lnTo>
                    <a:lnTo>
                      <a:pt x="3" y="3"/>
                    </a:lnTo>
                    <a:lnTo>
                      <a:pt x="3" y="3"/>
                    </a:lnTo>
                    <a:close/>
                  </a:path>
                </a:pathLst>
              </a:custGeom>
              <a:grpFill/>
              <a:ln w="9525">
                <a:solidFill>
                  <a:srgbClr val="C00000"/>
                </a:solidFill>
                <a:round/>
                <a:headEnd/>
                <a:tailEnd/>
              </a:ln>
            </p:spPr>
            <p:txBody>
              <a:bodyPr/>
              <a:lstStyle/>
              <a:p>
                <a:pPr>
                  <a:defRPr/>
                </a:pPr>
                <a:endParaRPr lang="en-GB" dirty="0"/>
              </a:p>
            </p:txBody>
          </p:sp>
          <p:sp>
            <p:nvSpPr>
              <p:cNvPr id="186477" name="Freeform 109">
                <a:extLst>
                  <a:ext uri="{FF2B5EF4-FFF2-40B4-BE49-F238E27FC236}">
                    <a16:creationId xmlns:a16="http://schemas.microsoft.com/office/drawing/2014/main" id="{36528E44-5555-477B-ACDE-5CA219A2FCB7}"/>
                  </a:ext>
                </a:extLst>
              </p:cNvPr>
              <p:cNvSpPr>
                <a:spLocks/>
              </p:cNvSpPr>
              <p:nvPr/>
            </p:nvSpPr>
            <p:spPr bwMode="auto">
              <a:xfrm>
                <a:off x="1494" y="2668"/>
                <a:ext cx="8" cy="13"/>
              </a:xfrm>
              <a:custGeom>
                <a:avLst/>
                <a:gdLst/>
                <a:ahLst/>
                <a:cxnLst>
                  <a:cxn ang="0">
                    <a:pos x="6" y="13"/>
                  </a:cxn>
                  <a:cxn ang="0">
                    <a:pos x="0" y="0"/>
                  </a:cxn>
                  <a:cxn ang="0">
                    <a:pos x="8" y="13"/>
                  </a:cxn>
                  <a:cxn ang="0">
                    <a:pos x="8" y="13"/>
                  </a:cxn>
                  <a:cxn ang="0">
                    <a:pos x="8" y="13"/>
                  </a:cxn>
                  <a:cxn ang="0">
                    <a:pos x="7" y="13"/>
                  </a:cxn>
                  <a:cxn ang="0">
                    <a:pos x="7" y="13"/>
                  </a:cxn>
                  <a:cxn ang="0">
                    <a:pos x="7" y="13"/>
                  </a:cxn>
                  <a:cxn ang="0">
                    <a:pos x="7" y="13"/>
                  </a:cxn>
                  <a:cxn ang="0">
                    <a:pos x="6" y="13"/>
                  </a:cxn>
                  <a:cxn ang="0">
                    <a:pos x="6" y="13"/>
                  </a:cxn>
                </a:cxnLst>
                <a:rect l="0" t="0" r="r" b="b"/>
                <a:pathLst>
                  <a:path w="8" h="13">
                    <a:moveTo>
                      <a:pt x="6" y="13"/>
                    </a:moveTo>
                    <a:lnTo>
                      <a:pt x="0" y="0"/>
                    </a:lnTo>
                    <a:lnTo>
                      <a:pt x="8" y="13"/>
                    </a:lnTo>
                    <a:lnTo>
                      <a:pt x="8" y="13"/>
                    </a:lnTo>
                    <a:lnTo>
                      <a:pt x="8" y="13"/>
                    </a:lnTo>
                    <a:lnTo>
                      <a:pt x="7" y="13"/>
                    </a:lnTo>
                    <a:lnTo>
                      <a:pt x="7" y="13"/>
                    </a:lnTo>
                    <a:lnTo>
                      <a:pt x="7" y="13"/>
                    </a:lnTo>
                    <a:lnTo>
                      <a:pt x="7" y="13"/>
                    </a:lnTo>
                    <a:lnTo>
                      <a:pt x="6" y="13"/>
                    </a:lnTo>
                    <a:lnTo>
                      <a:pt x="6" y="13"/>
                    </a:lnTo>
                    <a:close/>
                  </a:path>
                </a:pathLst>
              </a:custGeom>
              <a:grpFill/>
              <a:ln w="9525">
                <a:solidFill>
                  <a:srgbClr val="C00000"/>
                </a:solidFill>
                <a:round/>
                <a:headEnd/>
                <a:tailEnd/>
              </a:ln>
            </p:spPr>
            <p:txBody>
              <a:bodyPr/>
              <a:lstStyle/>
              <a:p>
                <a:pPr>
                  <a:defRPr/>
                </a:pPr>
                <a:endParaRPr lang="en-GB" dirty="0"/>
              </a:p>
            </p:txBody>
          </p:sp>
          <p:sp>
            <p:nvSpPr>
              <p:cNvPr id="186478" name="Freeform 110">
                <a:extLst>
                  <a:ext uri="{FF2B5EF4-FFF2-40B4-BE49-F238E27FC236}">
                    <a16:creationId xmlns:a16="http://schemas.microsoft.com/office/drawing/2014/main" id="{F6363128-A8C4-4E10-B65D-0DAEA816A0E2}"/>
                  </a:ext>
                </a:extLst>
              </p:cNvPr>
              <p:cNvSpPr>
                <a:spLocks/>
              </p:cNvSpPr>
              <p:nvPr/>
            </p:nvSpPr>
            <p:spPr bwMode="auto">
              <a:xfrm>
                <a:off x="1336" y="2669"/>
                <a:ext cx="6" cy="12"/>
              </a:xfrm>
              <a:custGeom>
                <a:avLst/>
                <a:gdLst/>
                <a:ahLst/>
                <a:cxnLst>
                  <a:cxn ang="0">
                    <a:pos x="2" y="12"/>
                  </a:cxn>
                  <a:cxn ang="0">
                    <a:pos x="0" y="0"/>
                  </a:cxn>
                  <a:cxn ang="0">
                    <a:pos x="6" y="11"/>
                  </a:cxn>
                  <a:cxn ang="0">
                    <a:pos x="6" y="11"/>
                  </a:cxn>
                  <a:cxn ang="0">
                    <a:pos x="6" y="11"/>
                  </a:cxn>
                  <a:cxn ang="0">
                    <a:pos x="5" y="11"/>
                  </a:cxn>
                  <a:cxn ang="0">
                    <a:pos x="5" y="12"/>
                  </a:cxn>
                  <a:cxn ang="0">
                    <a:pos x="4" y="12"/>
                  </a:cxn>
                  <a:cxn ang="0">
                    <a:pos x="4" y="12"/>
                  </a:cxn>
                  <a:cxn ang="0">
                    <a:pos x="3" y="12"/>
                  </a:cxn>
                  <a:cxn ang="0">
                    <a:pos x="2" y="12"/>
                  </a:cxn>
                </a:cxnLst>
                <a:rect l="0" t="0" r="r" b="b"/>
                <a:pathLst>
                  <a:path w="6" h="12">
                    <a:moveTo>
                      <a:pt x="2" y="12"/>
                    </a:moveTo>
                    <a:lnTo>
                      <a:pt x="0" y="0"/>
                    </a:lnTo>
                    <a:lnTo>
                      <a:pt x="6" y="11"/>
                    </a:lnTo>
                    <a:lnTo>
                      <a:pt x="6" y="11"/>
                    </a:lnTo>
                    <a:lnTo>
                      <a:pt x="6" y="11"/>
                    </a:lnTo>
                    <a:lnTo>
                      <a:pt x="5" y="11"/>
                    </a:lnTo>
                    <a:lnTo>
                      <a:pt x="5" y="12"/>
                    </a:lnTo>
                    <a:lnTo>
                      <a:pt x="4" y="12"/>
                    </a:lnTo>
                    <a:lnTo>
                      <a:pt x="4" y="12"/>
                    </a:lnTo>
                    <a:lnTo>
                      <a:pt x="3" y="12"/>
                    </a:lnTo>
                    <a:lnTo>
                      <a:pt x="2" y="12"/>
                    </a:lnTo>
                    <a:close/>
                  </a:path>
                </a:pathLst>
              </a:custGeom>
              <a:grpFill/>
              <a:ln w="9525">
                <a:solidFill>
                  <a:srgbClr val="C00000"/>
                </a:solidFill>
                <a:round/>
                <a:headEnd/>
                <a:tailEnd/>
              </a:ln>
            </p:spPr>
            <p:txBody>
              <a:bodyPr/>
              <a:lstStyle/>
              <a:p>
                <a:pPr>
                  <a:defRPr/>
                </a:pPr>
                <a:endParaRPr lang="en-GB" dirty="0"/>
              </a:p>
            </p:txBody>
          </p:sp>
          <p:sp>
            <p:nvSpPr>
              <p:cNvPr id="186479" name="Freeform 111">
                <a:extLst>
                  <a:ext uri="{FF2B5EF4-FFF2-40B4-BE49-F238E27FC236}">
                    <a16:creationId xmlns:a16="http://schemas.microsoft.com/office/drawing/2014/main" id="{10DD9A9C-77D4-4752-9905-82D43F0379AB}"/>
                  </a:ext>
                </a:extLst>
              </p:cNvPr>
              <p:cNvSpPr>
                <a:spLocks/>
              </p:cNvSpPr>
              <p:nvPr/>
            </p:nvSpPr>
            <p:spPr bwMode="auto">
              <a:xfrm>
                <a:off x="1565" y="2661"/>
                <a:ext cx="3" cy="5"/>
              </a:xfrm>
              <a:custGeom>
                <a:avLst/>
                <a:gdLst/>
                <a:ahLst/>
                <a:cxnLst>
                  <a:cxn ang="0">
                    <a:pos x="1" y="5"/>
                  </a:cxn>
                  <a:cxn ang="0">
                    <a:pos x="0" y="4"/>
                  </a:cxn>
                  <a:cxn ang="0">
                    <a:pos x="0" y="4"/>
                  </a:cxn>
                  <a:cxn ang="0">
                    <a:pos x="0" y="4"/>
                  </a:cxn>
                  <a:cxn ang="0">
                    <a:pos x="0" y="3"/>
                  </a:cxn>
                  <a:cxn ang="0">
                    <a:pos x="0" y="3"/>
                  </a:cxn>
                  <a:cxn ang="0">
                    <a:pos x="0" y="1"/>
                  </a:cxn>
                  <a:cxn ang="0">
                    <a:pos x="0" y="1"/>
                  </a:cxn>
                  <a:cxn ang="0">
                    <a:pos x="1" y="0"/>
                  </a:cxn>
                  <a:cxn ang="0">
                    <a:pos x="1" y="0"/>
                  </a:cxn>
                  <a:cxn ang="0">
                    <a:pos x="1" y="0"/>
                  </a:cxn>
                  <a:cxn ang="0">
                    <a:pos x="2" y="1"/>
                  </a:cxn>
                  <a:cxn ang="0">
                    <a:pos x="2" y="1"/>
                  </a:cxn>
                  <a:cxn ang="0">
                    <a:pos x="2" y="3"/>
                  </a:cxn>
                  <a:cxn ang="0">
                    <a:pos x="2" y="4"/>
                  </a:cxn>
                  <a:cxn ang="0">
                    <a:pos x="3" y="4"/>
                  </a:cxn>
                  <a:cxn ang="0">
                    <a:pos x="3" y="5"/>
                  </a:cxn>
                  <a:cxn ang="0">
                    <a:pos x="2" y="5"/>
                  </a:cxn>
                  <a:cxn ang="0">
                    <a:pos x="2" y="5"/>
                  </a:cxn>
                  <a:cxn ang="0">
                    <a:pos x="1" y="5"/>
                  </a:cxn>
                  <a:cxn ang="0">
                    <a:pos x="1" y="5"/>
                  </a:cxn>
                  <a:cxn ang="0">
                    <a:pos x="1" y="5"/>
                  </a:cxn>
                  <a:cxn ang="0">
                    <a:pos x="1" y="5"/>
                  </a:cxn>
                  <a:cxn ang="0">
                    <a:pos x="1" y="5"/>
                  </a:cxn>
                </a:cxnLst>
                <a:rect l="0" t="0" r="r" b="b"/>
                <a:pathLst>
                  <a:path w="3" h="5">
                    <a:moveTo>
                      <a:pt x="1" y="5"/>
                    </a:moveTo>
                    <a:lnTo>
                      <a:pt x="0" y="4"/>
                    </a:lnTo>
                    <a:lnTo>
                      <a:pt x="0" y="4"/>
                    </a:lnTo>
                    <a:lnTo>
                      <a:pt x="0" y="4"/>
                    </a:lnTo>
                    <a:lnTo>
                      <a:pt x="0" y="3"/>
                    </a:lnTo>
                    <a:lnTo>
                      <a:pt x="0" y="3"/>
                    </a:lnTo>
                    <a:lnTo>
                      <a:pt x="0" y="1"/>
                    </a:lnTo>
                    <a:lnTo>
                      <a:pt x="0" y="1"/>
                    </a:lnTo>
                    <a:lnTo>
                      <a:pt x="1" y="0"/>
                    </a:lnTo>
                    <a:lnTo>
                      <a:pt x="1" y="0"/>
                    </a:lnTo>
                    <a:lnTo>
                      <a:pt x="1" y="0"/>
                    </a:lnTo>
                    <a:lnTo>
                      <a:pt x="2" y="1"/>
                    </a:lnTo>
                    <a:lnTo>
                      <a:pt x="2" y="1"/>
                    </a:lnTo>
                    <a:lnTo>
                      <a:pt x="2" y="3"/>
                    </a:lnTo>
                    <a:lnTo>
                      <a:pt x="2" y="4"/>
                    </a:lnTo>
                    <a:lnTo>
                      <a:pt x="3" y="4"/>
                    </a:lnTo>
                    <a:lnTo>
                      <a:pt x="3" y="5"/>
                    </a:lnTo>
                    <a:lnTo>
                      <a:pt x="2" y="5"/>
                    </a:lnTo>
                    <a:lnTo>
                      <a:pt x="2" y="5"/>
                    </a:lnTo>
                    <a:lnTo>
                      <a:pt x="1" y="5"/>
                    </a:lnTo>
                    <a:lnTo>
                      <a:pt x="1" y="5"/>
                    </a:lnTo>
                    <a:lnTo>
                      <a:pt x="1" y="5"/>
                    </a:lnTo>
                    <a:lnTo>
                      <a:pt x="1" y="5"/>
                    </a:lnTo>
                    <a:lnTo>
                      <a:pt x="1" y="5"/>
                    </a:lnTo>
                    <a:close/>
                  </a:path>
                </a:pathLst>
              </a:custGeom>
              <a:grpFill/>
              <a:ln w="9525">
                <a:solidFill>
                  <a:srgbClr val="C00000"/>
                </a:solidFill>
                <a:round/>
                <a:headEnd/>
                <a:tailEnd/>
              </a:ln>
            </p:spPr>
            <p:txBody>
              <a:bodyPr/>
              <a:lstStyle/>
              <a:p>
                <a:pPr>
                  <a:defRPr/>
                </a:pPr>
                <a:endParaRPr lang="en-GB" dirty="0"/>
              </a:p>
            </p:txBody>
          </p:sp>
          <p:sp>
            <p:nvSpPr>
              <p:cNvPr id="186480" name="Freeform 112">
                <a:extLst>
                  <a:ext uri="{FF2B5EF4-FFF2-40B4-BE49-F238E27FC236}">
                    <a16:creationId xmlns:a16="http://schemas.microsoft.com/office/drawing/2014/main" id="{2D2EB42C-8CE7-4874-8413-F0E88771AE66}"/>
                  </a:ext>
                </a:extLst>
              </p:cNvPr>
              <p:cNvSpPr>
                <a:spLocks/>
              </p:cNvSpPr>
              <p:nvPr/>
            </p:nvSpPr>
            <p:spPr bwMode="auto">
              <a:xfrm>
                <a:off x="1002" y="2634"/>
                <a:ext cx="5" cy="16"/>
              </a:xfrm>
              <a:custGeom>
                <a:avLst/>
                <a:gdLst/>
                <a:ahLst/>
                <a:cxnLst>
                  <a:cxn ang="0">
                    <a:pos x="0" y="14"/>
                  </a:cxn>
                  <a:cxn ang="0">
                    <a:pos x="2" y="0"/>
                  </a:cxn>
                  <a:cxn ang="0">
                    <a:pos x="2" y="0"/>
                  </a:cxn>
                  <a:cxn ang="0">
                    <a:pos x="3" y="0"/>
                  </a:cxn>
                  <a:cxn ang="0">
                    <a:pos x="3" y="0"/>
                  </a:cxn>
                  <a:cxn ang="0">
                    <a:pos x="3" y="0"/>
                  </a:cxn>
                  <a:cxn ang="0">
                    <a:pos x="4" y="0"/>
                  </a:cxn>
                  <a:cxn ang="0">
                    <a:pos x="4" y="0"/>
                  </a:cxn>
                  <a:cxn ang="0">
                    <a:pos x="5" y="2"/>
                  </a:cxn>
                  <a:cxn ang="0">
                    <a:pos x="5" y="2"/>
                  </a:cxn>
                  <a:cxn ang="0">
                    <a:pos x="1" y="10"/>
                  </a:cxn>
                  <a:cxn ang="0">
                    <a:pos x="1" y="10"/>
                  </a:cxn>
                  <a:cxn ang="0">
                    <a:pos x="1" y="11"/>
                  </a:cxn>
                  <a:cxn ang="0">
                    <a:pos x="1" y="11"/>
                  </a:cxn>
                  <a:cxn ang="0">
                    <a:pos x="1" y="12"/>
                  </a:cxn>
                  <a:cxn ang="0">
                    <a:pos x="2" y="12"/>
                  </a:cxn>
                  <a:cxn ang="0">
                    <a:pos x="2" y="13"/>
                  </a:cxn>
                  <a:cxn ang="0">
                    <a:pos x="2" y="13"/>
                  </a:cxn>
                  <a:cxn ang="0">
                    <a:pos x="2" y="14"/>
                  </a:cxn>
                  <a:cxn ang="0">
                    <a:pos x="2" y="14"/>
                  </a:cxn>
                  <a:cxn ang="0">
                    <a:pos x="2" y="14"/>
                  </a:cxn>
                  <a:cxn ang="0">
                    <a:pos x="2" y="16"/>
                  </a:cxn>
                  <a:cxn ang="0">
                    <a:pos x="1" y="16"/>
                  </a:cxn>
                  <a:cxn ang="0">
                    <a:pos x="1" y="16"/>
                  </a:cxn>
                  <a:cxn ang="0">
                    <a:pos x="1" y="16"/>
                  </a:cxn>
                  <a:cxn ang="0">
                    <a:pos x="0" y="16"/>
                  </a:cxn>
                  <a:cxn ang="0">
                    <a:pos x="0" y="14"/>
                  </a:cxn>
                </a:cxnLst>
                <a:rect l="0" t="0" r="r" b="b"/>
                <a:pathLst>
                  <a:path w="5" h="16">
                    <a:moveTo>
                      <a:pt x="0" y="14"/>
                    </a:moveTo>
                    <a:lnTo>
                      <a:pt x="2" y="0"/>
                    </a:lnTo>
                    <a:lnTo>
                      <a:pt x="2" y="0"/>
                    </a:lnTo>
                    <a:lnTo>
                      <a:pt x="3" y="0"/>
                    </a:lnTo>
                    <a:lnTo>
                      <a:pt x="3" y="0"/>
                    </a:lnTo>
                    <a:lnTo>
                      <a:pt x="3" y="0"/>
                    </a:lnTo>
                    <a:lnTo>
                      <a:pt x="4" y="0"/>
                    </a:lnTo>
                    <a:lnTo>
                      <a:pt x="4" y="0"/>
                    </a:lnTo>
                    <a:lnTo>
                      <a:pt x="5" y="2"/>
                    </a:lnTo>
                    <a:lnTo>
                      <a:pt x="5" y="2"/>
                    </a:lnTo>
                    <a:lnTo>
                      <a:pt x="1" y="10"/>
                    </a:lnTo>
                    <a:lnTo>
                      <a:pt x="1" y="10"/>
                    </a:lnTo>
                    <a:lnTo>
                      <a:pt x="1" y="11"/>
                    </a:lnTo>
                    <a:lnTo>
                      <a:pt x="1" y="11"/>
                    </a:lnTo>
                    <a:lnTo>
                      <a:pt x="1" y="12"/>
                    </a:lnTo>
                    <a:lnTo>
                      <a:pt x="2" y="12"/>
                    </a:lnTo>
                    <a:lnTo>
                      <a:pt x="2" y="13"/>
                    </a:lnTo>
                    <a:lnTo>
                      <a:pt x="2" y="13"/>
                    </a:lnTo>
                    <a:lnTo>
                      <a:pt x="2" y="14"/>
                    </a:lnTo>
                    <a:lnTo>
                      <a:pt x="2" y="14"/>
                    </a:lnTo>
                    <a:lnTo>
                      <a:pt x="2" y="14"/>
                    </a:lnTo>
                    <a:lnTo>
                      <a:pt x="2" y="16"/>
                    </a:lnTo>
                    <a:lnTo>
                      <a:pt x="1" y="16"/>
                    </a:lnTo>
                    <a:lnTo>
                      <a:pt x="1" y="16"/>
                    </a:lnTo>
                    <a:lnTo>
                      <a:pt x="1" y="16"/>
                    </a:lnTo>
                    <a:lnTo>
                      <a:pt x="0" y="16"/>
                    </a:lnTo>
                    <a:lnTo>
                      <a:pt x="0" y="14"/>
                    </a:lnTo>
                    <a:close/>
                  </a:path>
                </a:pathLst>
              </a:custGeom>
              <a:grpFill/>
              <a:ln w="9525">
                <a:solidFill>
                  <a:srgbClr val="C00000"/>
                </a:solidFill>
                <a:round/>
                <a:headEnd/>
                <a:tailEnd/>
              </a:ln>
            </p:spPr>
            <p:txBody>
              <a:bodyPr/>
              <a:lstStyle/>
              <a:p>
                <a:pPr>
                  <a:defRPr/>
                </a:pPr>
                <a:endParaRPr lang="en-GB" dirty="0"/>
              </a:p>
            </p:txBody>
          </p:sp>
          <p:sp>
            <p:nvSpPr>
              <p:cNvPr id="186481" name="Freeform 113">
                <a:extLst>
                  <a:ext uri="{FF2B5EF4-FFF2-40B4-BE49-F238E27FC236}">
                    <a16:creationId xmlns:a16="http://schemas.microsoft.com/office/drawing/2014/main" id="{BC35A627-1DEF-4F32-8656-EEBDB8B05120}"/>
                  </a:ext>
                </a:extLst>
              </p:cNvPr>
              <p:cNvSpPr>
                <a:spLocks/>
              </p:cNvSpPr>
              <p:nvPr/>
            </p:nvSpPr>
            <p:spPr bwMode="auto">
              <a:xfrm>
                <a:off x="1281" y="2620"/>
                <a:ext cx="1" cy="12"/>
              </a:xfrm>
              <a:custGeom>
                <a:avLst/>
                <a:gdLst/>
                <a:ahLst/>
                <a:cxnLst>
                  <a:cxn ang="0">
                    <a:pos x="0" y="12"/>
                  </a:cxn>
                  <a:cxn ang="0">
                    <a:pos x="0" y="0"/>
                  </a:cxn>
                  <a:cxn ang="0">
                    <a:pos x="0" y="12"/>
                  </a:cxn>
                </a:cxnLst>
                <a:rect l="0" t="0" r="r" b="b"/>
                <a:pathLst>
                  <a:path h="12">
                    <a:moveTo>
                      <a:pt x="0" y="12"/>
                    </a:moveTo>
                    <a:lnTo>
                      <a:pt x="0" y="0"/>
                    </a:lnTo>
                    <a:lnTo>
                      <a:pt x="0" y="12"/>
                    </a:lnTo>
                    <a:close/>
                  </a:path>
                </a:pathLst>
              </a:custGeom>
              <a:grpFill/>
              <a:ln w="9525">
                <a:solidFill>
                  <a:srgbClr val="C00000"/>
                </a:solidFill>
                <a:round/>
                <a:headEnd/>
                <a:tailEnd/>
              </a:ln>
            </p:spPr>
            <p:txBody>
              <a:bodyPr/>
              <a:lstStyle/>
              <a:p>
                <a:pPr>
                  <a:defRPr/>
                </a:pPr>
                <a:endParaRPr lang="en-GB" dirty="0"/>
              </a:p>
            </p:txBody>
          </p:sp>
          <p:sp>
            <p:nvSpPr>
              <p:cNvPr id="186482" name="Freeform 114">
                <a:extLst>
                  <a:ext uri="{FF2B5EF4-FFF2-40B4-BE49-F238E27FC236}">
                    <a16:creationId xmlns:a16="http://schemas.microsoft.com/office/drawing/2014/main" id="{FC83DAA2-390C-4846-895E-A828CAA190C5}"/>
                  </a:ext>
                </a:extLst>
              </p:cNvPr>
              <p:cNvSpPr>
                <a:spLocks/>
              </p:cNvSpPr>
              <p:nvPr/>
            </p:nvSpPr>
            <p:spPr bwMode="auto">
              <a:xfrm>
                <a:off x="1224" y="2617"/>
                <a:ext cx="21" cy="7"/>
              </a:xfrm>
              <a:custGeom>
                <a:avLst/>
                <a:gdLst/>
                <a:ahLst/>
                <a:cxnLst>
                  <a:cxn ang="0">
                    <a:pos x="12" y="7"/>
                  </a:cxn>
                  <a:cxn ang="0">
                    <a:pos x="12" y="7"/>
                  </a:cxn>
                  <a:cxn ang="0">
                    <a:pos x="12" y="7"/>
                  </a:cxn>
                  <a:cxn ang="0">
                    <a:pos x="11" y="7"/>
                  </a:cxn>
                  <a:cxn ang="0">
                    <a:pos x="11" y="7"/>
                  </a:cxn>
                  <a:cxn ang="0">
                    <a:pos x="11" y="7"/>
                  </a:cxn>
                  <a:cxn ang="0">
                    <a:pos x="10" y="7"/>
                  </a:cxn>
                  <a:cxn ang="0">
                    <a:pos x="10" y="7"/>
                  </a:cxn>
                  <a:cxn ang="0">
                    <a:pos x="9" y="7"/>
                  </a:cxn>
                  <a:cxn ang="0">
                    <a:pos x="0" y="2"/>
                  </a:cxn>
                  <a:cxn ang="0">
                    <a:pos x="1" y="1"/>
                  </a:cxn>
                  <a:cxn ang="0">
                    <a:pos x="2" y="0"/>
                  </a:cxn>
                  <a:cxn ang="0">
                    <a:pos x="4" y="1"/>
                  </a:cxn>
                  <a:cxn ang="0">
                    <a:pos x="6" y="1"/>
                  </a:cxn>
                  <a:cxn ang="0">
                    <a:pos x="8" y="1"/>
                  </a:cxn>
                  <a:cxn ang="0">
                    <a:pos x="9" y="2"/>
                  </a:cxn>
                  <a:cxn ang="0">
                    <a:pos x="11" y="2"/>
                  </a:cxn>
                  <a:cxn ang="0">
                    <a:pos x="12" y="2"/>
                  </a:cxn>
                  <a:cxn ang="0">
                    <a:pos x="13" y="2"/>
                  </a:cxn>
                  <a:cxn ang="0">
                    <a:pos x="13" y="2"/>
                  </a:cxn>
                  <a:cxn ang="0">
                    <a:pos x="13" y="3"/>
                  </a:cxn>
                  <a:cxn ang="0">
                    <a:pos x="13" y="3"/>
                  </a:cxn>
                  <a:cxn ang="0">
                    <a:pos x="13" y="3"/>
                  </a:cxn>
                  <a:cxn ang="0">
                    <a:pos x="13" y="5"/>
                  </a:cxn>
                  <a:cxn ang="0">
                    <a:pos x="12" y="5"/>
                  </a:cxn>
                  <a:cxn ang="0">
                    <a:pos x="12" y="5"/>
                  </a:cxn>
                  <a:cxn ang="0">
                    <a:pos x="13" y="6"/>
                  </a:cxn>
                  <a:cxn ang="0">
                    <a:pos x="14" y="6"/>
                  </a:cxn>
                  <a:cxn ang="0">
                    <a:pos x="15" y="6"/>
                  </a:cxn>
                  <a:cxn ang="0">
                    <a:pos x="16" y="6"/>
                  </a:cxn>
                  <a:cxn ang="0">
                    <a:pos x="17" y="6"/>
                  </a:cxn>
                  <a:cxn ang="0">
                    <a:pos x="19" y="5"/>
                  </a:cxn>
                  <a:cxn ang="0">
                    <a:pos x="20" y="6"/>
                  </a:cxn>
                  <a:cxn ang="0">
                    <a:pos x="21" y="6"/>
                  </a:cxn>
                  <a:cxn ang="0">
                    <a:pos x="12" y="7"/>
                  </a:cxn>
                </a:cxnLst>
                <a:rect l="0" t="0" r="r" b="b"/>
                <a:pathLst>
                  <a:path w="21" h="7">
                    <a:moveTo>
                      <a:pt x="12" y="7"/>
                    </a:moveTo>
                    <a:lnTo>
                      <a:pt x="12" y="7"/>
                    </a:lnTo>
                    <a:lnTo>
                      <a:pt x="12" y="7"/>
                    </a:lnTo>
                    <a:lnTo>
                      <a:pt x="11" y="7"/>
                    </a:lnTo>
                    <a:lnTo>
                      <a:pt x="11" y="7"/>
                    </a:lnTo>
                    <a:lnTo>
                      <a:pt x="11" y="7"/>
                    </a:lnTo>
                    <a:lnTo>
                      <a:pt x="10" y="7"/>
                    </a:lnTo>
                    <a:lnTo>
                      <a:pt x="10" y="7"/>
                    </a:lnTo>
                    <a:lnTo>
                      <a:pt x="9" y="7"/>
                    </a:lnTo>
                    <a:lnTo>
                      <a:pt x="0" y="2"/>
                    </a:lnTo>
                    <a:lnTo>
                      <a:pt x="1" y="1"/>
                    </a:lnTo>
                    <a:lnTo>
                      <a:pt x="2" y="0"/>
                    </a:lnTo>
                    <a:lnTo>
                      <a:pt x="4" y="1"/>
                    </a:lnTo>
                    <a:lnTo>
                      <a:pt x="6" y="1"/>
                    </a:lnTo>
                    <a:lnTo>
                      <a:pt x="8" y="1"/>
                    </a:lnTo>
                    <a:lnTo>
                      <a:pt x="9" y="2"/>
                    </a:lnTo>
                    <a:lnTo>
                      <a:pt x="11" y="2"/>
                    </a:lnTo>
                    <a:lnTo>
                      <a:pt x="12" y="2"/>
                    </a:lnTo>
                    <a:lnTo>
                      <a:pt x="13" y="2"/>
                    </a:lnTo>
                    <a:lnTo>
                      <a:pt x="13" y="2"/>
                    </a:lnTo>
                    <a:lnTo>
                      <a:pt x="13" y="3"/>
                    </a:lnTo>
                    <a:lnTo>
                      <a:pt x="13" y="3"/>
                    </a:lnTo>
                    <a:lnTo>
                      <a:pt x="13" y="3"/>
                    </a:lnTo>
                    <a:lnTo>
                      <a:pt x="13" y="5"/>
                    </a:lnTo>
                    <a:lnTo>
                      <a:pt x="12" y="5"/>
                    </a:lnTo>
                    <a:lnTo>
                      <a:pt x="12" y="5"/>
                    </a:lnTo>
                    <a:lnTo>
                      <a:pt x="13" y="6"/>
                    </a:lnTo>
                    <a:lnTo>
                      <a:pt x="14" y="6"/>
                    </a:lnTo>
                    <a:lnTo>
                      <a:pt x="15" y="6"/>
                    </a:lnTo>
                    <a:lnTo>
                      <a:pt x="16" y="6"/>
                    </a:lnTo>
                    <a:lnTo>
                      <a:pt x="17" y="6"/>
                    </a:lnTo>
                    <a:lnTo>
                      <a:pt x="19" y="5"/>
                    </a:lnTo>
                    <a:lnTo>
                      <a:pt x="20" y="6"/>
                    </a:lnTo>
                    <a:lnTo>
                      <a:pt x="21" y="6"/>
                    </a:lnTo>
                    <a:lnTo>
                      <a:pt x="12" y="7"/>
                    </a:lnTo>
                    <a:close/>
                  </a:path>
                </a:pathLst>
              </a:custGeom>
              <a:grpFill/>
              <a:ln w="9525">
                <a:solidFill>
                  <a:srgbClr val="C00000"/>
                </a:solidFill>
                <a:round/>
                <a:headEnd/>
                <a:tailEnd/>
              </a:ln>
            </p:spPr>
            <p:txBody>
              <a:bodyPr/>
              <a:lstStyle/>
              <a:p>
                <a:pPr>
                  <a:defRPr/>
                </a:pPr>
                <a:endParaRPr lang="en-GB" dirty="0"/>
              </a:p>
            </p:txBody>
          </p:sp>
          <p:sp>
            <p:nvSpPr>
              <p:cNvPr id="186483" name="Freeform 115">
                <a:extLst>
                  <a:ext uri="{FF2B5EF4-FFF2-40B4-BE49-F238E27FC236}">
                    <a16:creationId xmlns:a16="http://schemas.microsoft.com/office/drawing/2014/main" id="{7244CC59-1935-4199-B6F9-F692A4D47640}"/>
                  </a:ext>
                </a:extLst>
              </p:cNvPr>
              <p:cNvSpPr>
                <a:spLocks/>
              </p:cNvSpPr>
              <p:nvPr/>
            </p:nvSpPr>
            <p:spPr bwMode="auto">
              <a:xfrm>
                <a:off x="1610" y="2588"/>
                <a:ext cx="44" cy="32"/>
              </a:xfrm>
              <a:custGeom>
                <a:avLst/>
                <a:gdLst/>
                <a:ahLst/>
                <a:cxnLst>
                  <a:cxn ang="0">
                    <a:pos x="25" y="32"/>
                  </a:cxn>
                  <a:cxn ang="0">
                    <a:pos x="25" y="31"/>
                  </a:cxn>
                  <a:cxn ang="0">
                    <a:pos x="26" y="30"/>
                  </a:cxn>
                  <a:cxn ang="0">
                    <a:pos x="27" y="29"/>
                  </a:cxn>
                  <a:cxn ang="0">
                    <a:pos x="28" y="28"/>
                  </a:cxn>
                  <a:cxn ang="0">
                    <a:pos x="27" y="27"/>
                  </a:cxn>
                  <a:cxn ang="0">
                    <a:pos x="26" y="25"/>
                  </a:cxn>
                  <a:cxn ang="0">
                    <a:pos x="25" y="25"/>
                  </a:cxn>
                  <a:cxn ang="0">
                    <a:pos x="25" y="23"/>
                  </a:cxn>
                  <a:cxn ang="0">
                    <a:pos x="24" y="21"/>
                  </a:cxn>
                  <a:cxn ang="0">
                    <a:pos x="24" y="20"/>
                  </a:cxn>
                  <a:cxn ang="0">
                    <a:pos x="24" y="17"/>
                  </a:cxn>
                  <a:cxn ang="0">
                    <a:pos x="24" y="15"/>
                  </a:cxn>
                  <a:cxn ang="0">
                    <a:pos x="24" y="14"/>
                  </a:cxn>
                  <a:cxn ang="0">
                    <a:pos x="23" y="14"/>
                  </a:cxn>
                  <a:cxn ang="0">
                    <a:pos x="22" y="14"/>
                  </a:cxn>
                  <a:cxn ang="0">
                    <a:pos x="13" y="14"/>
                  </a:cxn>
                  <a:cxn ang="0">
                    <a:pos x="12" y="15"/>
                  </a:cxn>
                  <a:cxn ang="0">
                    <a:pos x="11" y="15"/>
                  </a:cxn>
                  <a:cxn ang="0">
                    <a:pos x="10" y="16"/>
                  </a:cxn>
                  <a:cxn ang="0">
                    <a:pos x="9" y="17"/>
                  </a:cxn>
                  <a:cxn ang="0">
                    <a:pos x="10" y="15"/>
                  </a:cxn>
                  <a:cxn ang="0">
                    <a:pos x="10" y="13"/>
                  </a:cxn>
                  <a:cxn ang="0">
                    <a:pos x="10" y="10"/>
                  </a:cxn>
                  <a:cxn ang="0">
                    <a:pos x="9" y="8"/>
                  </a:cxn>
                  <a:cxn ang="0">
                    <a:pos x="8" y="7"/>
                  </a:cxn>
                  <a:cxn ang="0">
                    <a:pos x="6" y="7"/>
                  </a:cxn>
                  <a:cxn ang="0">
                    <a:pos x="3" y="8"/>
                  </a:cxn>
                  <a:cxn ang="0">
                    <a:pos x="1" y="7"/>
                  </a:cxn>
                  <a:cxn ang="0">
                    <a:pos x="0" y="4"/>
                  </a:cxn>
                  <a:cxn ang="0">
                    <a:pos x="1" y="2"/>
                  </a:cxn>
                  <a:cxn ang="0">
                    <a:pos x="3" y="1"/>
                  </a:cxn>
                  <a:cxn ang="0">
                    <a:pos x="6" y="0"/>
                  </a:cxn>
                  <a:cxn ang="0">
                    <a:pos x="44" y="4"/>
                  </a:cxn>
                  <a:cxn ang="0">
                    <a:pos x="44" y="4"/>
                  </a:cxn>
                  <a:cxn ang="0">
                    <a:pos x="44" y="5"/>
                  </a:cxn>
                  <a:cxn ang="0">
                    <a:pos x="44" y="7"/>
                  </a:cxn>
                  <a:cxn ang="0">
                    <a:pos x="24" y="32"/>
                  </a:cxn>
                </a:cxnLst>
                <a:rect l="0" t="0" r="r" b="b"/>
                <a:pathLst>
                  <a:path w="44" h="32">
                    <a:moveTo>
                      <a:pt x="24" y="32"/>
                    </a:moveTo>
                    <a:lnTo>
                      <a:pt x="25" y="32"/>
                    </a:lnTo>
                    <a:lnTo>
                      <a:pt x="25" y="31"/>
                    </a:lnTo>
                    <a:lnTo>
                      <a:pt x="25" y="31"/>
                    </a:lnTo>
                    <a:lnTo>
                      <a:pt x="26" y="30"/>
                    </a:lnTo>
                    <a:lnTo>
                      <a:pt x="26" y="30"/>
                    </a:lnTo>
                    <a:lnTo>
                      <a:pt x="27" y="30"/>
                    </a:lnTo>
                    <a:lnTo>
                      <a:pt x="27" y="29"/>
                    </a:lnTo>
                    <a:lnTo>
                      <a:pt x="28" y="29"/>
                    </a:lnTo>
                    <a:lnTo>
                      <a:pt x="28" y="28"/>
                    </a:lnTo>
                    <a:lnTo>
                      <a:pt x="27" y="27"/>
                    </a:lnTo>
                    <a:lnTo>
                      <a:pt x="27" y="27"/>
                    </a:lnTo>
                    <a:lnTo>
                      <a:pt x="27" y="27"/>
                    </a:lnTo>
                    <a:lnTo>
                      <a:pt x="26" y="25"/>
                    </a:lnTo>
                    <a:lnTo>
                      <a:pt x="26" y="25"/>
                    </a:lnTo>
                    <a:lnTo>
                      <a:pt x="25" y="25"/>
                    </a:lnTo>
                    <a:lnTo>
                      <a:pt x="25" y="24"/>
                    </a:lnTo>
                    <a:lnTo>
                      <a:pt x="25" y="23"/>
                    </a:lnTo>
                    <a:lnTo>
                      <a:pt x="25" y="22"/>
                    </a:lnTo>
                    <a:lnTo>
                      <a:pt x="24" y="21"/>
                    </a:lnTo>
                    <a:lnTo>
                      <a:pt x="24" y="21"/>
                    </a:lnTo>
                    <a:lnTo>
                      <a:pt x="24" y="20"/>
                    </a:lnTo>
                    <a:lnTo>
                      <a:pt x="24" y="18"/>
                    </a:lnTo>
                    <a:lnTo>
                      <a:pt x="24" y="17"/>
                    </a:lnTo>
                    <a:lnTo>
                      <a:pt x="24" y="16"/>
                    </a:lnTo>
                    <a:lnTo>
                      <a:pt x="24" y="15"/>
                    </a:lnTo>
                    <a:lnTo>
                      <a:pt x="24" y="14"/>
                    </a:lnTo>
                    <a:lnTo>
                      <a:pt x="24" y="14"/>
                    </a:lnTo>
                    <a:lnTo>
                      <a:pt x="23" y="14"/>
                    </a:lnTo>
                    <a:lnTo>
                      <a:pt x="23" y="14"/>
                    </a:lnTo>
                    <a:lnTo>
                      <a:pt x="22" y="14"/>
                    </a:lnTo>
                    <a:lnTo>
                      <a:pt x="22" y="14"/>
                    </a:lnTo>
                    <a:lnTo>
                      <a:pt x="21" y="14"/>
                    </a:lnTo>
                    <a:lnTo>
                      <a:pt x="13" y="14"/>
                    </a:lnTo>
                    <a:lnTo>
                      <a:pt x="13" y="15"/>
                    </a:lnTo>
                    <a:lnTo>
                      <a:pt x="12" y="15"/>
                    </a:lnTo>
                    <a:lnTo>
                      <a:pt x="12" y="15"/>
                    </a:lnTo>
                    <a:lnTo>
                      <a:pt x="11" y="15"/>
                    </a:lnTo>
                    <a:lnTo>
                      <a:pt x="11" y="16"/>
                    </a:lnTo>
                    <a:lnTo>
                      <a:pt x="10" y="16"/>
                    </a:lnTo>
                    <a:lnTo>
                      <a:pt x="10" y="17"/>
                    </a:lnTo>
                    <a:lnTo>
                      <a:pt x="9" y="17"/>
                    </a:lnTo>
                    <a:lnTo>
                      <a:pt x="10" y="16"/>
                    </a:lnTo>
                    <a:lnTo>
                      <a:pt x="10" y="15"/>
                    </a:lnTo>
                    <a:lnTo>
                      <a:pt x="10" y="14"/>
                    </a:lnTo>
                    <a:lnTo>
                      <a:pt x="10" y="13"/>
                    </a:lnTo>
                    <a:lnTo>
                      <a:pt x="10" y="11"/>
                    </a:lnTo>
                    <a:lnTo>
                      <a:pt x="10" y="10"/>
                    </a:lnTo>
                    <a:lnTo>
                      <a:pt x="10" y="9"/>
                    </a:lnTo>
                    <a:lnTo>
                      <a:pt x="9" y="8"/>
                    </a:lnTo>
                    <a:lnTo>
                      <a:pt x="9" y="8"/>
                    </a:lnTo>
                    <a:lnTo>
                      <a:pt x="8" y="7"/>
                    </a:lnTo>
                    <a:lnTo>
                      <a:pt x="7" y="7"/>
                    </a:lnTo>
                    <a:lnTo>
                      <a:pt x="6" y="7"/>
                    </a:lnTo>
                    <a:lnTo>
                      <a:pt x="4" y="8"/>
                    </a:lnTo>
                    <a:lnTo>
                      <a:pt x="3" y="8"/>
                    </a:lnTo>
                    <a:lnTo>
                      <a:pt x="2" y="8"/>
                    </a:lnTo>
                    <a:lnTo>
                      <a:pt x="1" y="7"/>
                    </a:lnTo>
                    <a:lnTo>
                      <a:pt x="0" y="5"/>
                    </a:lnTo>
                    <a:lnTo>
                      <a:pt x="0" y="4"/>
                    </a:lnTo>
                    <a:lnTo>
                      <a:pt x="0" y="3"/>
                    </a:lnTo>
                    <a:lnTo>
                      <a:pt x="1" y="2"/>
                    </a:lnTo>
                    <a:lnTo>
                      <a:pt x="2" y="2"/>
                    </a:lnTo>
                    <a:lnTo>
                      <a:pt x="3" y="1"/>
                    </a:lnTo>
                    <a:lnTo>
                      <a:pt x="4" y="0"/>
                    </a:lnTo>
                    <a:lnTo>
                      <a:pt x="6" y="0"/>
                    </a:lnTo>
                    <a:lnTo>
                      <a:pt x="44" y="4"/>
                    </a:lnTo>
                    <a:lnTo>
                      <a:pt x="44" y="4"/>
                    </a:lnTo>
                    <a:lnTo>
                      <a:pt x="44" y="4"/>
                    </a:lnTo>
                    <a:lnTo>
                      <a:pt x="44" y="4"/>
                    </a:lnTo>
                    <a:lnTo>
                      <a:pt x="44" y="5"/>
                    </a:lnTo>
                    <a:lnTo>
                      <a:pt x="44" y="5"/>
                    </a:lnTo>
                    <a:lnTo>
                      <a:pt x="44" y="7"/>
                    </a:lnTo>
                    <a:lnTo>
                      <a:pt x="44" y="7"/>
                    </a:lnTo>
                    <a:lnTo>
                      <a:pt x="44" y="7"/>
                    </a:lnTo>
                    <a:lnTo>
                      <a:pt x="24" y="32"/>
                    </a:lnTo>
                    <a:close/>
                  </a:path>
                </a:pathLst>
              </a:custGeom>
              <a:grpFill/>
              <a:ln w="9525">
                <a:solidFill>
                  <a:srgbClr val="C00000"/>
                </a:solidFill>
                <a:round/>
                <a:headEnd/>
                <a:tailEnd/>
              </a:ln>
            </p:spPr>
            <p:txBody>
              <a:bodyPr/>
              <a:lstStyle/>
              <a:p>
                <a:pPr>
                  <a:defRPr/>
                </a:pPr>
                <a:endParaRPr lang="en-GB" dirty="0"/>
              </a:p>
            </p:txBody>
          </p:sp>
          <p:sp>
            <p:nvSpPr>
              <p:cNvPr id="186484" name="Freeform 116">
                <a:extLst>
                  <a:ext uri="{FF2B5EF4-FFF2-40B4-BE49-F238E27FC236}">
                    <a16:creationId xmlns:a16="http://schemas.microsoft.com/office/drawing/2014/main" id="{C60C9248-7184-453A-87B3-91F97A95A722}"/>
                  </a:ext>
                </a:extLst>
              </p:cNvPr>
              <p:cNvSpPr>
                <a:spLocks/>
              </p:cNvSpPr>
              <p:nvPr/>
            </p:nvSpPr>
            <p:spPr bwMode="auto">
              <a:xfrm>
                <a:off x="1007" y="2596"/>
                <a:ext cx="8" cy="21"/>
              </a:xfrm>
              <a:custGeom>
                <a:avLst/>
                <a:gdLst/>
                <a:ahLst/>
                <a:cxnLst>
                  <a:cxn ang="0">
                    <a:pos x="0" y="21"/>
                  </a:cxn>
                  <a:cxn ang="0">
                    <a:pos x="3" y="0"/>
                  </a:cxn>
                  <a:cxn ang="0">
                    <a:pos x="8" y="1"/>
                  </a:cxn>
                  <a:cxn ang="0">
                    <a:pos x="7" y="2"/>
                  </a:cxn>
                  <a:cxn ang="0">
                    <a:pos x="7" y="3"/>
                  </a:cxn>
                  <a:cxn ang="0">
                    <a:pos x="6" y="5"/>
                  </a:cxn>
                  <a:cxn ang="0">
                    <a:pos x="4" y="6"/>
                  </a:cxn>
                  <a:cxn ang="0">
                    <a:pos x="3" y="7"/>
                  </a:cxn>
                  <a:cxn ang="0">
                    <a:pos x="3" y="8"/>
                  </a:cxn>
                  <a:cxn ang="0">
                    <a:pos x="3" y="9"/>
                  </a:cxn>
                  <a:cxn ang="0">
                    <a:pos x="2" y="10"/>
                  </a:cxn>
                  <a:cxn ang="0">
                    <a:pos x="3" y="10"/>
                  </a:cxn>
                  <a:cxn ang="0">
                    <a:pos x="3" y="10"/>
                  </a:cxn>
                  <a:cxn ang="0">
                    <a:pos x="3" y="12"/>
                  </a:cxn>
                  <a:cxn ang="0">
                    <a:pos x="3" y="12"/>
                  </a:cxn>
                  <a:cxn ang="0">
                    <a:pos x="4" y="13"/>
                  </a:cxn>
                  <a:cxn ang="0">
                    <a:pos x="4" y="13"/>
                  </a:cxn>
                  <a:cxn ang="0">
                    <a:pos x="4" y="14"/>
                  </a:cxn>
                  <a:cxn ang="0">
                    <a:pos x="4" y="14"/>
                  </a:cxn>
                  <a:cxn ang="0">
                    <a:pos x="0" y="21"/>
                  </a:cxn>
                  <a:cxn ang="0">
                    <a:pos x="0" y="21"/>
                  </a:cxn>
                  <a:cxn ang="0">
                    <a:pos x="0" y="21"/>
                  </a:cxn>
                  <a:cxn ang="0">
                    <a:pos x="0" y="21"/>
                  </a:cxn>
                  <a:cxn ang="0">
                    <a:pos x="0" y="21"/>
                  </a:cxn>
                </a:cxnLst>
                <a:rect l="0" t="0" r="r" b="b"/>
                <a:pathLst>
                  <a:path w="8" h="21">
                    <a:moveTo>
                      <a:pt x="0" y="21"/>
                    </a:moveTo>
                    <a:lnTo>
                      <a:pt x="3" y="0"/>
                    </a:lnTo>
                    <a:lnTo>
                      <a:pt x="8" y="1"/>
                    </a:lnTo>
                    <a:lnTo>
                      <a:pt x="7" y="2"/>
                    </a:lnTo>
                    <a:lnTo>
                      <a:pt x="7" y="3"/>
                    </a:lnTo>
                    <a:lnTo>
                      <a:pt x="6" y="5"/>
                    </a:lnTo>
                    <a:lnTo>
                      <a:pt x="4" y="6"/>
                    </a:lnTo>
                    <a:lnTo>
                      <a:pt x="3" y="7"/>
                    </a:lnTo>
                    <a:lnTo>
                      <a:pt x="3" y="8"/>
                    </a:lnTo>
                    <a:lnTo>
                      <a:pt x="3" y="9"/>
                    </a:lnTo>
                    <a:lnTo>
                      <a:pt x="2" y="10"/>
                    </a:lnTo>
                    <a:lnTo>
                      <a:pt x="3" y="10"/>
                    </a:lnTo>
                    <a:lnTo>
                      <a:pt x="3" y="10"/>
                    </a:lnTo>
                    <a:lnTo>
                      <a:pt x="3" y="12"/>
                    </a:lnTo>
                    <a:lnTo>
                      <a:pt x="3" y="12"/>
                    </a:lnTo>
                    <a:lnTo>
                      <a:pt x="4" y="13"/>
                    </a:lnTo>
                    <a:lnTo>
                      <a:pt x="4" y="13"/>
                    </a:lnTo>
                    <a:lnTo>
                      <a:pt x="4" y="14"/>
                    </a:lnTo>
                    <a:lnTo>
                      <a:pt x="4" y="14"/>
                    </a:lnTo>
                    <a:lnTo>
                      <a:pt x="0" y="21"/>
                    </a:lnTo>
                    <a:lnTo>
                      <a:pt x="0" y="21"/>
                    </a:lnTo>
                    <a:lnTo>
                      <a:pt x="0" y="21"/>
                    </a:lnTo>
                    <a:lnTo>
                      <a:pt x="0" y="21"/>
                    </a:lnTo>
                    <a:lnTo>
                      <a:pt x="0" y="21"/>
                    </a:lnTo>
                    <a:close/>
                  </a:path>
                </a:pathLst>
              </a:custGeom>
              <a:grpFill/>
              <a:ln w="9525">
                <a:solidFill>
                  <a:srgbClr val="C00000"/>
                </a:solidFill>
                <a:round/>
                <a:headEnd/>
                <a:tailEnd/>
              </a:ln>
            </p:spPr>
            <p:txBody>
              <a:bodyPr/>
              <a:lstStyle/>
              <a:p>
                <a:pPr>
                  <a:defRPr/>
                </a:pPr>
                <a:endParaRPr lang="en-GB" dirty="0"/>
              </a:p>
            </p:txBody>
          </p:sp>
          <p:sp>
            <p:nvSpPr>
              <p:cNvPr id="186485" name="Freeform 117">
                <a:extLst>
                  <a:ext uri="{FF2B5EF4-FFF2-40B4-BE49-F238E27FC236}">
                    <a16:creationId xmlns:a16="http://schemas.microsoft.com/office/drawing/2014/main" id="{30BCA87D-8CAE-4969-A717-C03323939E43}"/>
                  </a:ext>
                </a:extLst>
              </p:cNvPr>
              <p:cNvSpPr>
                <a:spLocks/>
              </p:cNvSpPr>
              <p:nvPr/>
            </p:nvSpPr>
            <p:spPr bwMode="auto">
              <a:xfrm>
                <a:off x="1017" y="2570"/>
                <a:ext cx="63" cy="40"/>
              </a:xfrm>
              <a:custGeom>
                <a:avLst/>
                <a:gdLst/>
                <a:ahLst/>
                <a:cxnLst>
                  <a:cxn ang="0">
                    <a:pos x="62" y="40"/>
                  </a:cxn>
                  <a:cxn ang="0">
                    <a:pos x="44" y="40"/>
                  </a:cxn>
                  <a:cxn ang="0">
                    <a:pos x="44" y="39"/>
                  </a:cxn>
                  <a:cxn ang="0">
                    <a:pos x="43" y="39"/>
                  </a:cxn>
                  <a:cxn ang="0">
                    <a:pos x="43" y="39"/>
                  </a:cxn>
                  <a:cxn ang="0">
                    <a:pos x="43" y="38"/>
                  </a:cxn>
                  <a:cxn ang="0">
                    <a:pos x="42" y="38"/>
                  </a:cxn>
                  <a:cxn ang="0">
                    <a:pos x="42" y="38"/>
                  </a:cxn>
                  <a:cxn ang="0">
                    <a:pos x="42" y="36"/>
                  </a:cxn>
                  <a:cxn ang="0">
                    <a:pos x="41" y="36"/>
                  </a:cxn>
                  <a:cxn ang="0">
                    <a:pos x="0" y="0"/>
                  </a:cxn>
                  <a:cxn ang="0">
                    <a:pos x="7" y="4"/>
                  </a:cxn>
                  <a:cxn ang="0">
                    <a:pos x="14" y="6"/>
                  </a:cxn>
                  <a:cxn ang="0">
                    <a:pos x="20" y="9"/>
                  </a:cxn>
                  <a:cxn ang="0">
                    <a:pos x="27" y="13"/>
                  </a:cxn>
                  <a:cxn ang="0">
                    <a:pos x="33" y="18"/>
                  </a:cxn>
                  <a:cxn ang="0">
                    <a:pos x="39" y="22"/>
                  </a:cxn>
                  <a:cxn ang="0">
                    <a:pos x="45" y="26"/>
                  </a:cxn>
                  <a:cxn ang="0">
                    <a:pos x="51" y="31"/>
                  </a:cxn>
                  <a:cxn ang="0">
                    <a:pos x="51" y="32"/>
                  </a:cxn>
                  <a:cxn ang="0">
                    <a:pos x="51" y="32"/>
                  </a:cxn>
                  <a:cxn ang="0">
                    <a:pos x="51" y="32"/>
                  </a:cxn>
                  <a:cxn ang="0">
                    <a:pos x="51" y="32"/>
                  </a:cxn>
                  <a:cxn ang="0">
                    <a:pos x="51" y="32"/>
                  </a:cxn>
                  <a:cxn ang="0">
                    <a:pos x="52" y="33"/>
                  </a:cxn>
                  <a:cxn ang="0">
                    <a:pos x="52" y="33"/>
                  </a:cxn>
                  <a:cxn ang="0">
                    <a:pos x="52" y="34"/>
                  </a:cxn>
                  <a:cxn ang="0">
                    <a:pos x="63" y="40"/>
                  </a:cxn>
                  <a:cxn ang="0">
                    <a:pos x="63" y="40"/>
                  </a:cxn>
                  <a:cxn ang="0">
                    <a:pos x="63" y="40"/>
                  </a:cxn>
                  <a:cxn ang="0">
                    <a:pos x="63" y="40"/>
                  </a:cxn>
                  <a:cxn ang="0">
                    <a:pos x="62" y="40"/>
                  </a:cxn>
                </a:cxnLst>
                <a:rect l="0" t="0" r="r" b="b"/>
                <a:pathLst>
                  <a:path w="63" h="40">
                    <a:moveTo>
                      <a:pt x="62" y="40"/>
                    </a:moveTo>
                    <a:lnTo>
                      <a:pt x="44" y="40"/>
                    </a:lnTo>
                    <a:lnTo>
                      <a:pt x="44" y="39"/>
                    </a:lnTo>
                    <a:lnTo>
                      <a:pt x="43" y="39"/>
                    </a:lnTo>
                    <a:lnTo>
                      <a:pt x="43" y="39"/>
                    </a:lnTo>
                    <a:lnTo>
                      <a:pt x="43" y="38"/>
                    </a:lnTo>
                    <a:lnTo>
                      <a:pt x="42" y="38"/>
                    </a:lnTo>
                    <a:lnTo>
                      <a:pt x="42" y="38"/>
                    </a:lnTo>
                    <a:lnTo>
                      <a:pt x="42" y="36"/>
                    </a:lnTo>
                    <a:lnTo>
                      <a:pt x="41" y="36"/>
                    </a:lnTo>
                    <a:lnTo>
                      <a:pt x="0" y="0"/>
                    </a:lnTo>
                    <a:lnTo>
                      <a:pt x="7" y="4"/>
                    </a:lnTo>
                    <a:lnTo>
                      <a:pt x="14" y="6"/>
                    </a:lnTo>
                    <a:lnTo>
                      <a:pt x="20" y="9"/>
                    </a:lnTo>
                    <a:lnTo>
                      <a:pt x="27" y="13"/>
                    </a:lnTo>
                    <a:lnTo>
                      <a:pt x="33" y="18"/>
                    </a:lnTo>
                    <a:lnTo>
                      <a:pt x="39" y="22"/>
                    </a:lnTo>
                    <a:lnTo>
                      <a:pt x="45" y="26"/>
                    </a:lnTo>
                    <a:lnTo>
                      <a:pt x="51" y="31"/>
                    </a:lnTo>
                    <a:lnTo>
                      <a:pt x="51" y="32"/>
                    </a:lnTo>
                    <a:lnTo>
                      <a:pt x="51" y="32"/>
                    </a:lnTo>
                    <a:lnTo>
                      <a:pt x="51" y="32"/>
                    </a:lnTo>
                    <a:lnTo>
                      <a:pt x="51" y="32"/>
                    </a:lnTo>
                    <a:lnTo>
                      <a:pt x="51" y="32"/>
                    </a:lnTo>
                    <a:lnTo>
                      <a:pt x="52" y="33"/>
                    </a:lnTo>
                    <a:lnTo>
                      <a:pt x="52" y="33"/>
                    </a:lnTo>
                    <a:lnTo>
                      <a:pt x="52" y="34"/>
                    </a:lnTo>
                    <a:lnTo>
                      <a:pt x="63" y="40"/>
                    </a:lnTo>
                    <a:lnTo>
                      <a:pt x="63" y="40"/>
                    </a:lnTo>
                    <a:lnTo>
                      <a:pt x="63" y="40"/>
                    </a:lnTo>
                    <a:lnTo>
                      <a:pt x="63" y="40"/>
                    </a:lnTo>
                    <a:lnTo>
                      <a:pt x="62" y="40"/>
                    </a:lnTo>
                    <a:close/>
                  </a:path>
                </a:pathLst>
              </a:custGeom>
              <a:grpFill/>
              <a:ln w="9525">
                <a:solidFill>
                  <a:srgbClr val="C00000"/>
                </a:solidFill>
                <a:round/>
                <a:headEnd/>
                <a:tailEnd/>
              </a:ln>
            </p:spPr>
            <p:txBody>
              <a:bodyPr/>
              <a:lstStyle/>
              <a:p>
                <a:pPr>
                  <a:defRPr/>
                </a:pPr>
                <a:endParaRPr lang="en-GB" dirty="0"/>
              </a:p>
            </p:txBody>
          </p:sp>
          <p:sp>
            <p:nvSpPr>
              <p:cNvPr id="186486" name="Freeform 118">
                <a:extLst>
                  <a:ext uri="{FF2B5EF4-FFF2-40B4-BE49-F238E27FC236}">
                    <a16:creationId xmlns:a16="http://schemas.microsoft.com/office/drawing/2014/main" id="{601B0AF5-394C-4A13-B0AA-47F5C1CAFB2E}"/>
                  </a:ext>
                </a:extLst>
              </p:cNvPr>
              <p:cNvSpPr>
                <a:spLocks/>
              </p:cNvSpPr>
              <p:nvPr/>
            </p:nvSpPr>
            <p:spPr bwMode="auto">
              <a:xfrm>
                <a:off x="1028" y="2599"/>
                <a:ext cx="8" cy="5"/>
              </a:xfrm>
              <a:custGeom>
                <a:avLst/>
                <a:gdLst/>
                <a:ahLst/>
                <a:cxnLst>
                  <a:cxn ang="0">
                    <a:pos x="8" y="5"/>
                  </a:cxn>
                  <a:cxn ang="0">
                    <a:pos x="1" y="3"/>
                  </a:cxn>
                  <a:cxn ang="0">
                    <a:pos x="1" y="3"/>
                  </a:cxn>
                  <a:cxn ang="0">
                    <a:pos x="1" y="3"/>
                  </a:cxn>
                  <a:cxn ang="0">
                    <a:pos x="0" y="2"/>
                  </a:cxn>
                  <a:cxn ang="0">
                    <a:pos x="0" y="2"/>
                  </a:cxn>
                  <a:cxn ang="0">
                    <a:pos x="0" y="2"/>
                  </a:cxn>
                  <a:cxn ang="0">
                    <a:pos x="1" y="2"/>
                  </a:cxn>
                  <a:cxn ang="0">
                    <a:pos x="1" y="2"/>
                  </a:cxn>
                  <a:cxn ang="0">
                    <a:pos x="1" y="0"/>
                  </a:cxn>
                  <a:cxn ang="0">
                    <a:pos x="8" y="5"/>
                  </a:cxn>
                </a:cxnLst>
                <a:rect l="0" t="0" r="r" b="b"/>
                <a:pathLst>
                  <a:path w="8" h="5">
                    <a:moveTo>
                      <a:pt x="8" y="5"/>
                    </a:moveTo>
                    <a:lnTo>
                      <a:pt x="1" y="3"/>
                    </a:lnTo>
                    <a:lnTo>
                      <a:pt x="1" y="3"/>
                    </a:lnTo>
                    <a:lnTo>
                      <a:pt x="1" y="3"/>
                    </a:lnTo>
                    <a:lnTo>
                      <a:pt x="0" y="2"/>
                    </a:lnTo>
                    <a:lnTo>
                      <a:pt x="0" y="2"/>
                    </a:lnTo>
                    <a:lnTo>
                      <a:pt x="0" y="2"/>
                    </a:lnTo>
                    <a:lnTo>
                      <a:pt x="1" y="2"/>
                    </a:lnTo>
                    <a:lnTo>
                      <a:pt x="1" y="2"/>
                    </a:lnTo>
                    <a:lnTo>
                      <a:pt x="1" y="0"/>
                    </a:lnTo>
                    <a:lnTo>
                      <a:pt x="8" y="5"/>
                    </a:lnTo>
                    <a:close/>
                  </a:path>
                </a:pathLst>
              </a:custGeom>
              <a:grpFill/>
              <a:ln w="9525">
                <a:solidFill>
                  <a:srgbClr val="C00000"/>
                </a:solidFill>
                <a:round/>
                <a:headEnd/>
                <a:tailEnd/>
              </a:ln>
            </p:spPr>
            <p:txBody>
              <a:bodyPr/>
              <a:lstStyle/>
              <a:p>
                <a:pPr>
                  <a:defRPr/>
                </a:pPr>
                <a:endParaRPr lang="en-GB" dirty="0"/>
              </a:p>
            </p:txBody>
          </p:sp>
          <p:sp>
            <p:nvSpPr>
              <p:cNvPr id="186487" name="Freeform 119">
                <a:extLst>
                  <a:ext uri="{FF2B5EF4-FFF2-40B4-BE49-F238E27FC236}">
                    <a16:creationId xmlns:a16="http://schemas.microsoft.com/office/drawing/2014/main" id="{92B60F0E-9788-4278-9B13-3AA9BF835BB3}"/>
                  </a:ext>
                </a:extLst>
              </p:cNvPr>
              <p:cNvSpPr>
                <a:spLocks/>
              </p:cNvSpPr>
              <p:nvPr/>
            </p:nvSpPr>
            <p:spPr bwMode="auto">
              <a:xfrm>
                <a:off x="1014" y="2579"/>
                <a:ext cx="24" cy="18"/>
              </a:xfrm>
              <a:custGeom>
                <a:avLst/>
                <a:gdLst/>
                <a:ahLst/>
                <a:cxnLst>
                  <a:cxn ang="0">
                    <a:pos x="22" y="18"/>
                  </a:cxn>
                  <a:cxn ang="0">
                    <a:pos x="0" y="7"/>
                  </a:cxn>
                  <a:cxn ang="0">
                    <a:pos x="1" y="0"/>
                  </a:cxn>
                  <a:cxn ang="0">
                    <a:pos x="24" y="18"/>
                  </a:cxn>
                  <a:cxn ang="0">
                    <a:pos x="23" y="18"/>
                  </a:cxn>
                  <a:cxn ang="0">
                    <a:pos x="23" y="18"/>
                  </a:cxn>
                  <a:cxn ang="0">
                    <a:pos x="23" y="18"/>
                  </a:cxn>
                  <a:cxn ang="0">
                    <a:pos x="23" y="18"/>
                  </a:cxn>
                  <a:cxn ang="0">
                    <a:pos x="23" y="18"/>
                  </a:cxn>
                  <a:cxn ang="0">
                    <a:pos x="22" y="18"/>
                  </a:cxn>
                  <a:cxn ang="0">
                    <a:pos x="22" y="18"/>
                  </a:cxn>
                  <a:cxn ang="0">
                    <a:pos x="22" y="18"/>
                  </a:cxn>
                </a:cxnLst>
                <a:rect l="0" t="0" r="r" b="b"/>
                <a:pathLst>
                  <a:path w="24" h="18">
                    <a:moveTo>
                      <a:pt x="22" y="18"/>
                    </a:moveTo>
                    <a:lnTo>
                      <a:pt x="0" y="7"/>
                    </a:lnTo>
                    <a:lnTo>
                      <a:pt x="1" y="0"/>
                    </a:lnTo>
                    <a:lnTo>
                      <a:pt x="24" y="18"/>
                    </a:lnTo>
                    <a:lnTo>
                      <a:pt x="23" y="18"/>
                    </a:lnTo>
                    <a:lnTo>
                      <a:pt x="23" y="18"/>
                    </a:lnTo>
                    <a:lnTo>
                      <a:pt x="23" y="18"/>
                    </a:lnTo>
                    <a:lnTo>
                      <a:pt x="23" y="18"/>
                    </a:lnTo>
                    <a:lnTo>
                      <a:pt x="23" y="18"/>
                    </a:lnTo>
                    <a:lnTo>
                      <a:pt x="22" y="18"/>
                    </a:lnTo>
                    <a:lnTo>
                      <a:pt x="22" y="18"/>
                    </a:lnTo>
                    <a:lnTo>
                      <a:pt x="22" y="18"/>
                    </a:lnTo>
                    <a:close/>
                  </a:path>
                </a:pathLst>
              </a:custGeom>
              <a:grpFill/>
              <a:ln w="9525">
                <a:solidFill>
                  <a:srgbClr val="C00000"/>
                </a:solidFill>
                <a:round/>
                <a:headEnd/>
                <a:tailEnd/>
              </a:ln>
            </p:spPr>
            <p:txBody>
              <a:bodyPr/>
              <a:lstStyle/>
              <a:p>
                <a:pPr>
                  <a:defRPr/>
                </a:pPr>
                <a:endParaRPr lang="en-GB" dirty="0"/>
              </a:p>
            </p:txBody>
          </p:sp>
          <p:sp>
            <p:nvSpPr>
              <p:cNvPr id="186488" name="Freeform 120">
                <a:extLst>
                  <a:ext uri="{FF2B5EF4-FFF2-40B4-BE49-F238E27FC236}">
                    <a16:creationId xmlns:a16="http://schemas.microsoft.com/office/drawing/2014/main" id="{3B5721F6-CA5C-47AC-A314-D960AA7B0084}"/>
                  </a:ext>
                </a:extLst>
              </p:cNvPr>
              <p:cNvSpPr>
                <a:spLocks/>
              </p:cNvSpPr>
              <p:nvPr/>
            </p:nvSpPr>
            <p:spPr bwMode="auto">
              <a:xfrm>
                <a:off x="1110" y="2458"/>
                <a:ext cx="143" cy="131"/>
              </a:xfrm>
              <a:custGeom>
                <a:avLst/>
                <a:gdLst/>
                <a:ahLst/>
                <a:cxnLst>
                  <a:cxn ang="0">
                    <a:pos x="63" y="125"/>
                  </a:cxn>
                  <a:cxn ang="0">
                    <a:pos x="52" y="126"/>
                  </a:cxn>
                  <a:cxn ang="0">
                    <a:pos x="51" y="127"/>
                  </a:cxn>
                  <a:cxn ang="0">
                    <a:pos x="50" y="130"/>
                  </a:cxn>
                  <a:cxn ang="0">
                    <a:pos x="48" y="131"/>
                  </a:cxn>
                  <a:cxn ang="0">
                    <a:pos x="30" y="124"/>
                  </a:cxn>
                  <a:cxn ang="0">
                    <a:pos x="24" y="105"/>
                  </a:cxn>
                  <a:cxn ang="0">
                    <a:pos x="16" y="98"/>
                  </a:cxn>
                  <a:cxn ang="0">
                    <a:pos x="11" y="95"/>
                  </a:cxn>
                  <a:cxn ang="0">
                    <a:pos x="10" y="91"/>
                  </a:cxn>
                  <a:cxn ang="0">
                    <a:pos x="13" y="86"/>
                  </a:cxn>
                  <a:cxn ang="0">
                    <a:pos x="8" y="74"/>
                  </a:cxn>
                  <a:cxn ang="0">
                    <a:pos x="9" y="65"/>
                  </a:cxn>
                  <a:cxn ang="0">
                    <a:pos x="10" y="60"/>
                  </a:cxn>
                  <a:cxn ang="0">
                    <a:pos x="4" y="55"/>
                  </a:cxn>
                  <a:cxn ang="0">
                    <a:pos x="1" y="51"/>
                  </a:cxn>
                  <a:cxn ang="0">
                    <a:pos x="2" y="48"/>
                  </a:cxn>
                  <a:cxn ang="0">
                    <a:pos x="1" y="44"/>
                  </a:cxn>
                  <a:cxn ang="0">
                    <a:pos x="0" y="43"/>
                  </a:cxn>
                  <a:cxn ang="0">
                    <a:pos x="0" y="41"/>
                  </a:cxn>
                  <a:cxn ang="0">
                    <a:pos x="1" y="40"/>
                  </a:cxn>
                  <a:cxn ang="0">
                    <a:pos x="2" y="37"/>
                  </a:cxn>
                  <a:cxn ang="0">
                    <a:pos x="3" y="36"/>
                  </a:cxn>
                  <a:cxn ang="0">
                    <a:pos x="7" y="35"/>
                  </a:cxn>
                  <a:cxn ang="0">
                    <a:pos x="23" y="22"/>
                  </a:cxn>
                  <a:cxn ang="0">
                    <a:pos x="50" y="37"/>
                  </a:cxn>
                  <a:cxn ang="0">
                    <a:pos x="56" y="39"/>
                  </a:cxn>
                  <a:cxn ang="0">
                    <a:pos x="57" y="36"/>
                  </a:cxn>
                  <a:cxn ang="0">
                    <a:pos x="58" y="33"/>
                  </a:cxn>
                  <a:cxn ang="0">
                    <a:pos x="62" y="28"/>
                  </a:cxn>
                  <a:cxn ang="0">
                    <a:pos x="64" y="28"/>
                  </a:cxn>
                  <a:cxn ang="0">
                    <a:pos x="73" y="12"/>
                  </a:cxn>
                  <a:cxn ang="0">
                    <a:pos x="76" y="9"/>
                  </a:cxn>
                  <a:cxn ang="0">
                    <a:pos x="77" y="7"/>
                  </a:cxn>
                  <a:cxn ang="0">
                    <a:pos x="76" y="5"/>
                  </a:cxn>
                  <a:cxn ang="0">
                    <a:pos x="77" y="1"/>
                  </a:cxn>
                  <a:cxn ang="0">
                    <a:pos x="86" y="4"/>
                  </a:cxn>
                  <a:cxn ang="0">
                    <a:pos x="117" y="32"/>
                  </a:cxn>
                  <a:cxn ang="0">
                    <a:pos x="128" y="44"/>
                  </a:cxn>
                  <a:cxn ang="0">
                    <a:pos x="128" y="47"/>
                  </a:cxn>
                  <a:cxn ang="0">
                    <a:pos x="126" y="51"/>
                  </a:cxn>
                  <a:cxn ang="0">
                    <a:pos x="121" y="51"/>
                  </a:cxn>
                  <a:cxn ang="0">
                    <a:pos x="117" y="48"/>
                  </a:cxn>
                  <a:cxn ang="0">
                    <a:pos x="114" y="49"/>
                  </a:cxn>
                  <a:cxn ang="0">
                    <a:pos x="114" y="53"/>
                  </a:cxn>
                  <a:cxn ang="0">
                    <a:pos x="119" y="61"/>
                  </a:cxn>
                  <a:cxn ang="0">
                    <a:pos x="143" y="112"/>
                  </a:cxn>
                  <a:cxn ang="0">
                    <a:pos x="141" y="118"/>
                  </a:cxn>
                  <a:cxn ang="0">
                    <a:pos x="116" y="106"/>
                  </a:cxn>
                  <a:cxn ang="0">
                    <a:pos x="114" y="107"/>
                  </a:cxn>
                  <a:cxn ang="0">
                    <a:pos x="108" y="107"/>
                  </a:cxn>
                  <a:cxn ang="0">
                    <a:pos x="99" y="103"/>
                  </a:cxn>
                  <a:cxn ang="0">
                    <a:pos x="96" y="104"/>
                  </a:cxn>
                  <a:cxn ang="0">
                    <a:pos x="94" y="111"/>
                  </a:cxn>
                  <a:cxn ang="0">
                    <a:pos x="97" y="114"/>
                  </a:cxn>
                  <a:cxn ang="0">
                    <a:pos x="76" y="131"/>
                  </a:cxn>
                  <a:cxn ang="0">
                    <a:pos x="75" y="131"/>
                  </a:cxn>
                </a:cxnLst>
                <a:rect l="0" t="0" r="r" b="b"/>
                <a:pathLst>
                  <a:path w="143" h="131">
                    <a:moveTo>
                      <a:pt x="73" y="130"/>
                    </a:moveTo>
                    <a:lnTo>
                      <a:pt x="71" y="128"/>
                    </a:lnTo>
                    <a:lnTo>
                      <a:pt x="68" y="127"/>
                    </a:lnTo>
                    <a:lnTo>
                      <a:pt x="66" y="126"/>
                    </a:lnTo>
                    <a:lnTo>
                      <a:pt x="63" y="125"/>
                    </a:lnTo>
                    <a:lnTo>
                      <a:pt x="61" y="124"/>
                    </a:lnTo>
                    <a:lnTo>
                      <a:pt x="58" y="124"/>
                    </a:lnTo>
                    <a:lnTo>
                      <a:pt x="55" y="124"/>
                    </a:lnTo>
                    <a:lnTo>
                      <a:pt x="52" y="125"/>
                    </a:lnTo>
                    <a:lnTo>
                      <a:pt x="52" y="126"/>
                    </a:lnTo>
                    <a:lnTo>
                      <a:pt x="52" y="126"/>
                    </a:lnTo>
                    <a:lnTo>
                      <a:pt x="52" y="126"/>
                    </a:lnTo>
                    <a:lnTo>
                      <a:pt x="52" y="127"/>
                    </a:lnTo>
                    <a:lnTo>
                      <a:pt x="52" y="127"/>
                    </a:lnTo>
                    <a:lnTo>
                      <a:pt x="51" y="127"/>
                    </a:lnTo>
                    <a:lnTo>
                      <a:pt x="51" y="128"/>
                    </a:lnTo>
                    <a:lnTo>
                      <a:pt x="51" y="128"/>
                    </a:lnTo>
                    <a:lnTo>
                      <a:pt x="50" y="128"/>
                    </a:lnTo>
                    <a:lnTo>
                      <a:pt x="50" y="128"/>
                    </a:lnTo>
                    <a:lnTo>
                      <a:pt x="50" y="130"/>
                    </a:lnTo>
                    <a:lnTo>
                      <a:pt x="49" y="130"/>
                    </a:lnTo>
                    <a:lnTo>
                      <a:pt x="49" y="130"/>
                    </a:lnTo>
                    <a:lnTo>
                      <a:pt x="48" y="130"/>
                    </a:lnTo>
                    <a:lnTo>
                      <a:pt x="48" y="131"/>
                    </a:lnTo>
                    <a:lnTo>
                      <a:pt x="48" y="131"/>
                    </a:lnTo>
                    <a:lnTo>
                      <a:pt x="44" y="131"/>
                    </a:lnTo>
                    <a:lnTo>
                      <a:pt x="40" y="130"/>
                    </a:lnTo>
                    <a:lnTo>
                      <a:pt x="36" y="127"/>
                    </a:lnTo>
                    <a:lnTo>
                      <a:pt x="33" y="126"/>
                    </a:lnTo>
                    <a:lnTo>
                      <a:pt x="30" y="124"/>
                    </a:lnTo>
                    <a:lnTo>
                      <a:pt x="27" y="121"/>
                    </a:lnTo>
                    <a:lnTo>
                      <a:pt x="24" y="119"/>
                    </a:lnTo>
                    <a:lnTo>
                      <a:pt x="21" y="117"/>
                    </a:lnTo>
                    <a:lnTo>
                      <a:pt x="25" y="107"/>
                    </a:lnTo>
                    <a:lnTo>
                      <a:pt x="24" y="105"/>
                    </a:lnTo>
                    <a:lnTo>
                      <a:pt x="23" y="104"/>
                    </a:lnTo>
                    <a:lnTo>
                      <a:pt x="21" y="102"/>
                    </a:lnTo>
                    <a:lnTo>
                      <a:pt x="20" y="100"/>
                    </a:lnTo>
                    <a:lnTo>
                      <a:pt x="18" y="99"/>
                    </a:lnTo>
                    <a:lnTo>
                      <a:pt x="16" y="98"/>
                    </a:lnTo>
                    <a:lnTo>
                      <a:pt x="14" y="97"/>
                    </a:lnTo>
                    <a:lnTo>
                      <a:pt x="12" y="95"/>
                    </a:lnTo>
                    <a:lnTo>
                      <a:pt x="12" y="95"/>
                    </a:lnTo>
                    <a:lnTo>
                      <a:pt x="11" y="95"/>
                    </a:lnTo>
                    <a:lnTo>
                      <a:pt x="11" y="95"/>
                    </a:lnTo>
                    <a:lnTo>
                      <a:pt x="11" y="95"/>
                    </a:lnTo>
                    <a:lnTo>
                      <a:pt x="10" y="93"/>
                    </a:lnTo>
                    <a:lnTo>
                      <a:pt x="10" y="92"/>
                    </a:lnTo>
                    <a:lnTo>
                      <a:pt x="10" y="92"/>
                    </a:lnTo>
                    <a:lnTo>
                      <a:pt x="10" y="91"/>
                    </a:lnTo>
                    <a:lnTo>
                      <a:pt x="11" y="90"/>
                    </a:lnTo>
                    <a:lnTo>
                      <a:pt x="11" y="90"/>
                    </a:lnTo>
                    <a:lnTo>
                      <a:pt x="12" y="89"/>
                    </a:lnTo>
                    <a:lnTo>
                      <a:pt x="13" y="88"/>
                    </a:lnTo>
                    <a:lnTo>
                      <a:pt x="13" y="86"/>
                    </a:lnTo>
                    <a:lnTo>
                      <a:pt x="14" y="86"/>
                    </a:lnTo>
                    <a:lnTo>
                      <a:pt x="15" y="85"/>
                    </a:lnTo>
                    <a:lnTo>
                      <a:pt x="16" y="85"/>
                    </a:lnTo>
                    <a:lnTo>
                      <a:pt x="30" y="92"/>
                    </a:lnTo>
                    <a:lnTo>
                      <a:pt x="8" y="74"/>
                    </a:lnTo>
                    <a:lnTo>
                      <a:pt x="7" y="71"/>
                    </a:lnTo>
                    <a:lnTo>
                      <a:pt x="7" y="70"/>
                    </a:lnTo>
                    <a:lnTo>
                      <a:pt x="8" y="69"/>
                    </a:lnTo>
                    <a:lnTo>
                      <a:pt x="8" y="67"/>
                    </a:lnTo>
                    <a:lnTo>
                      <a:pt x="9" y="65"/>
                    </a:lnTo>
                    <a:lnTo>
                      <a:pt x="10" y="64"/>
                    </a:lnTo>
                    <a:lnTo>
                      <a:pt x="11" y="64"/>
                    </a:lnTo>
                    <a:lnTo>
                      <a:pt x="12" y="63"/>
                    </a:lnTo>
                    <a:lnTo>
                      <a:pt x="11" y="61"/>
                    </a:lnTo>
                    <a:lnTo>
                      <a:pt x="10" y="60"/>
                    </a:lnTo>
                    <a:lnTo>
                      <a:pt x="9" y="58"/>
                    </a:lnTo>
                    <a:lnTo>
                      <a:pt x="8" y="57"/>
                    </a:lnTo>
                    <a:lnTo>
                      <a:pt x="6" y="57"/>
                    </a:lnTo>
                    <a:lnTo>
                      <a:pt x="5" y="56"/>
                    </a:lnTo>
                    <a:lnTo>
                      <a:pt x="4" y="55"/>
                    </a:lnTo>
                    <a:lnTo>
                      <a:pt x="2" y="54"/>
                    </a:lnTo>
                    <a:lnTo>
                      <a:pt x="2" y="54"/>
                    </a:lnTo>
                    <a:lnTo>
                      <a:pt x="1" y="53"/>
                    </a:lnTo>
                    <a:lnTo>
                      <a:pt x="1" y="53"/>
                    </a:lnTo>
                    <a:lnTo>
                      <a:pt x="1" y="51"/>
                    </a:lnTo>
                    <a:lnTo>
                      <a:pt x="1" y="50"/>
                    </a:lnTo>
                    <a:lnTo>
                      <a:pt x="1" y="50"/>
                    </a:lnTo>
                    <a:lnTo>
                      <a:pt x="2" y="49"/>
                    </a:lnTo>
                    <a:lnTo>
                      <a:pt x="2" y="48"/>
                    </a:lnTo>
                    <a:lnTo>
                      <a:pt x="2" y="48"/>
                    </a:lnTo>
                    <a:lnTo>
                      <a:pt x="2" y="47"/>
                    </a:lnTo>
                    <a:lnTo>
                      <a:pt x="2" y="47"/>
                    </a:lnTo>
                    <a:lnTo>
                      <a:pt x="2" y="46"/>
                    </a:lnTo>
                    <a:lnTo>
                      <a:pt x="1" y="46"/>
                    </a:lnTo>
                    <a:lnTo>
                      <a:pt x="1" y="44"/>
                    </a:lnTo>
                    <a:lnTo>
                      <a:pt x="1" y="44"/>
                    </a:lnTo>
                    <a:lnTo>
                      <a:pt x="0" y="43"/>
                    </a:lnTo>
                    <a:lnTo>
                      <a:pt x="0" y="43"/>
                    </a:lnTo>
                    <a:lnTo>
                      <a:pt x="0" y="43"/>
                    </a:lnTo>
                    <a:lnTo>
                      <a:pt x="0" y="43"/>
                    </a:lnTo>
                    <a:lnTo>
                      <a:pt x="0" y="42"/>
                    </a:lnTo>
                    <a:lnTo>
                      <a:pt x="0" y="42"/>
                    </a:lnTo>
                    <a:lnTo>
                      <a:pt x="0" y="42"/>
                    </a:lnTo>
                    <a:lnTo>
                      <a:pt x="0" y="41"/>
                    </a:lnTo>
                    <a:lnTo>
                      <a:pt x="0" y="41"/>
                    </a:lnTo>
                    <a:lnTo>
                      <a:pt x="0" y="41"/>
                    </a:lnTo>
                    <a:lnTo>
                      <a:pt x="1" y="41"/>
                    </a:lnTo>
                    <a:lnTo>
                      <a:pt x="1" y="40"/>
                    </a:lnTo>
                    <a:lnTo>
                      <a:pt x="1" y="40"/>
                    </a:lnTo>
                    <a:lnTo>
                      <a:pt x="1" y="40"/>
                    </a:lnTo>
                    <a:lnTo>
                      <a:pt x="2" y="39"/>
                    </a:lnTo>
                    <a:lnTo>
                      <a:pt x="2" y="39"/>
                    </a:lnTo>
                    <a:lnTo>
                      <a:pt x="2" y="39"/>
                    </a:lnTo>
                    <a:lnTo>
                      <a:pt x="2" y="37"/>
                    </a:lnTo>
                    <a:lnTo>
                      <a:pt x="2" y="37"/>
                    </a:lnTo>
                    <a:lnTo>
                      <a:pt x="2" y="37"/>
                    </a:lnTo>
                    <a:lnTo>
                      <a:pt x="3" y="37"/>
                    </a:lnTo>
                    <a:lnTo>
                      <a:pt x="3" y="37"/>
                    </a:lnTo>
                    <a:lnTo>
                      <a:pt x="3" y="36"/>
                    </a:lnTo>
                    <a:lnTo>
                      <a:pt x="3" y="36"/>
                    </a:lnTo>
                    <a:lnTo>
                      <a:pt x="4" y="36"/>
                    </a:lnTo>
                    <a:lnTo>
                      <a:pt x="4" y="36"/>
                    </a:lnTo>
                    <a:lnTo>
                      <a:pt x="5" y="35"/>
                    </a:lnTo>
                    <a:lnTo>
                      <a:pt x="6" y="35"/>
                    </a:lnTo>
                    <a:lnTo>
                      <a:pt x="7" y="35"/>
                    </a:lnTo>
                    <a:lnTo>
                      <a:pt x="8" y="36"/>
                    </a:lnTo>
                    <a:lnTo>
                      <a:pt x="9" y="36"/>
                    </a:lnTo>
                    <a:lnTo>
                      <a:pt x="10" y="35"/>
                    </a:lnTo>
                    <a:lnTo>
                      <a:pt x="10" y="35"/>
                    </a:lnTo>
                    <a:lnTo>
                      <a:pt x="23" y="22"/>
                    </a:lnTo>
                    <a:lnTo>
                      <a:pt x="42" y="34"/>
                    </a:lnTo>
                    <a:lnTo>
                      <a:pt x="49" y="34"/>
                    </a:lnTo>
                    <a:lnTo>
                      <a:pt x="49" y="35"/>
                    </a:lnTo>
                    <a:lnTo>
                      <a:pt x="50" y="36"/>
                    </a:lnTo>
                    <a:lnTo>
                      <a:pt x="50" y="37"/>
                    </a:lnTo>
                    <a:lnTo>
                      <a:pt x="51" y="37"/>
                    </a:lnTo>
                    <a:lnTo>
                      <a:pt x="52" y="39"/>
                    </a:lnTo>
                    <a:lnTo>
                      <a:pt x="53" y="39"/>
                    </a:lnTo>
                    <a:lnTo>
                      <a:pt x="54" y="39"/>
                    </a:lnTo>
                    <a:lnTo>
                      <a:pt x="56" y="39"/>
                    </a:lnTo>
                    <a:lnTo>
                      <a:pt x="56" y="39"/>
                    </a:lnTo>
                    <a:lnTo>
                      <a:pt x="56" y="39"/>
                    </a:lnTo>
                    <a:lnTo>
                      <a:pt x="57" y="37"/>
                    </a:lnTo>
                    <a:lnTo>
                      <a:pt x="57" y="37"/>
                    </a:lnTo>
                    <a:lnTo>
                      <a:pt x="57" y="36"/>
                    </a:lnTo>
                    <a:lnTo>
                      <a:pt x="57" y="35"/>
                    </a:lnTo>
                    <a:lnTo>
                      <a:pt x="57" y="35"/>
                    </a:lnTo>
                    <a:lnTo>
                      <a:pt x="57" y="34"/>
                    </a:lnTo>
                    <a:lnTo>
                      <a:pt x="57" y="33"/>
                    </a:lnTo>
                    <a:lnTo>
                      <a:pt x="58" y="33"/>
                    </a:lnTo>
                    <a:lnTo>
                      <a:pt x="58" y="32"/>
                    </a:lnTo>
                    <a:lnTo>
                      <a:pt x="59" y="30"/>
                    </a:lnTo>
                    <a:lnTo>
                      <a:pt x="60" y="30"/>
                    </a:lnTo>
                    <a:lnTo>
                      <a:pt x="61" y="29"/>
                    </a:lnTo>
                    <a:lnTo>
                      <a:pt x="62" y="28"/>
                    </a:lnTo>
                    <a:lnTo>
                      <a:pt x="62" y="28"/>
                    </a:lnTo>
                    <a:lnTo>
                      <a:pt x="63" y="28"/>
                    </a:lnTo>
                    <a:lnTo>
                      <a:pt x="63" y="28"/>
                    </a:lnTo>
                    <a:lnTo>
                      <a:pt x="64" y="28"/>
                    </a:lnTo>
                    <a:lnTo>
                      <a:pt x="64" y="28"/>
                    </a:lnTo>
                    <a:lnTo>
                      <a:pt x="65" y="28"/>
                    </a:lnTo>
                    <a:lnTo>
                      <a:pt x="65" y="28"/>
                    </a:lnTo>
                    <a:lnTo>
                      <a:pt x="65" y="28"/>
                    </a:lnTo>
                    <a:lnTo>
                      <a:pt x="66" y="28"/>
                    </a:lnTo>
                    <a:lnTo>
                      <a:pt x="73" y="12"/>
                    </a:lnTo>
                    <a:lnTo>
                      <a:pt x="75" y="11"/>
                    </a:lnTo>
                    <a:lnTo>
                      <a:pt x="75" y="11"/>
                    </a:lnTo>
                    <a:lnTo>
                      <a:pt x="75" y="11"/>
                    </a:lnTo>
                    <a:lnTo>
                      <a:pt x="76" y="11"/>
                    </a:lnTo>
                    <a:lnTo>
                      <a:pt x="76" y="9"/>
                    </a:lnTo>
                    <a:lnTo>
                      <a:pt x="76" y="9"/>
                    </a:lnTo>
                    <a:lnTo>
                      <a:pt x="77" y="9"/>
                    </a:lnTo>
                    <a:lnTo>
                      <a:pt x="77" y="8"/>
                    </a:lnTo>
                    <a:lnTo>
                      <a:pt x="77" y="7"/>
                    </a:lnTo>
                    <a:lnTo>
                      <a:pt x="77" y="7"/>
                    </a:lnTo>
                    <a:lnTo>
                      <a:pt x="77" y="6"/>
                    </a:lnTo>
                    <a:lnTo>
                      <a:pt x="77" y="6"/>
                    </a:lnTo>
                    <a:lnTo>
                      <a:pt x="76" y="6"/>
                    </a:lnTo>
                    <a:lnTo>
                      <a:pt x="76" y="5"/>
                    </a:lnTo>
                    <a:lnTo>
                      <a:pt x="76" y="5"/>
                    </a:lnTo>
                    <a:lnTo>
                      <a:pt x="76" y="4"/>
                    </a:lnTo>
                    <a:lnTo>
                      <a:pt x="76" y="2"/>
                    </a:lnTo>
                    <a:lnTo>
                      <a:pt x="76" y="2"/>
                    </a:lnTo>
                    <a:lnTo>
                      <a:pt x="76" y="1"/>
                    </a:lnTo>
                    <a:lnTo>
                      <a:pt x="77" y="1"/>
                    </a:lnTo>
                    <a:lnTo>
                      <a:pt x="77" y="1"/>
                    </a:lnTo>
                    <a:lnTo>
                      <a:pt x="77" y="0"/>
                    </a:lnTo>
                    <a:lnTo>
                      <a:pt x="78" y="0"/>
                    </a:lnTo>
                    <a:lnTo>
                      <a:pt x="79" y="0"/>
                    </a:lnTo>
                    <a:lnTo>
                      <a:pt x="86" y="4"/>
                    </a:lnTo>
                    <a:lnTo>
                      <a:pt x="92" y="8"/>
                    </a:lnTo>
                    <a:lnTo>
                      <a:pt x="99" y="13"/>
                    </a:lnTo>
                    <a:lnTo>
                      <a:pt x="105" y="19"/>
                    </a:lnTo>
                    <a:lnTo>
                      <a:pt x="111" y="25"/>
                    </a:lnTo>
                    <a:lnTo>
                      <a:pt x="117" y="32"/>
                    </a:lnTo>
                    <a:lnTo>
                      <a:pt x="123" y="37"/>
                    </a:lnTo>
                    <a:lnTo>
                      <a:pt x="128" y="43"/>
                    </a:lnTo>
                    <a:lnTo>
                      <a:pt x="128" y="44"/>
                    </a:lnTo>
                    <a:lnTo>
                      <a:pt x="128" y="44"/>
                    </a:lnTo>
                    <a:lnTo>
                      <a:pt x="128" y="44"/>
                    </a:lnTo>
                    <a:lnTo>
                      <a:pt x="128" y="46"/>
                    </a:lnTo>
                    <a:lnTo>
                      <a:pt x="128" y="46"/>
                    </a:lnTo>
                    <a:lnTo>
                      <a:pt x="128" y="46"/>
                    </a:lnTo>
                    <a:lnTo>
                      <a:pt x="128" y="47"/>
                    </a:lnTo>
                    <a:lnTo>
                      <a:pt x="128" y="47"/>
                    </a:lnTo>
                    <a:lnTo>
                      <a:pt x="128" y="48"/>
                    </a:lnTo>
                    <a:lnTo>
                      <a:pt x="128" y="49"/>
                    </a:lnTo>
                    <a:lnTo>
                      <a:pt x="127" y="49"/>
                    </a:lnTo>
                    <a:lnTo>
                      <a:pt x="126" y="50"/>
                    </a:lnTo>
                    <a:lnTo>
                      <a:pt x="126" y="51"/>
                    </a:lnTo>
                    <a:lnTo>
                      <a:pt x="125" y="51"/>
                    </a:lnTo>
                    <a:lnTo>
                      <a:pt x="124" y="53"/>
                    </a:lnTo>
                    <a:lnTo>
                      <a:pt x="123" y="53"/>
                    </a:lnTo>
                    <a:lnTo>
                      <a:pt x="122" y="53"/>
                    </a:lnTo>
                    <a:lnTo>
                      <a:pt x="121" y="51"/>
                    </a:lnTo>
                    <a:lnTo>
                      <a:pt x="120" y="51"/>
                    </a:lnTo>
                    <a:lnTo>
                      <a:pt x="119" y="50"/>
                    </a:lnTo>
                    <a:lnTo>
                      <a:pt x="119" y="50"/>
                    </a:lnTo>
                    <a:lnTo>
                      <a:pt x="118" y="49"/>
                    </a:lnTo>
                    <a:lnTo>
                      <a:pt x="117" y="48"/>
                    </a:lnTo>
                    <a:lnTo>
                      <a:pt x="116" y="48"/>
                    </a:lnTo>
                    <a:lnTo>
                      <a:pt x="115" y="48"/>
                    </a:lnTo>
                    <a:lnTo>
                      <a:pt x="115" y="48"/>
                    </a:lnTo>
                    <a:lnTo>
                      <a:pt x="115" y="48"/>
                    </a:lnTo>
                    <a:lnTo>
                      <a:pt x="114" y="49"/>
                    </a:lnTo>
                    <a:lnTo>
                      <a:pt x="114" y="49"/>
                    </a:lnTo>
                    <a:lnTo>
                      <a:pt x="114" y="50"/>
                    </a:lnTo>
                    <a:lnTo>
                      <a:pt x="114" y="50"/>
                    </a:lnTo>
                    <a:lnTo>
                      <a:pt x="114" y="51"/>
                    </a:lnTo>
                    <a:lnTo>
                      <a:pt x="114" y="53"/>
                    </a:lnTo>
                    <a:lnTo>
                      <a:pt x="115" y="54"/>
                    </a:lnTo>
                    <a:lnTo>
                      <a:pt x="116" y="56"/>
                    </a:lnTo>
                    <a:lnTo>
                      <a:pt x="117" y="57"/>
                    </a:lnTo>
                    <a:lnTo>
                      <a:pt x="118" y="60"/>
                    </a:lnTo>
                    <a:lnTo>
                      <a:pt x="119" y="61"/>
                    </a:lnTo>
                    <a:lnTo>
                      <a:pt x="120" y="63"/>
                    </a:lnTo>
                    <a:lnTo>
                      <a:pt x="121" y="65"/>
                    </a:lnTo>
                    <a:lnTo>
                      <a:pt x="120" y="70"/>
                    </a:lnTo>
                    <a:lnTo>
                      <a:pt x="114" y="84"/>
                    </a:lnTo>
                    <a:lnTo>
                      <a:pt x="143" y="112"/>
                    </a:lnTo>
                    <a:lnTo>
                      <a:pt x="143" y="113"/>
                    </a:lnTo>
                    <a:lnTo>
                      <a:pt x="143" y="114"/>
                    </a:lnTo>
                    <a:lnTo>
                      <a:pt x="142" y="116"/>
                    </a:lnTo>
                    <a:lnTo>
                      <a:pt x="142" y="117"/>
                    </a:lnTo>
                    <a:lnTo>
                      <a:pt x="141" y="118"/>
                    </a:lnTo>
                    <a:lnTo>
                      <a:pt x="140" y="118"/>
                    </a:lnTo>
                    <a:lnTo>
                      <a:pt x="139" y="119"/>
                    </a:lnTo>
                    <a:lnTo>
                      <a:pt x="139" y="119"/>
                    </a:lnTo>
                    <a:lnTo>
                      <a:pt x="116" y="105"/>
                    </a:lnTo>
                    <a:lnTo>
                      <a:pt x="116" y="106"/>
                    </a:lnTo>
                    <a:lnTo>
                      <a:pt x="115" y="106"/>
                    </a:lnTo>
                    <a:lnTo>
                      <a:pt x="115" y="106"/>
                    </a:lnTo>
                    <a:lnTo>
                      <a:pt x="115" y="107"/>
                    </a:lnTo>
                    <a:lnTo>
                      <a:pt x="114" y="107"/>
                    </a:lnTo>
                    <a:lnTo>
                      <a:pt x="114" y="107"/>
                    </a:lnTo>
                    <a:lnTo>
                      <a:pt x="114" y="107"/>
                    </a:lnTo>
                    <a:lnTo>
                      <a:pt x="114" y="107"/>
                    </a:lnTo>
                    <a:lnTo>
                      <a:pt x="111" y="109"/>
                    </a:lnTo>
                    <a:lnTo>
                      <a:pt x="110" y="109"/>
                    </a:lnTo>
                    <a:lnTo>
                      <a:pt x="108" y="107"/>
                    </a:lnTo>
                    <a:lnTo>
                      <a:pt x="106" y="106"/>
                    </a:lnTo>
                    <a:lnTo>
                      <a:pt x="105" y="104"/>
                    </a:lnTo>
                    <a:lnTo>
                      <a:pt x="103" y="103"/>
                    </a:lnTo>
                    <a:lnTo>
                      <a:pt x="101" y="103"/>
                    </a:lnTo>
                    <a:lnTo>
                      <a:pt x="99" y="103"/>
                    </a:lnTo>
                    <a:lnTo>
                      <a:pt x="98" y="103"/>
                    </a:lnTo>
                    <a:lnTo>
                      <a:pt x="98" y="103"/>
                    </a:lnTo>
                    <a:lnTo>
                      <a:pt x="97" y="103"/>
                    </a:lnTo>
                    <a:lnTo>
                      <a:pt x="97" y="104"/>
                    </a:lnTo>
                    <a:lnTo>
                      <a:pt x="96" y="104"/>
                    </a:lnTo>
                    <a:lnTo>
                      <a:pt x="96" y="104"/>
                    </a:lnTo>
                    <a:lnTo>
                      <a:pt x="96" y="104"/>
                    </a:lnTo>
                    <a:lnTo>
                      <a:pt x="96" y="104"/>
                    </a:lnTo>
                    <a:lnTo>
                      <a:pt x="93" y="110"/>
                    </a:lnTo>
                    <a:lnTo>
                      <a:pt x="94" y="111"/>
                    </a:lnTo>
                    <a:lnTo>
                      <a:pt x="94" y="112"/>
                    </a:lnTo>
                    <a:lnTo>
                      <a:pt x="95" y="112"/>
                    </a:lnTo>
                    <a:lnTo>
                      <a:pt x="95" y="113"/>
                    </a:lnTo>
                    <a:lnTo>
                      <a:pt x="96" y="113"/>
                    </a:lnTo>
                    <a:lnTo>
                      <a:pt x="97" y="114"/>
                    </a:lnTo>
                    <a:lnTo>
                      <a:pt x="97" y="114"/>
                    </a:lnTo>
                    <a:lnTo>
                      <a:pt x="98" y="116"/>
                    </a:lnTo>
                    <a:lnTo>
                      <a:pt x="96" y="121"/>
                    </a:lnTo>
                    <a:lnTo>
                      <a:pt x="80" y="125"/>
                    </a:lnTo>
                    <a:lnTo>
                      <a:pt x="76" y="131"/>
                    </a:lnTo>
                    <a:lnTo>
                      <a:pt x="76" y="131"/>
                    </a:lnTo>
                    <a:lnTo>
                      <a:pt x="76" y="131"/>
                    </a:lnTo>
                    <a:lnTo>
                      <a:pt x="76" y="131"/>
                    </a:lnTo>
                    <a:lnTo>
                      <a:pt x="75" y="131"/>
                    </a:lnTo>
                    <a:lnTo>
                      <a:pt x="75" y="131"/>
                    </a:lnTo>
                    <a:lnTo>
                      <a:pt x="75" y="130"/>
                    </a:lnTo>
                    <a:lnTo>
                      <a:pt x="73" y="130"/>
                    </a:lnTo>
                    <a:lnTo>
                      <a:pt x="73" y="130"/>
                    </a:lnTo>
                    <a:close/>
                  </a:path>
                </a:pathLst>
              </a:custGeom>
              <a:grpFill/>
              <a:ln w="9525">
                <a:solidFill>
                  <a:srgbClr val="C00000"/>
                </a:solidFill>
                <a:round/>
                <a:headEnd/>
                <a:tailEnd/>
              </a:ln>
            </p:spPr>
            <p:txBody>
              <a:bodyPr/>
              <a:lstStyle/>
              <a:p>
                <a:pPr>
                  <a:defRPr/>
                </a:pPr>
                <a:endParaRPr lang="en-GB" dirty="0"/>
              </a:p>
            </p:txBody>
          </p:sp>
          <p:sp>
            <p:nvSpPr>
              <p:cNvPr id="186489" name="Freeform 121">
                <a:extLst>
                  <a:ext uri="{FF2B5EF4-FFF2-40B4-BE49-F238E27FC236}">
                    <a16:creationId xmlns:a16="http://schemas.microsoft.com/office/drawing/2014/main" id="{6BB88E01-2B2F-4E38-9EC4-608E818FA372}"/>
                  </a:ext>
                </a:extLst>
              </p:cNvPr>
              <p:cNvSpPr>
                <a:spLocks/>
              </p:cNvSpPr>
              <p:nvPr/>
            </p:nvSpPr>
            <p:spPr bwMode="auto">
              <a:xfrm>
                <a:off x="1290" y="2372"/>
                <a:ext cx="131" cy="213"/>
              </a:xfrm>
              <a:custGeom>
                <a:avLst/>
                <a:gdLst/>
                <a:ahLst/>
                <a:cxnLst>
                  <a:cxn ang="0">
                    <a:pos x="54" y="211"/>
                  </a:cxn>
                  <a:cxn ang="0">
                    <a:pos x="56" y="198"/>
                  </a:cxn>
                  <a:cxn ang="0">
                    <a:pos x="51" y="192"/>
                  </a:cxn>
                  <a:cxn ang="0">
                    <a:pos x="45" y="190"/>
                  </a:cxn>
                  <a:cxn ang="0">
                    <a:pos x="45" y="189"/>
                  </a:cxn>
                  <a:cxn ang="0">
                    <a:pos x="21" y="154"/>
                  </a:cxn>
                  <a:cxn ang="0">
                    <a:pos x="22" y="151"/>
                  </a:cxn>
                  <a:cxn ang="0">
                    <a:pos x="30" y="149"/>
                  </a:cxn>
                  <a:cxn ang="0">
                    <a:pos x="36" y="148"/>
                  </a:cxn>
                  <a:cxn ang="0">
                    <a:pos x="17" y="128"/>
                  </a:cxn>
                  <a:cxn ang="0">
                    <a:pos x="9" y="105"/>
                  </a:cxn>
                  <a:cxn ang="0">
                    <a:pos x="3" y="100"/>
                  </a:cxn>
                  <a:cxn ang="0">
                    <a:pos x="2" y="88"/>
                  </a:cxn>
                  <a:cxn ang="0">
                    <a:pos x="0" y="86"/>
                  </a:cxn>
                  <a:cxn ang="0">
                    <a:pos x="3" y="83"/>
                  </a:cxn>
                  <a:cxn ang="0">
                    <a:pos x="16" y="86"/>
                  </a:cxn>
                  <a:cxn ang="0">
                    <a:pos x="24" y="65"/>
                  </a:cxn>
                  <a:cxn ang="0">
                    <a:pos x="23" y="60"/>
                  </a:cxn>
                  <a:cxn ang="0">
                    <a:pos x="26" y="58"/>
                  </a:cxn>
                  <a:cxn ang="0">
                    <a:pos x="27" y="57"/>
                  </a:cxn>
                  <a:cxn ang="0">
                    <a:pos x="29" y="53"/>
                  </a:cxn>
                  <a:cxn ang="0">
                    <a:pos x="19" y="43"/>
                  </a:cxn>
                  <a:cxn ang="0">
                    <a:pos x="22" y="21"/>
                  </a:cxn>
                  <a:cxn ang="0">
                    <a:pos x="25" y="22"/>
                  </a:cxn>
                  <a:cxn ang="0">
                    <a:pos x="29" y="24"/>
                  </a:cxn>
                  <a:cxn ang="0">
                    <a:pos x="34" y="29"/>
                  </a:cxn>
                  <a:cxn ang="0">
                    <a:pos x="37" y="28"/>
                  </a:cxn>
                  <a:cxn ang="0">
                    <a:pos x="41" y="25"/>
                  </a:cxn>
                  <a:cxn ang="0">
                    <a:pos x="48" y="28"/>
                  </a:cxn>
                  <a:cxn ang="0">
                    <a:pos x="49" y="25"/>
                  </a:cxn>
                  <a:cxn ang="0">
                    <a:pos x="46" y="23"/>
                  </a:cxn>
                  <a:cxn ang="0">
                    <a:pos x="45" y="21"/>
                  </a:cxn>
                  <a:cxn ang="0">
                    <a:pos x="45" y="17"/>
                  </a:cxn>
                  <a:cxn ang="0">
                    <a:pos x="48" y="14"/>
                  </a:cxn>
                  <a:cxn ang="0">
                    <a:pos x="45" y="5"/>
                  </a:cxn>
                  <a:cxn ang="0">
                    <a:pos x="44" y="4"/>
                  </a:cxn>
                  <a:cxn ang="0">
                    <a:pos x="62" y="9"/>
                  </a:cxn>
                  <a:cxn ang="0">
                    <a:pos x="64" y="5"/>
                  </a:cxn>
                  <a:cxn ang="0">
                    <a:pos x="67" y="3"/>
                  </a:cxn>
                  <a:cxn ang="0">
                    <a:pos x="126" y="50"/>
                  </a:cxn>
                  <a:cxn ang="0">
                    <a:pos x="126" y="51"/>
                  </a:cxn>
                  <a:cxn ang="0">
                    <a:pos x="115" y="66"/>
                  </a:cxn>
                  <a:cxn ang="0">
                    <a:pos x="119" y="73"/>
                  </a:cxn>
                  <a:cxn ang="0">
                    <a:pos x="126" y="85"/>
                  </a:cxn>
                  <a:cxn ang="0">
                    <a:pos x="131" y="100"/>
                  </a:cxn>
                  <a:cxn ang="0">
                    <a:pos x="123" y="129"/>
                  </a:cxn>
                  <a:cxn ang="0">
                    <a:pos x="128" y="153"/>
                  </a:cxn>
                  <a:cxn ang="0">
                    <a:pos x="93" y="181"/>
                  </a:cxn>
                  <a:cxn ang="0">
                    <a:pos x="89" y="184"/>
                  </a:cxn>
                  <a:cxn ang="0">
                    <a:pos x="85" y="185"/>
                  </a:cxn>
                  <a:cxn ang="0">
                    <a:pos x="86" y="189"/>
                  </a:cxn>
                  <a:cxn ang="0">
                    <a:pos x="54" y="213"/>
                  </a:cxn>
                </a:cxnLst>
                <a:rect l="0" t="0" r="r" b="b"/>
                <a:pathLst>
                  <a:path w="131" h="213">
                    <a:moveTo>
                      <a:pt x="54" y="213"/>
                    </a:moveTo>
                    <a:lnTo>
                      <a:pt x="54" y="212"/>
                    </a:lnTo>
                    <a:lnTo>
                      <a:pt x="54" y="212"/>
                    </a:lnTo>
                    <a:lnTo>
                      <a:pt x="54" y="211"/>
                    </a:lnTo>
                    <a:lnTo>
                      <a:pt x="54" y="211"/>
                    </a:lnTo>
                    <a:lnTo>
                      <a:pt x="54" y="210"/>
                    </a:lnTo>
                    <a:lnTo>
                      <a:pt x="54" y="210"/>
                    </a:lnTo>
                    <a:lnTo>
                      <a:pt x="54" y="209"/>
                    </a:lnTo>
                    <a:lnTo>
                      <a:pt x="54" y="207"/>
                    </a:lnTo>
                    <a:lnTo>
                      <a:pt x="56" y="198"/>
                    </a:lnTo>
                    <a:lnTo>
                      <a:pt x="55" y="197"/>
                    </a:lnTo>
                    <a:lnTo>
                      <a:pt x="54" y="196"/>
                    </a:lnTo>
                    <a:lnTo>
                      <a:pt x="53" y="195"/>
                    </a:lnTo>
                    <a:lnTo>
                      <a:pt x="52" y="193"/>
                    </a:lnTo>
                    <a:lnTo>
                      <a:pt x="51" y="192"/>
                    </a:lnTo>
                    <a:lnTo>
                      <a:pt x="49" y="192"/>
                    </a:lnTo>
                    <a:lnTo>
                      <a:pt x="48" y="191"/>
                    </a:lnTo>
                    <a:lnTo>
                      <a:pt x="46" y="191"/>
                    </a:lnTo>
                    <a:lnTo>
                      <a:pt x="46" y="191"/>
                    </a:lnTo>
                    <a:lnTo>
                      <a:pt x="45" y="190"/>
                    </a:lnTo>
                    <a:lnTo>
                      <a:pt x="45" y="190"/>
                    </a:lnTo>
                    <a:lnTo>
                      <a:pt x="45" y="190"/>
                    </a:lnTo>
                    <a:lnTo>
                      <a:pt x="45" y="190"/>
                    </a:lnTo>
                    <a:lnTo>
                      <a:pt x="45" y="189"/>
                    </a:lnTo>
                    <a:lnTo>
                      <a:pt x="45" y="189"/>
                    </a:lnTo>
                    <a:lnTo>
                      <a:pt x="45" y="189"/>
                    </a:lnTo>
                    <a:lnTo>
                      <a:pt x="47" y="181"/>
                    </a:lnTo>
                    <a:lnTo>
                      <a:pt x="21" y="154"/>
                    </a:lnTo>
                    <a:lnTo>
                      <a:pt x="21" y="154"/>
                    </a:lnTo>
                    <a:lnTo>
                      <a:pt x="21" y="154"/>
                    </a:lnTo>
                    <a:lnTo>
                      <a:pt x="21" y="154"/>
                    </a:lnTo>
                    <a:lnTo>
                      <a:pt x="21" y="153"/>
                    </a:lnTo>
                    <a:lnTo>
                      <a:pt x="22" y="153"/>
                    </a:lnTo>
                    <a:lnTo>
                      <a:pt x="22" y="153"/>
                    </a:lnTo>
                    <a:lnTo>
                      <a:pt x="22" y="151"/>
                    </a:lnTo>
                    <a:lnTo>
                      <a:pt x="22" y="151"/>
                    </a:lnTo>
                    <a:lnTo>
                      <a:pt x="24" y="149"/>
                    </a:lnTo>
                    <a:lnTo>
                      <a:pt x="26" y="149"/>
                    </a:lnTo>
                    <a:lnTo>
                      <a:pt x="28" y="149"/>
                    </a:lnTo>
                    <a:lnTo>
                      <a:pt x="30" y="149"/>
                    </a:lnTo>
                    <a:lnTo>
                      <a:pt x="32" y="150"/>
                    </a:lnTo>
                    <a:lnTo>
                      <a:pt x="34" y="151"/>
                    </a:lnTo>
                    <a:lnTo>
                      <a:pt x="36" y="151"/>
                    </a:lnTo>
                    <a:lnTo>
                      <a:pt x="39" y="153"/>
                    </a:lnTo>
                    <a:lnTo>
                      <a:pt x="36" y="148"/>
                    </a:lnTo>
                    <a:lnTo>
                      <a:pt x="33" y="143"/>
                    </a:lnTo>
                    <a:lnTo>
                      <a:pt x="29" y="140"/>
                    </a:lnTo>
                    <a:lnTo>
                      <a:pt x="25" y="136"/>
                    </a:lnTo>
                    <a:lnTo>
                      <a:pt x="21" y="132"/>
                    </a:lnTo>
                    <a:lnTo>
                      <a:pt x="17" y="128"/>
                    </a:lnTo>
                    <a:lnTo>
                      <a:pt x="13" y="125"/>
                    </a:lnTo>
                    <a:lnTo>
                      <a:pt x="10" y="121"/>
                    </a:lnTo>
                    <a:lnTo>
                      <a:pt x="11" y="115"/>
                    </a:lnTo>
                    <a:lnTo>
                      <a:pt x="10" y="107"/>
                    </a:lnTo>
                    <a:lnTo>
                      <a:pt x="9" y="105"/>
                    </a:lnTo>
                    <a:lnTo>
                      <a:pt x="8" y="104"/>
                    </a:lnTo>
                    <a:lnTo>
                      <a:pt x="7" y="104"/>
                    </a:lnTo>
                    <a:lnTo>
                      <a:pt x="5" y="102"/>
                    </a:lnTo>
                    <a:lnTo>
                      <a:pt x="4" y="101"/>
                    </a:lnTo>
                    <a:lnTo>
                      <a:pt x="3" y="100"/>
                    </a:lnTo>
                    <a:lnTo>
                      <a:pt x="1" y="99"/>
                    </a:lnTo>
                    <a:lnTo>
                      <a:pt x="0" y="98"/>
                    </a:lnTo>
                    <a:lnTo>
                      <a:pt x="2" y="90"/>
                    </a:lnTo>
                    <a:lnTo>
                      <a:pt x="2" y="90"/>
                    </a:lnTo>
                    <a:lnTo>
                      <a:pt x="2" y="88"/>
                    </a:lnTo>
                    <a:lnTo>
                      <a:pt x="1" y="88"/>
                    </a:lnTo>
                    <a:lnTo>
                      <a:pt x="1" y="88"/>
                    </a:lnTo>
                    <a:lnTo>
                      <a:pt x="0" y="88"/>
                    </a:lnTo>
                    <a:lnTo>
                      <a:pt x="0" y="87"/>
                    </a:lnTo>
                    <a:lnTo>
                      <a:pt x="0" y="86"/>
                    </a:lnTo>
                    <a:lnTo>
                      <a:pt x="0" y="86"/>
                    </a:lnTo>
                    <a:lnTo>
                      <a:pt x="1" y="85"/>
                    </a:lnTo>
                    <a:lnTo>
                      <a:pt x="1" y="84"/>
                    </a:lnTo>
                    <a:lnTo>
                      <a:pt x="2" y="84"/>
                    </a:lnTo>
                    <a:lnTo>
                      <a:pt x="3" y="83"/>
                    </a:lnTo>
                    <a:lnTo>
                      <a:pt x="4" y="83"/>
                    </a:lnTo>
                    <a:lnTo>
                      <a:pt x="5" y="81"/>
                    </a:lnTo>
                    <a:lnTo>
                      <a:pt x="6" y="80"/>
                    </a:lnTo>
                    <a:lnTo>
                      <a:pt x="7" y="80"/>
                    </a:lnTo>
                    <a:lnTo>
                      <a:pt x="16" y="86"/>
                    </a:lnTo>
                    <a:lnTo>
                      <a:pt x="26" y="69"/>
                    </a:lnTo>
                    <a:lnTo>
                      <a:pt x="26" y="67"/>
                    </a:lnTo>
                    <a:lnTo>
                      <a:pt x="25" y="66"/>
                    </a:lnTo>
                    <a:lnTo>
                      <a:pt x="25" y="66"/>
                    </a:lnTo>
                    <a:lnTo>
                      <a:pt x="24" y="65"/>
                    </a:lnTo>
                    <a:lnTo>
                      <a:pt x="24" y="64"/>
                    </a:lnTo>
                    <a:lnTo>
                      <a:pt x="23" y="64"/>
                    </a:lnTo>
                    <a:lnTo>
                      <a:pt x="23" y="63"/>
                    </a:lnTo>
                    <a:lnTo>
                      <a:pt x="23" y="62"/>
                    </a:lnTo>
                    <a:lnTo>
                      <a:pt x="23" y="60"/>
                    </a:lnTo>
                    <a:lnTo>
                      <a:pt x="24" y="60"/>
                    </a:lnTo>
                    <a:lnTo>
                      <a:pt x="24" y="59"/>
                    </a:lnTo>
                    <a:lnTo>
                      <a:pt x="25" y="59"/>
                    </a:lnTo>
                    <a:lnTo>
                      <a:pt x="25" y="58"/>
                    </a:lnTo>
                    <a:lnTo>
                      <a:pt x="26" y="58"/>
                    </a:lnTo>
                    <a:lnTo>
                      <a:pt x="27" y="58"/>
                    </a:lnTo>
                    <a:lnTo>
                      <a:pt x="27" y="57"/>
                    </a:lnTo>
                    <a:lnTo>
                      <a:pt x="27" y="57"/>
                    </a:lnTo>
                    <a:lnTo>
                      <a:pt x="27" y="57"/>
                    </a:lnTo>
                    <a:lnTo>
                      <a:pt x="27" y="57"/>
                    </a:lnTo>
                    <a:lnTo>
                      <a:pt x="28" y="56"/>
                    </a:lnTo>
                    <a:lnTo>
                      <a:pt x="28" y="56"/>
                    </a:lnTo>
                    <a:lnTo>
                      <a:pt x="28" y="54"/>
                    </a:lnTo>
                    <a:lnTo>
                      <a:pt x="28" y="54"/>
                    </a:lnTo>
                    <a:lnTo>
                      <a:pt x="29" y="53"/>
                    </a:lnTo>
                    <a:lnTo>
                      <a:pt x="28" y="51"/>
                    </a:lnTo>
                    <a:lnTo>
                      <a:pt x="26" y="49"/>
                    </a:lnTo>
                    <a:lnTo>
                      <a:pt x="24" y="46"/>
                    </a:lnTo>
                    <a:lnTo>
                      <a:pt x="22" y="45"/>
                    </a:lnTo>
                    <a:lnTo>
                      <a:pt x="19" y="43"/>
                    </a:lnTo>
                    <a:lnTo>
                      <a:pt x="17" y="40"/>
                    </a:lnTo>
                    <a:lnTo>
                      <a:pt x="14" y="38"/>
                    </a:lnTo>
                    <a:lnTo>
                      <a:pt x="12" y="36"/>
                    </a:lnTo>
                    <a:lnTo>
                      <a:pt x="18" y="25"/>
                    </a:lnTo>
                    <a:lnTo>
                      <a:pt x="22" y="21"/>
                    </a:lnTo>
                    <a:lnTo>
                      <a:pt x="23" y="21"/>
                    </a:lnTo>
                    <a:lnTo>
                      <a:pt x="24" y="21"/>
                    </a:lnTo>
                    <a:lnTo>
                      <a:pt x="24" y="21"/>
                    </a:lnTo>
                    <a:lnTo>
                      <a:pt x="25" y="21"/>
                    </a:lnTo>
                    <a:lnTo>
                      <a:pt x="25" y="22"/>
                    </a:lnTo>
                    <a:lnTo>
                      <a:pt x="26" y="22"/>
                    </a:lnTo>
                    <a:lnTo>
                      <a:pt x="27" y="22"/>
                    </a:lnTo>
                    <a:lnTo>
                      <a:pt x="27" y="22"/>
                    </a:lnTo>
                    <a:lnTo>
                      <a:pt x="28" y="23"/>
                    </a:lnTo>
                    <a:lnTo>
                      <a:pt x="29" y="24"/>
                    </a:lnTo>
                    <a:lnTo>
                      <a:pt x="30" y="25"/>
                    </a:lnTo>
                    <a:lnTo>
                      <a:pt x="31" y="26"/>
                    </a:lnTo>
                    <a:lnTo>
                      <a:pt x="32" y="28"/>
                    </a:lnTo>
                    <a:lnTo>
                      <a:pt x="33" y="28"/>
                    </a:lnTo>
                    <a:lnTo>
                      <a:pt x="34" y="29"/>
                    </a:lnTo>
                    <a:lnTo>
                      <a:pt x="36" y="29"/>
                    </a:lnTo>
                    <a:lnTo>
                      <a:pt x="36" y="29"/>
                    </a:lnTo>
                    <a:lnTo>
                      <a:pt x="37" y="29"/>
                    </a:lnTo>
                    <a:lnTo>
                      <a:pt x="37" y="28"/>
                    </a:lnTo>
                    <a:lnTo>
                      <a:pt x="37" y="28"/>
                    </a:lnTo>
                    <a:lnTo>
                      <a:pt x="38" y="26"/>
                    </a:lnTo>
                    <a:lnTo>
                      <a:pt x="38" y="26"/>
                    </a:lnTo>
                    <a:lnTo>
                      <a:pt x="39" y="25"/>
                    </a:lnTo>
                    <a:lnTo>
                      <a:pt x="39" y="25"/>
                    </a:lnTo>
                    <a:lnTo>
                      <a:pt x="41" y="25"/>
                    </a:lnTo>
                    <a:lnTo>
                      <a:pt x="42" y="26"/>
                    </a:lnTo>
                    <a:lnTo>
                      <a:pt x="44" y="26"/>
                    </a:lnTo>
                    <a:lnTo>
                      <a:pt x="45" y="28"/>
                    </a:lnTo>
                    <a:lnTo>
                      <a:pt x="46" y="28"/>
                    </a:lnTo>
                    <a:lnTo>
                      <a:pt x="48" y="28"/>
                    </a:lnTo>
                    <a:lnTo>
                      <a:pt x="49" y="29"/>
                    </a:lnTo>
                    <a:lnTo>
                      <a:pt x="50" y="29"/>
                    </a:lnTo>
                    <a:lnTo>
                      <a:pt x="50" y="28"/>
                    </a:lnTo>
                    <a:lnTo>
                      <a:pt x="50" y="26"/>
                    </a:lnTo>
                    <a:lnTo>
                      <a:pt x="49" y="25"/>
                    </a:lnTo>
                    <a:lnTo>
                      <a:pt x="49" y="25"/>
                    </a:lnTo>
                    <a:lnTo>
                      <a:pt x="48" y="24"/>
                    </a:lnTo>
                    <a:lnTo>
                      <a:pt x="47" y="24"/>
                    </a:lnTo>
                    <a:lnTo>
                      <a:pt x="47" y="23"/>
                    </a:lnTo>
                    <a:lnTo>
                      <a:pt x="46" y="23"/>
                    </a:lnTo>
                    <a:lnTo>
                      <a:pt x="46" y="23"/>
                    </a:lnTo>
                    <a:lnTo>
                      <a:pt x="45" y="22"/>
                    </a:lnTo>
                    <a:lnTo>
                      <a:pt x="45" y="22"/>
                    </a:lnTo>
                    <a:lnTo>
                      <a:pt x="45" y="22"/>
                    </a:lnTo>
                    <a:lnTo>
                      <a:pt x="45" y="21"/>
                    </a:lnTo>
                    <a:lnTo>
                      <a:pt x="45" y="19"/>
                    </a:lnTo>
                    <a:lnTo>
                      <a:pt x="45" y="19"/>
                    </a:lnTo>
                    <a:lnTo>
                      <a:pt x="45" y="18"/>
                    </a:lnTo>
                    <a:lnTo>
                      <a:pt x="45" y="17"/>
                    </a:lnTo>
                    <a:lnTo>
                      <a:pt x="45" y="17"/>
                    </a:lnTo>
                    <a:lnTo>
                      <a:pt x="46" y="16"/>
                    </a:lnTo>
                    <a:lnTo>
                      <a:pt x="46" y="16"/>
                    </a:lnTo>
                    <a:lnTo>
                      <a:pt x="47" y="15"/>
                    </a:lnTo>
                    <a:lnTo>
                      <a:pt x="48" y="15"/>
                    </a:lnTo>
                    <a:lnTo>
                      <a:pt x="48" y="14"/>
                    </a:lnTo>
                    <a:lnTo>
                      <a:pt x="48" y="12"/>
                    </a:lnTo>
                    <a:lnTo>
                      <a:pt x="45" y="7"/>
                    </a:lnTo>
                    <a:lnTo>
                      <a:pt x="45" y="7"/>
                    </a:lnTo>
                    <a:lnTo>
                      <a:pt x="45" y="7"/>
                    </a:lnTo>
                    <a:lnTo>
                      <a:pt x="45" y="5"/>
                    </a:lnTo>
                    <a:lnTo>
                      <a:pt x="44" y="5"/>
                    </a:lnTo>
                    <a:lnTo>
                      <a:pt x="44" y="5"/>
                    </a:lnTo>
                    <a:lnTo>
                      <a:pt x="44" y="4"/>
                    </a:lnTo>
                    <a:lnTo>
                      <a:pt x="44" y="4"/>
                    </a:lnTo>
                    <a:lnTo>
                      <a:pt x="44" y="4"/>
                    </a:lnTo>
                    <a:lnTo>
                      <a:pt x="50" y="0"/>
                    </a:lnTo>
                    <a:lnTo>
                      <a:pt x="62" y="10"/>
                    </a:lnTo>
                    <a:lnTo>
                      <a:pt x="62" y="10"/>
                    </a:lnTo>
                    <a:lnTo>
                      <a:pt x="62" y="10"/>
                    </a:lnTo>
                    <a:lnTo>
                      <a:pt x="62" y="9"/>
                    </a:lnTo>
                    <a:lnTo>
                      <a:pt x="63" y="9"/>
                    </a:lnTo>
                    <a:lnTo>
                      <a:pt x="63" y="8"/>
                    </a:lnTo>
                    <a:lnTo>
                      <a:pt x="63" y="7"/>
                    </a:lnTo>
                    <a:lnTo>
                      <a:pt x="63" y="7"/>
                    </a:lnTo>
                    <a:lnTo>
                      <a:pt x="64" y="5"/>
                    </a:lnTo>
                    <a:lnTo>
                      <a:pt x="64" y="5"/>
                    </a:lnTo>
                    <a:lnTo>
                      <a:pt x="64" y="4"/>
                    </a:lnTo>
                    <a:lnTo>
                      <a:pt x="65" y="4"/>
                    </a:lnTo>
                    <a:lnTo>
                      <a:pt x="65" y="3"/>
                    </a:lnTo>
                    <a:lnTo>
                      <a:pt x="67" y="3"/>
                    </a:lnTo>
                    <a:lnTo>
                      <a:pt x="68" y="2"/>
                    </a:lnTo>
                    <a:lnTo>
                      <a:pt x="69" y="2"/>
                    </a:lnTo>
                    <a:lnTo>
                      <a:pt x="70" y="2"/>
                    </a:lnTo>
                    <a:lnTo>
                      <a:pt x="120" y="42"/>
                    </a:lnTo>
                    <a:lnTo>
                      <a:pt x="126" y="50"/>
                    </a:lnTo>
                    <a:lnTo>
                      <a:pt x="126" y="50"/>
                    </a:lnTo>
                    <a:lnTo>
                      <a:pt x="126" y="51"/>
                    </a:lnTo>
                    <a:lnTo>
                      <a:pt x="126" y="51"/>
                    </a:lnTo>
                    <a:lnTo>
                      <a:pt x="126" y="51"/>
                    </a:lnTo>
                    <a:lnTo>
                      <a:pt x="126" y="51"/>
                    </a:lnTo>
                    <a:lnTo>
                      <a:pt x="126" y="52"/>
                    </a:lnTo>
                    <a:lnTo>
                      <a:pt x="126" y="52"/>
                    </a:lnTo>
                    <a:lnTo>
                      <a:pt x="126" y="53"/>
                    </a:lnTo>
                    <a:lnTo>
                      <a:pt x="114" y="64"/>
                    </a:lnTo>
                    <a:lnTo>
                      <a:pt x="115" y="66"/>
                    </a:lnTo>
                    <a:lnTo>
                      <a:pt x="115" y="67"/>
                    </a:lnTo>
                    <a:lnTo>
                      <a:pt x="116" y="69"/>
                    </a:lnTo>
                    <a:lnTo>
                      <a:pt x="117" y="70"/>
                    </a:lnTo>
                    <a:lnTo>
                      <a:pt x="118" y="72"/>
                    </a:lnTo>
                    <a:lnTo>
                      <a:pt x="119" y="73"/>
                    </a:lnTo>
                    <a:lnTo>
                      <a:pt x="120" y="76"/>
                    </a:lnTo>
                    <a:lnTo>
                      <a:pt x="122" y="77"/>
                    </a:lnTo>
                    <a:lnTo>
                      <a:pt x="123" y="80"/>
                    </a:lnTo>
                    <a:lnTo>
                      <a:pt x="125" y="83"/>
                    </a:lnTo>
                    <a:lnTo>
                      <a:pt x="126" y="85"/>
                    </a:lnTo>
                    <a:lnTo>
                      <a:pt x="128" y="87"/>
                    </a:lnTo>
                    <a:lnTo>
                      <a:pt x="129" y="91"/>
                    </a:lnTo>
                    <a:lnTo>
                      <a:pt x="130" y="93"/>
                    </a:lnTo>
                    <a:lnTo>
                      <a:pt x="131" y="97"/>
                    </a:lnTo>
                    <a:lnTo>
                      <a:pt x="131" y="100"/>
                    </a:lnTo>
                    <a:lnTo>
                      <a:pt x="125" y="105"/>
                    </a:lnTo>
                    <a:lnTo>
                      <a:pt x="119" y="115"/>
                    </a:lnTo>
                    <a:lnTo>
                      <a:pt x="119" y="120"/>
                    </a:lnTo>
                    <a:lnTo>
                      <a:pt x="121" y="125"/>
                    </a:lnTo>
                    <a:lnTo>
                      <a:pt x="123" y="129"/>
                    </a:lnTo>
                    <a:lnTo>
                      <a:pt x="125" y="134"/>
                    </a:lnTo>
                    <a:lnTo>
                      <a:pt x="127" y="139"/>
                    </a:lnTo>
                    <a:lnTo>
                      <a:pt x="128" y="143"/>
                    </a:lnTo>
                    <a:lnTo>
                      <a:pt x="128" y="148"/>
                    </a:lnTo>
                    <a:lnTo>
                      <a:pt x="128" y="153"/>
                    </a:lnTo>
                    <a:lnTo>
                      <a:pt x="104" y="147"/>
                    </a:lnTo>
                    <a:lnTo>
                      <a:pt x="109" y="163"/>
                    </a:lnTo>
                    <a:lnTo>
                      <a:pt x="93" y="162"/>
                    </a:lnTo>
                    <a:lnTo>
                      <a:pt x="89" y="170"/>
                    </a:lnTo>
                    <a:lnTo>
                      <a:pt x="93" y="181"/>
                    </a:lnTo>
                    <a:lnTo>
                      <a:pt x="92" y="183"/>
                    </a:lnTo>
                    <a:lnTo>
                      <a:pt x="92" y="183"/>
                    </a:lnTo>
                    <a:lnTo>
                      <a:pt x="91" y="184"/>
                    </a:lnTo>
                    <a:lnTo>
                      <a:pt x="90" y="184"/>
                    </a:lnTo>
                    <a:lnTo>
                      <a:pt x="89" y="184"/>
                    </a:lnTo>
                    <a:lnTo>
                      <a:pt x="88" y="184"/>
                    </a:lnTo>
                    <a:lnTo>
                      <a:pt x="87" y="184"/>
                    </a:lnTo>
                    <a:lnTo>
                      <a:pt x="86" y="185"/>
                    </a:lnTo>
                    <a:lnTo>
                      <a:pt x="85" y="185"/>
                    </a:lnTo>
                    <a:lnTo>
                      <a:pt x="85" y="185"/>
                    </a:lnTo>
                    <a:lnTo>
                      <a:pt x="85" y="186"/>
                    </a:lnTo>
                    <a:lnTo>
                      <a:pt x="85" y="186"/>
                    </a:lnTo>
                    <a:lnTo>
                      <a:pt x="85" y="188"/>
                    </a:lnTo>
                    <a:lnTo>
                      <a:pt x="85" y="188"/>
                    </a:lnTo>
                    <a:lnTo>
                      <a:pt x="86" y="189"/>
                    </a:lnTo>
                    <a:lnTo>
                      <a:pt x="86" y="190"/>
                    </a:lnTo>
                    <a:lnTo>
                      <a:pt x="82" y="197"/>
                    </a:lnTo>
                    <a:lnTo>
                      <a:pt x="77" y="199"/>
                    </a:lnTo>
                    <a:lnTo>
                      <a:pt x="71" y="197"/>
                    </a:lnTo>
                    <a:lnTo>
                      <a:pt x="54" y="213"/>
                    </a:lnTo>
                    <a:close/>
                  </a:path>
                </a:pathLst>
              </a:custGeom>
              <a:grpFill/>
              <a:ln w="9525">
                <a:solidFill>
                  <a:srgbClr val="C00000"/>
                </a:solidFill>
                <a:round/>
                <a:headEnd/>
                <a:tailEnd/>
              </a:ln>
            </p:spPr>
            <p:txBody>
              <a:bodyPr/>
              <a:lstStyle/>
              <a:p>
                <a:pPr>
                  <a:defRPr/>
                </a:pPr>
                <a:endParaRPr lang="en-GB" dirty="0"/>
              </a:p>
            </p:txBody>
          </p:sp>
          <p:sp>
            <p:nvSpPr>
              <p:cNvPr id="186490" name="Freeform 122">
                <a:extLst>
                  <a:ext uri="{FF2B5EF4-FFF2-40B4-BE49-F238E27FC236}">
                    <a16:creationId xmlns:a16="http://schemas.microsoft.com/office/drawing/2014/main" id="{898F6172-3FC8-420A-982E-9C9B505111AE}"/>
                  </a:ext>
                </a:extLst>
              </p:cNvPr>
              <p:cNvSpPr>
                <a:spLocks/>
              </p:cNvSpPr>
              <p:nvPr/>
            </p:nvSpPr>
            <p:spPr bwMode="auto">
              <a:xfrm>
                <a:off x="1551" y="2534"/>
                <a:ext cx="42" cy="49"/>
              </a:xfrm>
              <a:custGeom>
                <a:avLst/>
                <a:gdLst/>
                <a:ahLst/>
                <a:cxnLst>
                  <a:cxn ang="0">
                    <a:pos x="22" y="44"/>
                  </a:cxn>
                  <a:cxn ang="0">
                    <a:pos x="15" y="36"/>
                  </a:cxn>
                  <a:cxn ang="0">
                    <a:pos x="8" y="27"/>
                  </a:cxn>
                  <a:cxn ang="0">
                    <a:pos x="2" y="17"/>
                  </a:cxn>
                  <a:cxn ang="0">
                    <a:pos x="1" y="10"/>
                  </a:cxn>
                  <a:cxn ang="0">
                    <a:pos x="1" y="9"/>
                  </a:cxn>
                  <a:cxn ang="0">
                    <a:pos x="2" y="8"/>
                  </a:cxn>
                  <a:cxn ang="0">
                    <a:pos x="2" y="6"/>
                  </a:cxn>
                  <a:cxn ang="0">
                    <a:pos x="3" y="6"/>
                  </a:cxn>
                  <a:cxn ang="0">
                    <a:pos x="5" y="7"/>
                  </a:cxn>
                  <a:cxn ang="0">
                    <a:pos x="6" y="9"/>
                  </a:cxn>
                  <a:cxn ang="0">
                    <a:pos x="8" y="12"/>
                  </a:cxn>
                  <a:cxn ang="0">
                    <a:pos x="9" y="0"/>
                  </a:cxn>
                  <a:cxn ang="0">
                    <a:pos x="26" y="15"/>
                  </a:cxn>
                  <a:cxn ang="0">
                    <a:pos x="27" y="15"/>
                  </a:cxn>
                  <a:cxn ang="0">
                    <a:pos x="28" y="15"/>
                  </a:cxn>
                  <a:cxn ang="0">
                    <a:pos x="29" y="15"/>
                  </a:cxn>
                  <a:cxn ang="0">
                    <a:pos x="30" y="15"/>
                  </a:cxn>
                  <a:cxn ang="0">
                    <a:pos x="31" y="16"/>
                  </a:cxn>
                  <a:cxn ang="0">
                    <a:pos x="31" y="19"/>
                  </a:cxn>
                  <a:cxn ang="0">
                    <a:pos x="31" y="21"/>
                  </a:cxn>
                  <a:cxn ang="0">
                    <a:pos x="31" y="22"/>
                  </a:cxn>
                  <a:cxn ang="0">
                    <a:pos x="30" y="22"/>
                  </a:cxn>
                  <a:cxn ang="0">
                    <a:pos x="29" y="22"/>
                  </a:cxn>
                  <a:cxn ang="0">
                    <a:pos x="28" y="22"/>
                  </a:cxn>
                  <a:cxn ang="0">
                    <a:pos x="42" y="35"/>
                  </a:cxn>
                  <a:cxn ang="0">
                    <a:pos x="42" y="36"/>
                  </a:cxn>
                  <a:cxn ang="0">
                    <a:pos x="42" y="36"/>
                  </a:cxn>
                  <a:cxn ang="0">
                    <a:pos x="42" y="37"/>
                  </a:cxn>
                  <a:cxn ang="0">
                    <a:pos x="42" y="37"/>
                  </a:cxn>
                  <a:cxn ang="0">
                    <a:pos x="25" y="49"/>
                  </a:cxn>
                  <a:cxn ang="0">
                    <a:pos x="25" y="49"/>
                  </a:cxn>
                  <a:cxn ang="0">
                    <a:pos x="25" y="49"/>
                  </a:cxn>
                </a:cxnLst>
                <a:rect l="0" t="0" r="r" b="b"/>
                <a:pathLst>
                  <a:path w="42" h="49">
                    <a:moveTo>
                      <a:pt x="25" y="49"/>
                    </a:moveTo>
                    <a:lnTo>
                      <a:pt x="22" y="44"/>
                    </a:lnTo>
                    <a:lnTo>
                      <a:pt x="19" y="40"/>
                    </a:lnTo>
                    <a:lnTo>
                      <a:pt x="15" y="36"/>
                    </a:lnTo>
                    <a:lnTo>
                      <a:pt x="11" y="31"/>
                    </a:lnTo>
                    <a:lnTo>
                      <a:pt x="8" y="27"/>
                    </a:lnTo>
                    <a:lnTo>
                      <a:pt x="5" y="23"/>
                    </a:lnTo>
                    <a:lnTo>
                      <a:pt x="2" y="17"/>
                    </a:lnTo>
                    <a:lnTo>
                      <a:pt x="0" y="12"/>
                    </a:lnTo>
                    <a:lnTo>
                      <a:pt x="1" y="10"/>
                    </a:lnTo>
                    <a:lnTo>
                      <a:pt x="1" y="10"/>
                    </a:lnTo>
                    <a:lnTo>
                      <a:pt x="1" y="9"/>
                    </a:lnTo>
                    <a:lnTo>
                      <a:pt x="1" y="8"/>
                    </a:lnTo>
                    <a:lnTo>
                      <a:pt x="2" y="8"/>
                    </a:lnTo>
                    <a:lnTo>
                      <a:pt x="2" y="7"/>
                    </a:lnTo>
                    <a:lnTo>
                      <a:pt x="2" y="6"/>
                    </a:lnTo>
                    <a:lnTo>
                      <a:pt x="3" y="6"/>
                    </a:lnTo>
                    <a:lnTo>
                      <a:pt x="3" y="6"/>
                    </a:lnTo>
                    <a:lnTo>
                      <a:pt x="4" y="7"/>
                    </a:lnTo>
                    <a:lnTo>
                      <a:pt x="5" y="7"/>
                    </a:lnTo>
                    <a:lnTo>
                      <a:pt x="6" y="8"/>
                    </a:lnTo>
                    <a:lnTo>
                      <a:pt x="6" y="9"/>
                    </a:lnTo>
                    <a:lnTo>
                      <a:pt x="7" y="10"/>
                    </a:lnTo>
                    <a:lnTo>
                      <a:pt x="8" y="12"/>
                    </a:lnTo>
                    <a:lnTo>
                      <a:pt x="9" y="12"/>
                    </a:lnTo>
                    <a:lnTo>
                      <a:pt x="9" y="0"/>
                    </a:lnTo>
                    <a:lnTo>
                      <a:pt x="26" y="15"/>
                    </a:lnTo>
                    <a:lnTo>
                      <a:pt x="26" y="15"/>
                    </a:lnTo>
                    <a:lnTo>
                      <a:pt x="27" y="15"/>
                    </a:lnTo>
                    <a:lnTo>
                      <a:pt x="27" y="15"/>
                    </a:lnTo>
                    <a:lnTo>
                      <a:pt x="28" y="15"/>
                    </a:lnTo>
                    <a:lnTo>
                      <a:pt x="28" y="15"/>
                    </a:lnTo>
                    <a:lnTo>
                      <a:pt x="29" y="15"/>
                    </a:lnTo>
                    <a:lnTo>
                      <a:pt x="29" y="15"/>
                    </a:lnTo>
                    <a:lnTo>
                      <a:pt x="30" y="15"/>
                    </a:lnTo>
                    <a:lnTo>
                      <a:pt x="30" y="15"/>
                    </a:lnTo>
                    <a:lnTo>
                      <a:pt x="31" y="16"/>
                    </a:lnTo>
                    <a:lnTo>
                      <a:pt x="31" y="16"/>
                    </a:lnTo>
                    <a:lnTo>
                      <a:pt x="31" y="17"/>
                    </a:lnTo>
                    <a:lnTo>
                      <a:pt x="31" y="19"/>
                    </a:lnTo>
                    <a:lnTo>
                      <a:pt x="31" y="20"/>
                    </a:lnTo>
                    <a:lnTo>
                      <a:pt x="31" y="21"/>
                    </a:lnTo>
                    <a:lnTo>
                      <a:pt x="31" y="22"/>
                    </a:lnTo>
                    <a:lnTo>
                      <a:pt x="31" y="22"/>
                    </a:lnTo>
                    <a:lnTo>
                      <a:pt x="30" y="22"/>
                    </a:lnTo>
                    <a:lnTo>
                      <a:pt x="30" y="22"/>
                    </a:lnTo>
                    <a:lnTo>
                      <a:pt x="29" y="22"/>
                    </a:lnTo>
                    <a:lnTo>
                      <a:pt x="29" y="22"/>
                    </a:lnTo>
                    <a:lnTo>
                      <a:pt x="28" y="22"/>
                    </a:lnTo>
                    <a:lnTo>
                      <a:pt x="28" y="22"/>
                    </a:lnTo>
                    <a:lnTo>
                      <a:pt x="28" y="23"/>
                    </a:lnTo>
                    <a:lnTo>
                      <a:pt x="42" y="35"/>
                    </a:lnTo>
                    <a:lnTo>
                      <a:pt x="42" y="35"/>
                    </a:lnTo>
                    <a:lnTo>
                      <a:pt x="42" y="36"/>
                    </a:lnTo>
                    <a:lnTo>
                      <a:pt x="42" y="36"/>
                    </a:lnTo>
                    <a:lnTo>
                      <a:pt x="42" y="36"/>
                    </a:lnTo>
                    <a:lnTo>
                      <a:pt x="42" y="37"/>
                    </a:lnTo>
                    <a:lnTo>
                      <a:pt x="42" y="37"/>
                    </a:lnTo>
                    <a:lnTo>
                      <a:pt x="42" y="37"/>
                    </a:lnTo>
                    <a:lnTo>
                      <a:pt x="42" y="37"/>
                    </a:lnTo>
                    <a:lnTo>
                      <a:pt x="38" y="43"/>
                    </a:lnTo>
                    <a:lnTo>
                      <a:pt x="25" y="49"/>
                    </a:lnTo>
                    <a:lnTo>
                      <a:pt x="25" y="49"/>
                    </a:lnTo>
                    <a:lnTo>
                      <a:pt x="25" y="49"/>
                    </a:lnTo>
                    <a:lnTo>
                      <a:pt x="25" y="49"/>
                    </a:lnTo>
                    <a:lnTo>
                      <a:pt x="25" y="49"/>
                    </a:lnTo>
                    <a:close/>
                  </a:path>
                </a:pathLst>
              </a:custGeom>
              <a:grpFill/>
              <a:ln w="9525">
                <a:solidFill>
                  <a:srgbClr val="C00000"/>
                </a:solidFill>
                <a:round/>
                <a:headEnd/>
                <a:tailEnd/>
              </a:ln>
            </p:spPr>
            <p:txBody>
              <a:bodyPr/>
              <a:lstStyle/>
              <a:p>
                <a:pPr>
                  <a:defRPr/>
                </a:pPr>
                <a:endParaRPr lang="en-GB" dirty="0"/>
              </a:p>
            </p:txBody>
          </p:sp>
          <p:sp>
            <p:nvSpPr>
              <p:cNvPr id="186491" name="Freeform 123">
                <a:extLst>
                  <a:ext uri="{FF2B5EF4-FFF2-40B4-BE49-F238E27FC236}">
                    <a16:creationId xmlns:a16="http://schemas.microsoft.com/office/drawing/2014/main" id="{CD3A54B1-1EBC-4B47-BC5D-9569CBC9365C}"/>
                  </a:ext>
                </a:extLst>
              </p:cNvPr>
              <p:cNvSpPr>
                <a:spLocks/>
              </p:cNvSpPr>
              <p:nvPr/>
            </p:nvSpPr>
            <p:spPr bwMode="auto">
              <a:xfrm>
                <a:off x="992" y="2547"/>
                <a:ext cx="53" cy="31"/>
              </a:xfrm>
              <a:custGeom>
                <a:avLst/>
                <a:gdLst/>
                <a:ahLst/>
                <a:cxnLst>
                  <a:cxn ang="0">
                    <a:pos x="52" y="31"/>
                  </a:cxn>
                  <a:cxn ang="0">
                    <a:pos x="18" y="13"/>
                  </a:cxn>
                  <a:cxn ang="0">
                    <a:pos x="0" y="6"/>
                  </a:cxn>
                  <a:cxn ang="0">
                    <a:pos x="15" y="0"/>
                  </a:cxn>
                  <a:cxn ang="0">
                    <a:pos x="53" y="31"/>
                  </a:cxn>
                  <a:cxn ang="0">
                    <a:pos x="53" y="31"/>
                  </a:cxn>
                  <a:cxn ang="0">
                    <a:pos x="53" y="31"/>
                  </a:cxn>
                  <a:cxn ang="0">
                    <a:pos x="53" y="31"/>
                  </a:cxn>
                  <a:cxn ang="0">
                    <a:pos x="52" y="31"/>
                  </a:cxn>
                  <a:cxn ang="0">
                    <a:pos x="52" y="31"/>
                  </a:cxn>
                  <a:cxn ang="0">
                    <a:pos x="52" y="31"/>
                  </a:cxn>
                  <a:cxn ang="0">
                    <a:pos x="52" y="31"/>
                  </a:cxn>
                  <a:cxn ang="0">
                    <a:pos x="52" y="31"/>
                  </a:cxn>
                </a:cxnLst>
                <a:rect l="0" t="0" r="r" b="b"/>
                <a:pathLst>
                  <a:path w="53" h="31">
                    <a:moveTo>
                      <a:pt x="52" y="31"/>
                    </a:moveTo>
                    <a:lnTo>
                      <a:pt x="18" y="13"/>
                    </a:lnTo>
                    <a:lnTo>
                      <a:pt x="0" y="6"/>
                    </a:lnTo>
                    <a:lnTo>
                      <a:pt x="15" y="0"/>
                    </a:lnTo>
                    <a:lnTo>
                      <a:pt x="53" y="31"/>
                    </a:lnTo>
                    <a:lnTo>
                      <a:pt x="53" y="31"/>
                    </a:lnTo>
                    <a:lnTo>
                      <a:pt x="53" y="31"/>
                    </a:lnTo>
                    <a:lnTo>
                      <a:pt x="53" y="31"/>
                    </a:lnTo>
                    <a:lnTo>
                      <a:pt x="52" y="31"/>
                    </a:lnTo>
                    <a:lnTo>
                      <a:pt x="52" y="31"/>
                    </a:lnTo>
                    <a:lnTo>
                      <a:pt x="52" y="31"/>
                    </a:lnTo>
                    <a:lnTo>
                      <a:pt x="52" y="31"/>
                    </a:lnTo>
                    <a:lnTo>
                      <a:pt x="52" y="31"/>
                    </a:lnTo>
                    <a:close/>
                  </a:path>
                </a:pathLst>
              </a:custGeom>
              <a:grpFill/>
              <a:ln w="9525">
                <a:solidFill>
                  <a:srgbClr val="C00000"/>
                </a:solidFill>
                <a:round/>
                <a:headEnd/>
                <a:tailEnd/>
              </a:ln>
            </p:spPr>
            <p:txBody>
              <a:bodyPr/>
              <a:lstStyle/>
              <a:p>
                <a:pPr>
                  <a:defRPr/>
                </a:pPr>
                <a:endParaRPr lang="en-GB" dirty="0"/>
              </a:p>
            </p:txBody>
          </p:sp>
          <p:sp>
            <p:nvSpPr>
              <p:cNvPr id="186492" name="Freeform 124">
                <a:extLst>
                  <a:ext uri="{FF2B5EF4-FFF2-40B4-BE49-F238E27FC236}">
                    <a16:creationId xmlns:a16="http://schemas.microsoft.com/office/drawing/2014/main" id="{97F46416-2712-4E1A-8932-E13068BD0577}"/>
                  </a:ext>
                </a:extLst>
              </p:cNvPr>
              <p:cNvSpPr>
                <a:spLocks/>
              </p:cNvSpPr>
              <p:nvPr/>
            </p:nvSpPr>
            <p:spPr bwMode="auto">
              <a:xfrm>
                <a:off x="1477" y="2421"/>
                <a:ext cx="77" cy="130"/>
              </a:xfrm>
              <a:custGeom>
                <a:avLst/>
                <a:gdLst/>
                <a:ahLst/>
                <a:cxnLst>
                  <a:cxn ang="0">
                    <a:pos x="39" y="109"/>
                  </a:cxn>
                  <a:cxn ang="0">
                    <a:pos x="39" y="108"/>
                  </a:cxn>
                  <a:cxn ang="0">
                    <a:pos x="39" y="107"/>
                  </a:cxn>
                  <a:cxn ang="0">
                    <a:pos x="46" y="107"/>
                  </a:cxn>
                  <a:cxn ang="0">
                    <a:pos x="47" y="106"/>
                  </a:cxn>
                  <a:cxn ang="0">
                    <a:pos x="48" y="105"/>
                  </a:cxn>
                  <a:cxn ang="0">
                    <a:pos x="41" y="95"/>
                  </a:cxn>
                  <a:cxn ang="0">
                    <a:pos x="27" y="87"/>
                  </a:cxn>
                  <a:cxn ang="0">
                    <a:pos x="14" y="78"/>
                  </a:cxn>
                  <a:cxn ang="0">
                    <a:pos x="14" y="77"/>
                  </a:cxn>
                  <a:cxn ang="0">
                    <a:pos x="14" y="76"/>
                  </a:cxn>
                  <a:cxn ang="0">
                    <a:pos x="30" y="76"/>
                  </a:cxn>
                  <a:cxn ang="0">
                    <a:pos x="31" y="76"/>
                  </a:cxn>
                  <a:cxn ang="0">
                    <a:pos x="31" y="74"/>
                  </a:cxn>
                  <a:cxn ang="0">
                    <a:pos x="0" y="39"/>
                  </a:cxn>
                  <a:cxn ang="0">
                    <a:pos x="0" y="37"/>
                  </a:cxn>
                  <a:cxn ang="0">
                    <a:pos x="2" y="35"/>
                  </a:cxn>
                  <a:cxn ang="0">
                    <a:pos x="4" y="24"/>
                  </a:cxn>
                  <a:cxn ang="0">
                    <a:pos x="16" y="3"/>
                  </a:cxn>
                  <a:cxn ang="0">
                    <a:pos x="19" y="1"/>
                  </a:cxn>
                  <a:cxn ang="0">
                    <a:pos x="22" y="0"/>
                  </a:cxn>
                  <a:cxn ang="0">
                    <a:pos x="40" y="18"/>
                  </a:cxn>
                  <a:cxn ang="0">
                    <a:pos x="59" y="51"/>
                  </a:cxn>
                  <a:cxn ang="0">
                    <a:pos x="76" y="84"/>
                  </a:cxn>
                  <a:cxn ang="0">
                    <a:pos x="76" y="85"/>
                  </a:cxn>
                  <a:cxn ang="0">
                    <a:pos x="76" y="86"/>
                  </a:cxn>
                  <a:cxn ang="0">
                    <a:pos x="76" y="87"/>
                  </a:cxn>
                  <a:cxn ang="0">
                    <a:pos x="74" y="91"/>
                  </a:cxn>
                  <a:cxn ang="0">
                    <a:pos x="71" y="93"/>
                  </a:cxn>
                  <a:cxn ang="0">
                    <a:pos x="38" y="43"/>
                  </a:cxn>
                  <a:cxn ang="0">
                    <a:pos x="37" y="48"/>
                  </a:cxn>
                  <a:cxn ang="0">
                    <a:pos x="40" y="53"/>
                  </a:cxn>
                  <a:cxn ang="0">
                    <a:pos x="40" y="58"/>
                  </a:cxn>
                  <a:cxn ang="0">
                    <a:pos x="37" y="60"/>
                  </a:cxn>
                  <a:cxn ang="0">
                    <a:pos x="35" y="62"/>
                  </a:cxn>
                  <a:cxn ang="0">
                    <a:pos x="16" y="42"/>
                  </a:cxn>
                  <a:cxn ang="0">
                    <a:pos x="14" y="42"/>
                  </a:cxn>
                  <a:cxn ang="0">
                    <a:pos x="11" y="44"/>
                  </a:cxn>
                  <a:cxn ang="0">
                    <a:pos x="44" y="81"/>
                  </a:cxn>
                  <a:cxn ang="0">
                    <a:pos x="44" y="83"/>
                  </a:cxn>
                  <a:cxn ang="0">
                    <a:pos x="43" y="84"/>
                  </a:cxn>
                  <a:cxn ang="0">
                    <a:pos x="60" y="104"/>
                  </a:cxn>
                  <a:cxn ang="0">
                    <a:pos x="61" y="106"/>
                  </a:cxn>
                  <a:cxn ang="0">
                    <a:pos x="63" y="109"/>
                  </a:cxn>
                  <a:cxn ang="0">
                    <a:pos x="63" y="112"/>
                  </a:cxn>
                  <a:cxn ang="0">
                    <a:pos x="60" y="112"/>
                  </a:cxn>
                  <a:cxn ang="0">
                    <a:pos x="57" y="111"/>
                  </a:cxn>
                  <a:cxn ang="0">
                    <a:pos x="56" y="109"/>
                  </a:cxn>
                  <a:cxn ang="0">
                    <a:pos x="55" y="107"/>
                  </a:cxn>
                  <a:cxn ang="0">
                    <a:pos x="55" y="105"/>
                  </a:cxn>
                  <a:cxn ang="0">
                    <a:pos x="51" y="106"/>
                  </a:cxn>
                  <a:cxn ang="0">
                    <a:pos x="49" y="108"/>
                  </a:cxn>
                  <a:cxn ang="0">
                    <a:pos x="72" y="128"/>
                  </a:cxn>
                  <a:cxn ang="0">
                    <a:pos x="73" y="129"/>
                  </a:cxn>
                  <a:cxn ang="0">
                    <a:pos x="73" y="130"/>
                  </a:cxn>
                </a:cxnLst>
                <a:rect l="0" t="0" r="r" b="b"/>
                <a:pathLst>
                  <a:path w="77" h="130">
                    <a:moveTo>
                      <a:pt x="72" y="130"/>
                    </a:moveTo>
                    <a:lnTo>
                      <a:pt x="39" y="111"/>
                    </a:lnTo>
                    <a:lnTo>
                      <a:pt x="39" y="109"/>
                    </a:lnTo>
                    <a:lnTo>
                      <a:pt x="39" y="109"/>
                    </a:lnTo>
                    <a:lnTo>
                      <a:pt x="39" y="108"/>
                    </a:lnTo>
                    <a:lnTo>
                      <a:pt x="39" y="108"/>
                    </a:lnTo>
                    <a:lnTo>
                      <a:pt x="39" y="108"/>
                    </a:lnTo>
                    <a:lnTo>
                      <a:pt x="39" y="107"/>
                    </a:lnTo>
                    <a:lnTo>
                      <a:pt x="39" y="107"/>
                    </a:lnTo>
                    <a:lnTo>
                      <a:pt x="39" y="107"/>
                    </a:lnTo>
                    <a:lnTo>
                      <a:pt x="45" y="107"/>
                    </a:lnTo>
                    <a:lnTo>
                      <a:pt x="46" y="107"/>
                    </a:lnTo>
                    <a:lnTo>
                      <a:pt x="46" y="106"/>
                    </a:lnTo>
                    <a:lnTo>
                      <a:pt x="46" y="106"/>
                    </a:lnTo>
                    <a:lnTo>
                      <a:pt x="47" y="106"/>
                    </a:lnTo>
                    <a:lnTo>
                      <a:pt x="47" y="106"/>
                    </a:lnTo>
                    <a:lnTo>
                      <a:pt x="48" y="105"/>
                    </a:lnTo>
                    <a:lnTo>
                      <a:pt x="48" y="105"/>
                    </a:lnTo>
                    <a:lnTo>
                      <a:pt x="48" y="104"/>
                    </a:lnTo>
                    <a:lnTo>
                      <a:pt x="45" y="99"/>
                    </a:lnTo>
                    <a:lnTo>
                      <a:pt x="41" y="95"/>
                    </a:lnTo>
                    <a:lnTo>
                      <a:pt x="37" y="92"/>
                    </a:lnTo>
                    <a:lnTo>
                      <a:pt x="32" y="90"/>
                    </a:lnTo>
                    <a:lnTo>
                      <a:pt x="27" y="87"/>
                    </a:lnTo>
                    <a:lnTo>
                      <a:pt x="22" y="85"/>
                    </a:lnTo>
                    <a:lnTo>
                      <a:pt x="18" y="81"/>
                    </a:lnTo>
                    <a:lnTo>
                      <a:pt x="14" y="78"/>
                    </a:lnTo>
                    <a:lnTo>
                      <a:pt x="14" y="78"/>
                    </a:lnTo>
                    <a:lnTo>
                      <a:pt x="14" y="78"/>
                    </a:lnTo>
                    <a:lnTo>
                      <a:pt x="14" y="77"/>
                    </a:lnTo>
                    <a:lnTo>
                      <a:pt x="14" y="77"/>
                    </a:lnTo>
                    <a:lnTo>
                      <a:pt x="14" y="77"/>
                    </a:lnTo>
                    <a:lnTo>
                      <a:pt x="14" y="76"/>
                    </a:lnTo>
                    <a:lnTo>
                      <a:pt x="14" y="76"/>
                    </a:lnTo>
                    <a:lnTo>
                      <a:pt x="15" y="76"/>
                    </a:lnTo>
                    <a:lnTo>
                      <a:pt x="30" y="76"/>
                    </a:lnTo>
                    <a:lnTo>
                      <a:pt x="31" y="76"/>
                    </a:lnTo>
                    <a:lnTo>
                      <a:pt x="31" y="76"/>
                    </a:lnTo>
                    <a:lnTo>
                      <a:pt x="31" y="76"/>
                    </a:lnTo>
                    <a:lnTo>
                      <a:pt x="31" y="76"/>
                    </a:lnTo>
                    <a:lnTo>
                      <a:pt x="31" y="76"/>
                    </a:lnTo>
                    <a:lnTo>
                      <a:pt x="31" y="74"/>
                    </a:lnTo>
                    <a:lnTo>
                      <a:pt x="31" y="74"/>
                    </a:lnTo>
                    <a:lnTo>
                      <a:pt x="32" y="73"/>
                    </a:lnTo>
                    <a:lnTo>
                      <a:pt x="0" y="39"/>
                    </a:lnTo>
                    <a:lnTo>
                      <a:pt x="0" y="38"/>
                    </a:lnTo>
                    <a:lnTo>
                      <a:pt x="0" y="37"/>
                    </a:lnTo>
                    <a:lnTo>
                      <a:pt x="0" y="37"/>
                    </a:lnTo>
                    <a:lnTo>
                      <a:pt x="1" y="36"/>
                    </a:lnTo>
                    <a:lnTo>
                      <a:pt x="2" y="36"/>
                    </a:lnTo>
                    <a:lnTo>
                      <a:pt x="2" y="35"/>
                    </a:lnTo>
                    <a:lnTo>
                      <a:pt x="3" y="35"/>
                    </a:lnTo>
                    <a:lnTo>
                      <a:pt x="3" y="34"/>
                    </a:lnTo>
                    <a:lnTo>
                      <a:pt x="4" y="24"/>
                    </a:lnTo>
                    <a:lnTo>
                      <a:pt x="13" y="18"/>
                    </a:lnTo>
                    <a:lnTo>
                      <a:pt x="16" y="4"/>
                    </a:lnTo>
                    <a:lnTo>
                      <a:pt x="16" y="3"/>
                    </a:lnTo>
                    <a:lnTo>
                      <a:pt x="17" y="2"/>
                    </a:lnTo>
                    <a:lnTo>
                      <a:pt x="18" y="1"/>
                    </a:lnTo>
                    <a:lnTo>
                      <a:pt x="19" y="1"/>
                    </a:lnTo>
                    <a:lnTo>
                      <a:pt x="20" y="0"/>
                    </a:lnTo>
                    <a:lnTo>
                      <a:pt x="21" y="0"/>
                    </a:lnTo>
                    <a:lnTo>
                      <a:pt x="22" y="0"/>
                    </a:lnTo>
                    <a:lnTo>
                      <a:pt x="23" y="0"/>
                    </a:lnTo>
                    <a:lnTo>
                      <a:pt x="33" y="8"/>
                    </a:lnTo>
                    <a:lnTo>
                      <a:pt x="40" y="18"/>
                    </a:lnTo>
                    <a:lnTo>
                      <a:pt x="47" y="29"/>
                    </a:lnTo>
                    <a:lnTo>
                      <a:pt x="53" y="39"/>
                    </a:lnTo>
                    <a:lnTo>
                      <a:pt x="59" y="51"/>
                    </a:lnTo>
                    <a:lnTo>
                      <a:pt x="64" y="63"/>
                    </a:lnTo>
                    <a:lnTo>
                      <a:pt x="69" y="73"/>
                    </a:lnTo>
                    <a:lnTo>
                      <a:pt x="76" y="84"/>
                    </a:lnTo>
                    <a:lnTo>
                      <a:pt x="76" y="84"/>
                    </a:lnTo>
                    <a:lnTo>
                      <a:pt x="76" y="85"/>
                    </a:lnTo>
                    <a:lnTo>
                      <a:pt x="76" y="85"/>
                    </a:lnTo>
                    <a:lnTo>
                      <a:pt x="76" y="85"/>
                    </a:lnTo>
                    <a:lnTo>
                      <a:pt x="76" y="86"/>
                    </a:lnTo>
                    <a:lnTo>
                      <a:pt x="76" y="86"/>
                    </a:lnTo>
                    <a:lnTo>
                      <a:pt x="76" y="86"/>
                    </a:lnTo>
                    <a:lnTo>
                      <a:pt x="77" y="86"/>
                    </a:lnTo>
                    <a:lnTo>
                      <a:pt x="76" y="87"/>
                    </a:lnTo>
                    <a:lnTo>
                      <a:pt x="75" y="88"/>
                    </a:lnTo>
                    <a:lnTo>
                      <a:pt x="74" y="90"/>
                    </a:lnTo>
                    <a:lnTo>
                      <a:pt x="74" y="91"/>
                    </a:lnTo>
                    <a:lnTo>
                      <a:pt x="73" y="92"/>
                    </a:lnTo>
                    <a:lnTo>
                      <a:pt x="72" y="92"/>
                    </a:lnTo>
                    <a:lnTo>
                      <a:pt x="71" y="93"/>
                    </a:lnTo>
                    <a:lnTo>
                      <a:pt x="70" y="93"/>
                    </a:lnTo>
                    <a:lnTo>
                      <a:pt x="64" y="93"/>
                    </a:lnTo>
                    <a:lnTo>
                      <a:pt x="38" y="43"/>
                    </a:lnTo>
                    <a:lnTo>
                      <a:pt x="37" y="44"/>
                    </a:lnTo>
                    <a:lnTo>
                      <a:pt x="37" y="46"/>
                    </a:lnTo>
                    <a:lnTo>
                      <a:pt x="37" y="48"/>
                    </a:lnTo>
                    <a:lnTo>
                      <a:pt x="38" y="50"/>
                    </a:lnTo>
                    <a:lnTo>
                      <a:pt x="39" y="51"/>
                    </a:lnTo>
                    <a:lnTo>
                      <a:pt x="40" y="53"/>
                    </a:lnTo>
                    <a:lnTo>
                      <a:pt x="40" y="55"/>
                    </a:lnTo>
                    <a:lnTo>
                      <a:pt x="40" y="57"/>
                    </a:lnTo>
                    <a:lnTo>
                      <a:pt x="40" y="58"/>
                    </a:lnTo>
                    <a:lnTo>
                      <a:pt x="39" y="59"/>
                    </a:lnTo>
                    <a:lnTo>
                      <a:pt x="38" y="59"/>
                    </a:lnTo>
                    <a:lnTo>
                      <a:pt x="37" y="60"/>
                    </a:lnTo>
                    <a:lnTo>
                      <a:pt x="37" y="60"/>
                    </a:lnTo>
                    <a:lnTo>
                      <a:pt x="36" y="62"/>
                    </a:lnTo>
                    <a:lnTo>
                      <a:pt x="35" y="62"/>
                    </a:lnTo>
                    <a:lnTo>
                      <a:pt x="34" y="63"/>
                    </a:lnTo>
                    <a:lnTo>
                      <a:pt x="17" y="42"/>
                    </a:lnTo>
                    <a:lnTo>
                      <a:pt x="16" y="42"/>
                    </a:lnTo>
                    <a:lnTo>
                      <a:pt x="15" y="42"/>
                    </a:lnTo>
                    <a:lnTo>
                      <a:pt x="15" y="42"/>
                    </a:lnTo>
                    <a:lnTo>
                      <a:pt x="14" y="42"/>
                    </a:lnTo>
                    <a:lnTo>
                      <a:pt x="13" y="43"/>
                    </a:lnTo>
                    <a:lnTo>
                      <a:pt x="12" y="44"/>
                    </a:lnTo>
                    <a:lnTo>
                      <a:pt x="11" y="44"/>
                    </a:lnTo>
                    <a:lnTo>
                      <a:pt x="11" y="45"/>
                    </a:lnTo>
                    <a:lnTo>
                      <a:pt x="44" y="80"/>
                    </a:lnTo>
                    <a:lnTo>
                      <a:pt x="44" y="81"/>
                    </a:lnTo>
                    <a:lnTo>
                      <a:pt x="44" y="81"/>
                    </a:lnTo>
                    <a:lnTo>
                      <a:pt x="44" y="81"/>
                    </a:lnTo>
                    <a:lnTo>
                      <a:pt x="44" y="83"/>
                    </a:lnTo>
                    <a:lnTo>
                      <a:pt x="43" y="83"/>
                    </a:lnTo>
                    <a:lnTo>
                      <a:pt x="43" y="83"/>
                    </a:lnTo>
                    <a:lnTo>
                      <a:pt x="43" y="84"/>
                    </a:lnTo>
                    <a:lnTo>
                      <a:pt x="42" y="84"/>
                    </a:lnTo>
                    <a:lnTo>
                      <a:pt x="54" y="100"/>
                    </a:lnTo>
                    <a:lnTo>
                      <a:pt x="60" y="104"/>
                    </a:lnTo>
                    <a:lnTo>
                      <a:pt x="60" y="105"/>
                    </a:lnTo>
                    <a:lnTo>
                      <a:pt x="61" y="106"/>
                    </a:lnTo>
                    <a:lnTo>
                      <a:pt x="61" y="106"/>
                    </a:lnTo>
                    <a:lnTo>
                      <a:pt x="62" y="107"/>
                    </a:lnTo>
                    <a:lnTo>
                      <a:pt x="63" y="108"/>
                    </a:lnTo>
                    <a:lnTo>
                      <a:pt x="63" y="109"/>
                    </a:lnTo>
                    <a:lnTo>
                      <a:pt x="64" y="111"/>
                    </a:lnTo>
                    <a:lnTo>
                      <a:pt x="64" y="112"/>
                    </a:lnTo>
                    <a:lnTo>
                      <a:pt x="63" y="112"/>
                    </a:lnTo>
                    <a:lnTo>
                      <a:pt x="62" y="113"/>
                    </a:lnTo>
                    <a:lnTo>
                      <a:pt x="61" y="112"/>
                    </a:lnTo>
                    <a:lnTo>
                      <a:pt x="60" y="112"/>
                    </a:lnTo>
                    <a:lnTo>
                      <a:pt x="59" y="111"/>
                    </a:lnTo>
                    <a:lnTo>
                      <a:pt x="58" y="111"/>
                    </a:lnTo>
                    <a:lnTo>
                      <a:pt x="57" y="111"/>
                    </a:lnTo>
                    <a:lnTo>
                      <a:pt x="56" y="111"/>
                    </a:lnTo>
                    <a:lnTo>
                      <a:pt x="56" y="109"/>
                    </a:lnTo>
                    <a:lnTo>
                      <a:pt x="56" y="109"/>
                    </a:lnTo>
                    <a:lnTo>
                      <a:pt x="56" y="108"/>
                    </a:lnTo>
                    <a:lnTo>
                      <a:pt x="56" y="108"/>
                    </a:lnTo>
                    <a:lnTo>
                      <a:pt x="55" y="107"/>
                    </a:lnTo>
                    <a:lnTo>
                      <a:pt x="55" y="107"/>
                    </a:lnTo>
                    <a:lnTo>
                      <a:pt x="55" y="106"/>
                    </a:lnTo>
                    <a:lnTo>
                      <a:pt x="55" y="105"/>
                    </a:lnTo>
                    <a:lnTo>
                      <a:pt x="54" y="105"/>
                    </a:lnTo>
                    <a:lnTo>
                      <a:pt x="53" y="106"/>
                    </a:lnTo>
                    <a:lnTo>
                      <a:pt x="51" y="106"/>
                    </a:lnTo>
                    <a:lnTo>
                      <a:pt x="50" y="107"/>
                    </a:lnTo>
                    <a:lnTo>
                      <a:pt x="50" y="108"/>
                    </a:lnTo>
                    <a:lnTo>
                      <a:pt x="49" y="108"/>
                    </a:lnTo>
                    <a:lnTo>
                      <a:pt x="48" y="109"/>
                    </a:lnTo>
                    <a:lnTo>
                      <a:pt x="48" y="111"/>
                    </a:lnTo>
                    <a:lnTo>
                      <a:pt x="72" y="128"/>
                    </a:lnTo>
                    <a:lnTo>
                      <a:pt x="73" y="128"/>
                    </a:lnTo>
                    <a:lnTo>
                      <a:pt x="73" y="128"/>
                    </a:lnTo>
                    <a:lnTo>
                      <a:pt x="73" y="129"/>
                    </a:lnTo>
                    <a:lnTo>
                      <a:pt x="73" y="129"/>
                    </a:lnTo>
                    <a:lnTo>
                      <a:pt x="73" y="130"/>
                    </a:lnTo>
                    <a:lnTo>
                      <a:pt x="73" y="130"/>
                    </a:lnTo>
                    <a:lnTo>
                      <a:pt x="73" y="130"/>
                    </a:lnTo>
                    <a:lnTo>
                      <a:pt x="72" y="130"/>
                    </a:lnTo>
                    <a:close/>
                  </a:path>
                </a:pathLst>
              </a:custGeom>
              <a:grpFill/>
              <a:ln w="9525">
                <a:solidFill>
                  <a:srgbClr val="C00000"/>
                </a:solidFill>
                <a:round/>
                <a:headEnd/>
                <a:tailEnd/>
              </a:ln>
            </p:spPr>
            <p:txBody>
              <a:bodyPr/>
              <a:lstStyle/>
              <a:p>
                <a:pPr>
                  <a:defRPr/>
                </a:pPr>
                <a:endParaRPr lang="en-GB" dirty="0"/>
              </a:p>
            </p:txBody>
          </p:sp>
          <p:sp>
            <p:nvSpPr>
              <p:cNvPr id="186493" name="Freeform 125">
                <a:extLst>
                  <a:ext uri="{FF2B5EF4-FFF2-40B4-BE49-F238E27FC236}">
                    <a16:creationId xmlns:a16="http://schemas.microsoft.com/office/drawing/2014/main" id="{A499F280-9845-4D62-8161-F75850AB964C}"/>
                  </a:ext>
                </a:extLst>
              </p:cNvPr>
              <p:cNvSpPr>
                <a:spLocks/>
              </p:cNvSpPr>
              <p:nvPr/>
            </p:nvSpPr>
            <p:spPr bwMode="auto">
              <a:xfrm>
                <a:off x="1373" y="2547"/>
                <a:ext cx="5" cy="4"/>
              </a:xfrm>
              <a:custGeom>
                <a:avLst/>
                <a:gdLst/>
                <a:ahLst/>
                <a:cxnLst>
                  <a:cxn ang="0">
                    <a:pos x="4" y="4"/>
                  </a:cxn>
                  <a:cxn ang="0">
                    <a:pos x="4" y="4"/>
                  </a:cxn>
                  <a:cxn ang="0">
                    <a:pos x="3" y="4"/>
                  </a:cxn>
                  <a:cxn ang="0">
                    <a:pos x="3" y="4"/>
                  </a:cxn>
                  <a:cxn ang="0">
                    <a:pos x="3" y="4"/>
                  </a:cxn>
                  <a:cxn ang="0">
                    <a:pos x="2" y="4"/>
                  </a:cxn>
                  <a:cxn ang="0">
                    <a:pos x="2" y="4"/>
                  </a:cxn>
                  <a:cxn ang="0">
                    <a:pos x="2" y="4"/>
                  </a:cxn>
                  <a:cxn ang="0">
                    <a:pos x="1" y="4"/>
                  </a:cxn>
                  <a:cxn ang="0">
                    <a:pos x="1" y="4"/>
                  </a:cxn>
                  <a:cxn ang="0">
                    <a:pos x="0" y="3"/>
                  </a:cxn>
                  <a:cxn ang="0">
                    <a:pos x="0" y="3"/>
                  </a:cxn>
                  <a:cxn ang="0">
                    <a:pos x="1" y="2"/>
                  </a:cxn>
                  <a:cxn ang="0">
                    <a:pos x="1" y="2"/>
                  </a:cxn>
                  <a:cxn ang="0">
                    <a:pos x="1" y="1"/>
                  </a:cxn>
                  <a:cxn ang="0">
                    <a:pos x="1" y="1"/>
                  </a:cxn>
                  <a:cxn ang="0">
                    <a:pos x="1" y="0"/>
                  </a:cxn>
                  <a:cxn ang="0">
                    <a:pos x="2" y="0"/>
                  </a:cxn>
                  <a:cxn ang="0">
                    <a:pos x="3" y="0"/>
                  </a:cxn>
                  <a:cxn ang="0">
                    <a:pos x="3" y="1"/>
                  </a:cxn>
                  <a:cxn ang="0">
                    <a:pos x="4" y="1"/>
                  </a:cxn>
                  <a:cxn ang="0">
                    <a:pos x="4" y="2"/>
                  </a:cxn>
                  <a:cxn ang="0">
                    <a:pos x="5" y="3"/>
                  </a:cxn>
                  <a:cxn ang="0">
                    <a:pos x="5" y="3"/>
                  </a:cxn>
                  <a:cxn ang="0">
                    <a:pos x="5" y="4"/>
                  </a:cxn>
                  <a:cxn ang="0">
                    <a:pos x="5" y="4"/>
                  </a:cxn>
                  <a:cxn ang="0">
                    <a:pos x="5" y="4"/>
                  </a:cxn>
                  <a:cxn ang="0">
                    <a:pos x="5" y="4"/>
                  </a:cxn>
                  <a:cxn ang="0">
                    <a:pos x="5" y="4"/>
                  </a:cxn>
                  <a:cxn ang="0">
                    <a:pos x="4" y="4"/>
                  </a:cxn>
                  <a:cxn ang="0">
                    <a:pos x="4" y="4"/>
                  </a:cxn>
                  <a:cxn ang="0">
                    <a:pos x="4" y="4"/>
                  </a:cxn>
                  <a:cxn ang="0">
                    <a:pos x="4" y="4"/>
                  </a:cxn>
                </a:cxnLst>
                <a:rect l="0" t="0" r="r" b="b"/>
                <a:pathLst>
                  <a:path w="5" h="4">
                    <a:moveTo>
                      <a:pt x="4" y="4"/>
                    </a:moveTo>
                    <a:lnTo>
                      <a:pt x="4" y="4"/>
                    </a:lnTo>
                    <a:lnTo>
                      <a:pt x="3" y="4"/>
                    </a:lnTo>
                    <a:lnTo>
                      <a:pt x="3" y="4"/>
                    </a:lnTo>
                    <a:lnTo>
                      <a:pt x="3" y="4"/>
                    </a:lnTo>
                    <a:lnTo>
                      <a:pt x="2" y="4"/>
                    </a:lnTo>
                    <a:lnTo>
                      <a:pt x="2" y="4"/>
                    </a:lnTo>
                    <a:lnTo>
                      <a:pt x="2" y="4"/>
                    </a:lnTo>
                    <a:lnTo>
                      <a:pt x="1" y="4"/>
                    </a:lnTo>
                    <a:lnTo>
                      <a:pt x="1" y="4"/>
                    </a:lnTo>
                    <a:lnTo>
                      <a:pt x="0" y="3"/>
                    </a:lnTo>
                    <a:lnTo>
                      <a:pt x="0" y="3"/>
                    </a:lnTo>
                    <a:lnTo>
                      <a:pt x="1" y="2"/>
                    </a:lnTo>
                    <a:lnTo>
                      <a:pt x="1" y="2"/>
                    </a:lnTo>
                    <a:lnTo>
                      <a:pt x="1" y="1"/>
                    </a:lnTo>
                    <a:lnTo>
                      <a:pt x="1" y="1"/>
                    </a:lnTo>
                    <a:lnTo>
                      <a:pt x="1" y="0"/>
                    </a:lnTo>
                    <a:lnTo>
                      <a:pt x="2" y="0"/>
                    </a:lnTo>
                    <a:lnTo>
                      <a:pt x="3" y="0"/>
                    </a:lnTo>
                    <a:lnTo>
                      <a:pt x="3" y="1"/>
                    </a:lnTo>
                    <a:lnTo>
                      <a:pt x="4" y="1"/>
                    </a:lnTo>
                    <a:lnTo>
                      <a:pt x="4" y="2"/>
                    </a:lnTo>
                    <a:lnTo>
                      <a:pt x="5" y="3"/>
                    </a:lnTo>
                    <a:lnTo>
                      <a:pt x="5" y="3"/>
                    </a:lnTo>
                    <a:lnTo>
                      <a:pt x="5" y="4"/>
                    </a:lnTo>
                    <a:lnTo>
                      <a:pt x="5" y="4"/>
                    </a:lnTo>
                    <a:lnTo>
                      <a:pt x="5" y="4"/>
                    </a:lnTo>
                    <a:lnTo>
                      <a:pt x="5" y="4"/>
                    </a:lnTo>
                    <a:lnTo>
                      <a:pt x="5" y="4"/>
                    </a:lnTo>
                    <a:lnTo>
                      <a:pt x="4" y="4"/>
                    </a:lnTo>
                    <a:lnTo>
                      <a:pt x="4" y="4"/>
                    </a:lnTo>
                    <a:lnTo>
                      <a:pt x="4" y="4"/>
                    </a:lnTo>
                    <a:lnTo>
                      <a:pt x="4" y="4"/>
                    </a:lnTo>
                    <a:close/>
                  </a:path>
                </a:pathLst>
              </a:custGeom>
              <a:grpFill/>
              <a:ln w="9525">
                <a:solidFill>
                  <a:srgbClr val="C00000"/>
                </a:solidFill>
                <a:round/>
                <a:headEnd/>
                <a:tailEnd/>
              </a:ln>
            </p:spPr>
            <p:txBody>
              <a:bodyPr/>
              <a:lstStyle/>
              <a:p>
                <a:pPr>
                  <a:defRPr/>
                </a:pPr>
                <a:endParaRPr lang="en-GB" dirty="0"/>
              </a:p>
            </p:txBody>
          </p:sp>
          <p:sp>
            <p:nvSpPr>
              <p:cNvPr id="186494" name="Freeform 126">
                <a:extLst>
                  <a:ext uri="{FF2B5EF4-FFF2-40B4-BE49-F238E27FC236}">
                    <a16:creationId xmlns:a16="http://schemas.microsoft.com/office/drawing/2014/main" id="{0359CF17-24C4-4526-8140-464FED02F3A8}"/>
                  </a:ext>
                </a:extLst>
              </p:cNvPr>
              <p:cNvSpPr>
                <a:spLocks/>
              </p:cNvSpPr>
              <p:nvPr/>
            </p:nvSpPr>
            <p:spPr bwMode="auto">
              <a:xfrm>
                <a:off x="999" y="2528"/>
                <a:ext cx="23" cy="23"/>
              </a:xfrm>
              <a:custGeom>
                <a:avLst/>
                <a:gdLst/>
                <a:ahLst/>
                <a:cxnLst>
                  <a:cxn ang="0">
                    <a:pos x="22" y="23"/>
                  </a:cxn>
                  <a:cxn ang="0">
                    <a:pos x="2" y="4"/>
                  </a:cxn>
                  <a:cxn ang="0">
                    <a:pos x="2" y="4"/>
                  </a:cxn>
                  <a:cxn ang="0">
                    <a:pos x="2" y="2"/>
                  </a:cxn>
                  <a:cxn ang="0">
                    <a:pos x="1" y="2"/>
                  </a:cxn>
                  <a:cxn ang="0">
                    <a:pos x="1" y="2"/>
                  </a:cxn>
                  <a:cxn ang="0">
                    <a:pos x="1" y="1"/>
                  </a:cxn>
                  <a:cxn ang="0">
                    <a:pos x="1" y="1"/>
                  </a:cxn>
                  <a:cxn ang="0">
                    <a:pos x="1" y="0"/>
                  </a:cxn>
                  <a:cxn ang="0">
                    <a:pos x="0" y="0"/>
                  </a:cxn>
                  <a:cxn ang="0">
                    <a:pos x="23" y="23"/>
                  </a:cxn>
                  <a:cxn ang="0">
                    <a:pos x="23" y="23"/>
                  </a:cxn>
                  <a:cxn ang="0">
                    <a:pos x="23" y="23"/>
                  </a:cxn>
                  <a:cxn ang="0">
                    <a:pos x="23" y="23"/>
                  </a:cxn>
                  <a:cxn ang="0">
                    <a:pos x="22" y="23"/>
                  </a:cxn>
                  <a:cxn ang="0">
                    <a:pos x="22" y="23"/>
                  </a:cxn>
                  <a:cxn ang="0">
                    <a:pos x="22" y="23"/>
                  </a:cxn>
                  <a:cxn ang="0">
                    <a:pos x="22" y="23"/>
                  </a:cxn>
                  <a:cxn ang="0">
                    <a:pos x="22" y="23"/>
                  </a:cxn>
                </a:cxnLst>
                <a:rect l="0" t="0" r="r" b="b"/>
                <a:pathLst>
                  <a:path w="23" h="23">
                    <a:moveTo>
                      <a:pt x="22" y="23"/>
                    </a:moveTo>
                    <a:lnTo>
                      <a:pt x="2" y="4"/>
                    </a:lnTo>
                    <a:lnTo>
                      <a:pt x="2" y="4"/>
                    </a:lnTo>
                    <a:lnTo>
                      <a:pt x="2" y="2"/>
                    </a:lnTo>
                    <a:lnTo>
                      <a:pt x="1" y="2"/>
                    </a:lnTo>
                    <a:lnTo>
                      <a:pt x="1" y="2"/>
                    </a:lnTo>
                    <a:lnTo>
                      <a:pt x="1" y="1"/>
                    </a:lnTo>
                    <a:lnTo>
                      <a:pt x="1" y="1"/>
                    </a:lnTo>
                    <a:lnTo>
                      <a:pt x="1" y="0"/>
                    </a:lnTo>
                    <a:lnTo>
                      <a:pt x="0" y="0"/>
                    </a:lnTo>
                    <a:lnTo>
                      <a:pt x="23" y="23"/>
                    </a:lnTo>
                    <a:lnTo>
                      <a:pt x="23" y="23"/>
                    </a:lnTo>
                    <a:lnTo>
                      <a:pt x="23" y="23"/>
                    </a:lnTo>
                    <a:lnTo>
                      <a:pt x="23" y="23"/>
                    </a:lnTo>
                    <a:lnTo>
                      <a:pt x="22" y="23"/>
                    </a:lnTo>
                    <a:lnTo>
                      <a:pt x="22" y="23"/>
                    </a:lnTo>
                    <a:lnTo>
                      <a:pt x="22" y="23"/>
                    </a:lnTo>
                    <a:lnTo>
                      <a:pt x="22" y="23"/>
                    </a:lnTo>
                    <a:lnTo>
                      <a:pt x="22" y="23"/>
                    </a:lnTo>
                    <a:close/>
                  </a:path>
                </a:pathLst>
              </a:custGeom>
              <a:grpFill/>
              <a:ln w="9525">
                <a:solidFill>
                  <a:srgbClr val="C00000"/>
                </a:solidFill>
                <a:round/>
                <a:headEnd/>
                <a:tailEnd/>
              </a:ln>
            </p:spPr>
            <p:txBody>
              <a:bodyPr/>
              <a:lstStyle/>
              <a:p>
                <a:pPr>
                  <a:defRPr/>
                </a:pPr>
                <a:endParaRPr lang="en-GB" dirty="0"/>
              </a:p>
            </p:txBody>
          </p:sp>
          <p:sp>
            <p:nvSpPr>
              <p:cNvPr id="186495" name="Freeform 127">
                <a:extLst>
                  <a:ext uri="{FF2B5EF4-FFF2-40B4-BE49-F238E27FC236}">
                    <a16:creationId xmlns:a16="http://schemas.microsoft.com/office/drawing/2014/main" id="{3D0C1C69-5776-4703-BB15-61DAC10B945C}"/>
                  </a:ext>
                </a:extLst>
              </p:cNvPr>
              <p:cNvSpPr>
                <a:spLocks/>
              </p:cNvSpPr>
              <p:nvPr/>
            </p:nvSpPr>
            <p:spPr bwMode="auto">
              <a:xfrm>
                <a:off x="1384" y="2521"/>
                <a:ext cx="10" cy="12"/>
              </a:xfrm>
              <a:custGeom>
                <a:avLst/>
                <a:gdLst/>
                <a:ahLst/>
                <a:cxnLst>
                  <a:cxn ang="0">
                    <a:pos x="9" y="12"/>
                  </a:cxn>
                  <a:cxn ang="0">
                    <a:pos x="2" y="11"/>
                  </a:cxn>
                  <a:cxn ang="0">
                    <a:pos x="2" y="9"/>
                  </a:cxn>
                  <a:cxn ang="0">
                    <a:pos x="2" y="9"/>
                  </a:cxn>
                  <a:cxn ang="0">
                    <a:pos x="2" y="9"/>
                  </a:cxn>
                  <a:cxn ang="0">
                    <a:pos x="1" y="8"/>
                  </a:cxn>
                  <a:cxn ang="0">
                    <a:pos x="1" y="8"/>
                  </a:cxn>
                  <a:cxn ang="0">
                    <a:pos x="1" y="7"/>
                  </a:cxn>
                  <a:cxn ang="0">
                    <a:pos x="1" y="7"/>
                  </a:cxn>
                  <a:cxn ang="0">
                    <a:pos x="0" y="7"/>
                  </a:cxn>
                  <a:cxn ang="0">
                    <a:pos x="0" y="6"/>
                  </a:cxn>
                  <a:cxn ang="0">
                    <a:pos x="1" y="5"/>
                  </a:cxn>
                  <a:cxn ang="0">
                    <a:pos x="1" y="4"/>
                  </a:cxn>
                  <a:cxn ang="0">
                    <a:pos x="1" y="2"/>
                  </a:cxn>
                  <a:cxn ang="0">
                    <a:pos x="1" y="2"/>
                  </a:cxn>
                  <a:cxn ang="0">
                    <a:pos x="2" y="1"/>
                  </a:cxn>
                  <a:cxn ang="0">
                    <a:pos x="2" y="0"/>
                  </a:cxn>
                  <a:cxn ang="0">
                    <a:pos x="2" y="0"/>
                  </a:cxn>
                  <a:cxn ang="0">
                    <a:pos x="4" y="0"/>
                  </a:cxn>
                  <a:cxn ang="0">
                    <a:pos x="5" y="1"/>
                  </a:cxn>
                  <a:cxn ang="0">
                    <a:pos x="6" y="2"/>
                  </a:cxn>
                  <a:cxn ang="0">
                    <a:pos x="7" y="4"/>
                  </a:cxn>
                  <a:cxn ang="0">
                    <a:pos x="8" y="5"/>
                  </a:cxn>
                  <a:cxn ang="0">
                    <a:pos x="9" y="7"/>
                  </a:cxn>
                  <a:cxn ang="0">
                    <a:pos x="10" y="8"/>
                  </a:cxn>
                  <a:cxn ang="0">
                    <a:pos x="10" y="11"/>
                  </a:cxn>
                  <a:cxn ang="0">
                    <a:pos x="10" y="11"/>
                  </a:cxn>
                  <a:cxn ang="0">
                    <a:pos x="10" y="11"/>
                  </a:cxn>
                  <a:cxn ang="0">
                    <a:pos x="10" y="11"/>
                  </a:cxn>
                  <a:cxn ang="0">
                    <a:pos x="10" y="11"/>
                  </a:cxn>
                  <a:cxn ang="0">
                    <a:pos x="9" y="12"/>
                  </a:cxn>
                  <a:cxn ang="0">
                    <a:pos x="9" y="12"/>
                  </a:cxn>
                </a:cxnLst>
                <a:rect l="0" t="0" r="r" b="b"/>
                <a:pathLst>
                  <a:path w="10" h="12">
                    <a:moveTo>
                      <a:pt x="9" y="12"/>
                    </a:moveTo>
                    <a:lnTo>
                      <a:pt x="2" y="11"/>
                    </a:lnTo>
                    <a:lnTo>
                      <a:pt x="2" y="9"/>
                    </a:lnTo>
                    <a:lnTo>
                      <a:pt x="2" y="9"/>
                    </a:lnTo>
                    <a:lnTo>
                      <a:pt x="2" y="9"/>
                    </a:lnTo>
                    <a:lnTo>
                      <a:pt x="1" y="8"/>
                    </a:lnTo>
                    <a:lnTo>
                      <a:pt x="1" y="8"/>
                    </a:lnTo>
                    <a:lnTo>
                      <a:pt x="1" y="7"/>
                    </a:lnTo>
                    <a:lnTo>
                      <a:pt x="1" y="7"/>
                    </a:lnTo>
                    <a:lnTo>
                      <a:pt x="0" y="7"/>
                    </a:lnTo>
                    <a:lnTo>
                      <a:pt x="0" y="6"/>
                    </a:lnTo>
                    <a:lnTo>
                      <a:pt x="1" y="5"/>
                    </a:lnTo>
                    <a:lnTo>
                      <a:pt x="1" y="4"/>
                    </a:lnTo>
                    <a:lnTo>
                      <a:pt x="1" y="2"/>
                    </a:lnTo>
                    <a:lnTo>
                      <a:pt x="1" y="2"/>
                    </a:lnTo>
                    <a:lnTo>
                      <a:pt x="2" y="1"/>
                    </a:lnTo>
                    <a:lnTo>
                      <a:pt x="2" y="0"/>
                    </a:lnTo>
                    <a:lnTo>
                      <a:pt x="2" y="0"/>
                    </a:lnTo>
                    <a:lnTo>
                      <a:pt x="4" y="0"/>
                    </a:lnTo>
                    <a:lnTo>
                      <a:pt x="5" y="1"/>
                    </a:lnTo>
                    <a:lnTo>
                      <a:pt x="6" y="2"/>
                    </a:lnTo>
                    <a:lnTo>
                      <a:pt x="7" y="4"/>
                    </a:lnTo>
                    <a:lnTo>
                      <a:pt x="8" y="5"/>
                    </a:lnTo>
                    <a:lnTo>
                      <a:pt x="9" y="7"/>
                    </a:lnTo>
                    <a:lnTo>
                      <a:pt x="10" y="8"/>
                    </a:lnTo>
                    <a:lnTo>
                      <a:pt x="10" y="11"/>
                    </a:lnTo>
                    <a:lnTo>
                      <a:pt x="10" y="11"/>
                    </a:lnTo>
                    <a:lnTo>
                      <a:pt x="10" y="11"/>
                    </a:lnTo>
                    <a:lnTo>
                      <a:pt x="10" y="11"/>
                    </a:lnTo>
                    <a:lnTo>
                      <a:pt x="10" y="11"/>
                    </a:lnTo>
                    <a:lnTo>
                      <a:pt x="9" y="12"/>
                    </a:lnTo>
                    <a:lnTo>
                      <a:pt x="9" y="12"/>
                    </a:lnTo>
                    <a:close/>
                  </a:path>
                </a:pathLst>
              </a:custGeom>
              <a:grpFill/>
              <a:ln w="9525">
                <a:solidFill>
                  <a:srgbClr val="C00000"/>
                </a:solidFill>
                <a:round/>
                <a:headEnd/>
                <a:tailEnd/>
              </a:ln>
            </p:spPr>
            <p:txBody>
              <a:bodyPr/>
              <a:lstStyle/>
              <a:p>
                <a:pPr>
                  <a:defRPr/>
                </a:pPr>
                <a:endParaRPr lang="en-GB" dirty="0"/>
              </a:p>
            </p:txBody>
          </p:sp>
          <p:sp>
            <p:nvSpPr>
              <p:cNvPr id="186496" name="Freeform 128">
                <a:extLst>
                  <a:ext uri="{FF2B5EF4-FFF2-40B4-BE49-F238E27FC236}">
                    <a16:creationId xmlns:a16="http://schemas.microsoft.com/office/drawing/2014/main" id="{48DCA320-4EC2-4A20-A3E3-7CF8202DA0FB}"/>
                  </a:ext>
                </a:extLst>
              </p:cNvPr>
              <p:cNvSpPr>
                <a:spLocks/>
              </p:cNvSpPr>
              <p:nvPr/>
            </p:nvSpPr>
            <p:spPr bwMode="auto">
              <a:xfrm>
                <a:off x="1426" y="2425"/>
                <a:ext cx="66" cy="107"/>
              </a:xfrm>
              <a:custGeom>
                <a:avLst/>
                <a:gdLst/>
                <a:ahLst/>
                <a:cxnLst>
                  <a:cxn ang="0">
                    <a:pos x="62" y="107"/>
                  </a:cxn>
                  <a:cxn ang="0">
                    <a:pos x="56" y="107"/>
                  </a:cxn>
                  <a:cxn ang="0">
                    <a:pos x="37" y="79"/>
                  </a:cxn>
                  <a:cxn ang="0">
                    <a:pos x="32" y="75"/>
                  </a:cxn>
                  <a:cxn ang="0">
                    <a:pos x="28" y="72"/>
                  </a:cxn>
                  <a:cxn ang="0">
                    <a:pos x="25" y="68"/>
                  </a:cxn>
                  <a:cxn ang="0">
                    <a:pos x="22" y="63"/>
                  </a:cxn>
                  <a:cxn ang="0">
                    <a:pos x="20" y="58"/>
                  </a:cxn>
                  <a:cxn ang="0">
                    <a:pos x="16" y="53"/>
                  </a:cxn>
                  <a:cxn ang="0">
                    <a:pos x="14" y="48"/>
                  </a:cxn>
                  <a:cxn ang="0">
                    <a:pos x="11" y="42"/>
                  </a:cxn>
                  <a:cxn ang="0">
                    <a:pos x="9" y="39"/>
                  </a:cxn>
                  <a:cxn ang="0">
                    <a:pos x="7" y="34"/>
                  </a:cxn>
                  <a:cxn ang="0">
                    <a:pos x="5" y="31"/>
                  </a:cxn>
                  <a:cxn ang="0">
                    <a:pos x="4" y="26"/>
                  </a:cxn>
                  <a:cxn ang="0">
                    <a:pos x="2" y="21"/>
                  </a:cxn>
                  <a:cxn ang="0">
                    <a:pos x="1" y="17"/>
                  </a:cxn>
                  <a:cxn ang="0">
                    <a:pos x="1" y="13"/>
                  </a:cxn>
                  <a:cxn ang="0">
                    <a:pos x="0" y="9"/>
                  </a:cxn>
                  <a:cxn ang="0">
                    <a:pos x="2" y="6"/>
                  </a:cxn>
                  <a:cxn ang="0">
                    <a:pos x="3" y="4"/>
                  </a:cxn>
                  <a:cxn ang="0">
                    <a:pos x="5" y="3"/>
                  </a:cxn>
                  <a:cxn ang="0">
                    <a:pos x="7" y="1"/>
                  </a:cxn>
                  <a:cxn ang="0">
                    <a:pos x="10" y="1"/>
                  </a:cxn>
                  <a:cxn ang="0">
                    <a:pos x="12" y="0"/>
                  </a:cxn>
                  <a:cxn ang="0">
                    <a:pos x="15" y="0"/>
                  </a:cxn>
                  <a:cxn ang="0">
                    <a:pos x="18" y="0"/>
                  </a:cxn>
                  <a:cxn ang="0">
                    <a:pos x="21" y="14"/>
                  </a:cxn>
                  <a:cxn ang="0">
                    <a:pos x="25" y="30"/>
                  </a:cxn>
                  <a:cxn ang="0">
                    <a:pos x="29" y="42"/>
                  </a:cxn>
                  <a:cxn ang="0">
                    <a:pos x="35" y="56"/>
                  </a:cxn>
                  <a:cxn ang="0">
                    <a:pos x="41" y="68"/>
                  </a:cxn>
                  <a:cxn ang="0">
                    <a:pos x="49" y="81"/>
                  </a:cxn>
                  <a:cxn ang="0">
                    <a:pos x="57" y="91"/>
                  </a:cxn>
                  <a:cxn ang="0">
                    <a:pos x="66" y="103"/>
                  </a:cxn>
                  <a:cxn ang="0">
                    <a:pos x="66" y="104"/>
                  </a:cxn>
                  <a:cxn ang="0">
                    <a:pos x="65" y="104"/>
                  </a:cxn>
                  <a:cxn ang="0">
                    <a:pos x="65" y="105"/>
                  </a:cxn>
                  <a:cxn ang="0">
                    <a:pos x="64" y="105"/>
                  </a:cxn>
                  <a:cxn ang="0">
                    <a:pos x="64" y="107"/>
                  </a:cxn>
                  <a:cxn ang="0">
                    <a:pos x="63" y="107"/>
                  </a:cxn>
                  <a:cxn ang="0">
                    <a:pos x="63" y="107"/>
                  </a:cxn>
                  <a:cxn ang="0">
                    <a:pos x="62" y="107"/>
                  </a:cxn>
                </a:cxnLst>
                <a:rect l="0" t="0" r="r" b="b"/>
                <a:pathLst>
                  <a:path w="66" h="107">
                    <a:moveTo>
                      <a:pt x="62" y="107"/>
                    </a:moveTo>
                    <a:lnTo>
                      <a:pt x="56" y="107"/>
                    </a:lnTo>
                    <a:lnTo>
                      <a:pt x="37" y="79"/>
                    </a:lnTo>
                    <a:lnTo>
                      <a:pt x="32" y="75"/>
                    </a:lnTo>
                    <a:lnTo>
                      <a:pt x="28" y="72"/>
                    </a:lnTo>
                    <a:lnTo>
                      <a:pt x="25" y="68"/>
                    </a:lnTo>
                    <a:lnTo>
                      <a:pt x="22" y="63"/>
                    </a:lnTo>
                    <a:lnTo>
                      <a:pt x="20" y="58"/>
                    </a:lnTo>
                    <a:lnTo>
                      <a:pt x="16" y="53"/>
                    </a:lnTo>
                    <a:lnTo>
                      <a:pt x="14" y="48"/>
                    </a:lnTo>
                    <a:lnTo>
                      <a:pt x="11" y="42"/>
                    </a:lnTo>
                    <a:lnTo>
                      <a:pt x="9" y="39"/>
                    </a:lnTo>
                    <a:lnTo>
                      <a:pt x="7" y="34"/>
                    </a:lnTo>
                    <a:lnTo>
                      <a:pt x="5" y="31"/>
                    </a:lnTo>
                    <a:lnTo>
                      <a:pt x="4" y="26"/>
                    </a:lnTo>
                    <a:lnTo>
                      <a:pt x="2" y="21"/>
                    </a:lnTo>
                    <a:lnTo>
                      <a:pt x="1" y="17"/>
                    </a:lnTo>
                    <a:lnTo>
                      <a:pt x="1" y="13"/>
                    </a:lnTo>
                    <a:lnTo>
                      <a:pt x="0" y="9"/>
                    </a:lnTo>
                    <a:lnTo>
                      <a:pt x="2" y="6"/>
                    </a:lnTo>
                    <a:lnTo>
                      <a:pt x="3" y="4"/>
                    </a:lnTo>
                    <a:lnTo>
                      <a:pt x="5" y="3"/>
                    </a:lnTo>
                    <a:lnTo>
                      <a:pt x="7" y="1"/>
                    </a:lnTo>
                    <a:lnTo>
                      <a:pt x="10" y="1"/>
                    </a:lnTo>
                    <a:lnTo>
                      <a:pt x="12" y="0"/>
                    </a:lnTo>
                    <a:lnTo>
                      <a:pt x="15" y="0"/>
                    </a:lnTo>
                    <a:lnTo>
                      <a:pt x="18" y="0"/>
                    </a:lnTo>
                    <a:lnTo>
                      <a:pt x="21" y="14"/>
                    </a:lnTo>
                    <a:lnTo>
                      <a:pt x="25" y="30"/>
                    </a:lnTo>
                    <a:lnTo>
                      <a:pt x="29" y="42"/>
                    </a:lnTo>
                    <a:lnTo>
                      <a:pt x="35" y="56"/>
                    </a:lnTo>
                    <a:lnTo>
                      <a:pt x="41" y="68"/>
                    </a:lnTo>
                    <a:lnTo>
                      <a:pt x="49" y="81"/>
                    </a:lnTo>
                    <a:lnTo>
                      <a:pt x="57" y="91"/>
                    </a:lnTo>
                    <a:lnTo>
                      <a:pt x="66" y="103"/>
                    </a:lnTo>
                    <a:lnTo>
                      <a:pt x="66" y="104"/>
                    </a:lnTo>
                    <a:lnTo>
                      <a:pt x="65" y="104"/>
                    </a:lnTo>
                    <a:lnTo>
                      <a:pt x="65" y="105"/>
                    </a:lnTo>
                    <a:lnTo>
                      <a:pt x="64" y="105"/>
                    </a:lnTo>
                    <a:lnTo>
                      <a:pt x="64" y="107"/>
                    </a:lnTo>
                    <a:lnTo>
                      <a:pt x="63" y="107"/>
                    </a:lnTo>
                    <a:lnTo>
                      <a:pt x="63" y="107"/>
                    </a:lnTo>
                    <a:lnTo>
                      <a:pt x="62" y="107"/>
                    </a:lnTo>
                    <a:close/>
                  </a:path>
                </a:pathLst>
              </a:custGeom>
              <a:grpFill/>
              <a:ln w="9525">
                <a:solidFill>
                  <a:srgbClr val="C00000"/>
                </a:solidFill>
                <a:round/>
                <a:headEnd/>
                <a:tailEnd/>
              </a:ln>
            </p:spPr>
            <p:txBody>
              <a:bodyPr/>
              <a:lstStyle/>
              <a:p>
                <a:pPr>
                  <a:defRPr/>
                </a:pPr>
                <a:endParaRPr lang="en-GB" dirty="0"/>
              </a:p>
            </p:txBody>
          </p:sp>
          <p:sp>
            <p:nvSpPr>
              <p:cNvPr id="186497" name="Freeform 129">
                <a:extLst>
                  <a:ext uri="{FF2B5EF4-FFF2-40B4-BE49-F238E27FC236}">
                    <a16:creationId xmlns:a16="http://schemas.microsoft.com/office/drawing/2014/main" id="{D7B1F552-6EC4-404D-925B-F2DA7371691C}"/>
                  </a:ext>
                </a:extLst>
              </p:cNvPr>
              <p:cNvSpPr>
                <a:spLocks/>
              </p:cNvSpPr>
              <p:nvPr/>
            </p:nvSpPr>
            <p:spPr bwMode="auto">
              <a:xfrm>
                <a:off x="990" y="2527"/>
                <a:ext cx="5" cy="3"/>
              </a:xfrm>
              <a:custGeom>
                <a:avLst/>
                <a:gdLst/>
                <a:ahLst/>
                <a:cxnLst>
                  <a:cxn ang="0">
                    <a:pos x="3" y="2"/>
                  </a:cxn>
                  <a:cxn ang="0">
                    <a:pos x="3" y="2"/>
                  </a:cxn>
                  <a:cxn ang="0">
                    <a:pos x="2" y="2"/>
                  </a:cxn>
                  <a:cxn ang="0">
                    <a:pos x="2" y="2"/>
                  </a:cxn>
                  <a:cxn ang="0">
                    <a:pos x="2" y="1"/>
                  </a:cxn>
                  <a:cxn ang="0">
                    <a:pos x="2" y="1"/>
                  </a:cxn>
                  <a:cxn ang="0">
                    <a:pos x="1" y="1"/>
                  </a:cxn>
                  <a:cxn ang="0">
                    <a:pos x="1" y="1"/>
                  </a:cxn>
                  <a:cxn ang="0">
                    <a:pos x="0" y="1"/>
                  </a:cxn>
                  <a:cxn ang="0">
                    <a:pos x="1" y="1"/>
                  </a:cxn>
                  <a:cxn ang="0">
                    <a:pos x="1" y="1"/>
                  </a:cxn>
                  <a:cxn ang="0">
                    <a:pos x="2" y="1"/>
                  </a:cxn>
                  <a:cxn ang="0">
                    <a:pos x="2" y="1"/>
                  </a:cxn>
                  <a:cxn ang="0">
                    <a:pos x="3" y="1"/>
                  </a:cxn>
                  <a:cxn ang="0">
                    <a:pos x="3" y="1"/>
                  </a:cxn>
                  <a:cxn ang="0">
                    <a:pos x="3" y="0"/>
                  </a:cxn>
                  <a:cxn ang="0">
                    <a:pos x="4" y="0"/>
                  </a:cxn>
                  <a:cxn ang="0">
                    <a:pos x="4" y="0"/>
                  </a:cxn>
                  <a:cxn ang="0">
                    <a:pos x="5" y="0"/>
                  </a:cxn>
                  <a:cxn ang="0">
                    <a:pos x="5" y="1"/>
                  </a:cxn>
                  <a:cxn ang="0">
                    <a:pos x="5" y="1"/>
                  </a:cxn>
                  <a:cxn ang="0">
                    <a:pos x="5" y="1"/>
                  </a:cxn>
                  <a:cxn ang="0">
                    <a:pos x="4" y="2"/>
                  </a:cxn>
                  <a:cxn ang="0">
                    <a:pos x="4" y="2"/>
                  </a:cxn>
                  <a:cxn ang="0">
                    <a:pos x="4" y="3"/>
                  </a:cxn>
                  <a:cxn ang="0">
                    <a:pos x="4" y="3"/>
                  </a:cxn>
                  <a:cxn ang="0">
                    <a:pos x="4" y="3"/>
                  </a:cxn>
                  <a:cxn ang="0">
                    <a:pos x="3" y="3"/>
                  </a:cxn>
                  <a:cxn ang="0">
                    <a:pos x="3" y="2"/>
                  </a:cxn>
                  <a:cxn ang="0">
                    <a:pos x="3" y="2"/>
                  </a:cxn>
                  <a:cxn ang="0">
                    <a:pos x="3" y="2"/>
                  </a:cxn>
                  <a:cxn ang="0">
                    <a:pos x="3" y="2"/>
                  </a:cxn>
                  <a:cxn ang="0">
                    <a:pos x="3" y="2"/>
                  </a:cxn>
                </a:cxnLst>
                <a:rect l="0" t="0" r="r" b="b"/>
                <a:pathLst>
                  <a:path w="5" h="3">
                    <a:moveTo>
                      <a:pt x="3" y="2"/>
                    </a:moveTo>
                    <a:lnTo>
                      <a:pt x="3" y="2"/>
                    </a:lnTo>
                    <a:lnTo>
                      <a:pt x="2" y="2"/>
                    </a:lnTo>
                    <a:lnTo>
                      <a:pt x="2" y="2"/>
                    </a:lnTo>
                    <a:lnTo>
                      <a:pt x="2" y="1"/>
                    </a:lnTo>
                    <a:lnTo>
                      <a:pt x="2" y="1"/>
                    </a:lnTo>
                    <a:lnTo>
                      <a:pt x="1" y="1"/>
                    </a:lnTo>
                    <a:lnTo>
                      <a:pt x="1" y="1"/>
                    </a:lnTo>
                    <a:lnTo>
                      <a:pt x="0" y="1"/>
                    </a:lnTo>
                    <a:lnTo>
                      <a:pt x="1" y="1"/>
                    </a:lnTo>
                    <a:lnTo>
                      <a:pt x="1" y="1"/>
                    </a:lnTo>
                    <a:lnTo>
                      <a:pt x="2" y="1"/>
                    </a:lnTo>
                    <a:lnTo>
                      <a:pt x="2" y="1"/>
                    </a:lnTo>
                    <a:lnTo>
                      <a:pt x="3" y="1"/>
                    </a:lnTo>
                    <a:lnTo>
                      <a:pt x="3" y="1"/>
                    </a:lnTo>
                    <a:lnTo>
                      <a:pt x="3" y="0"/>
                    </a:lnTo>
                    <a:lnTo>
                      <a:pt x="4" y="0"/>
                    </a:lnTo>
                    <a:lnTo>
                      <a:pt x="4" y="0"/>
                    </a:lnTo>
                    <a:lnTo>
                      <a:pt x="5" y="0"/>
                    </a:lnTo>
                    <a:lnTo>
                      <a:pt x="5" y="1"/>
                    </a:lnTo>
                    <a:lnTo>
                      <a:pt x="5" y="1"/>
                    </a:lnTo>
                    <a:lnTo>
                      <a:pt x="5" y="1"/>
                    </a:lnTo>
                    <a:lnTo>
                      <a:pt x="4" y="2"/>
                    </a:lnTo>
                    <a:lnTo>
                      <a:pt x="4" y="2"/>
                    </a:lnTo>
                    <a:lnTo>
                      <a:pt x="4" y="3"/>
                    </a:lnTo>
                    <a:lnTo>
                      <a:pt x="4" y="3"/>
                    </a:lnTo>
                    <a:lnTo>
                      <a:pt x="4" y="3"/>
                    </a:lnTo>
                    <a:lnTo>
                      <a:pt x="3" y="3"/>
                    </a:lnTo>
                    <a:lnTo>
                      <a:pt x="3" y="2"/>
                    </a:lnTo>
                    <a:lnTo>
                      <a:pt x="3" y="2"/>
                    </a:lnTo>
                    <a:lnTo>
                      <a:pt x="3" y="2"/>
                    </a:lnTo>
                    <a:lnTo>
                      <a:pt x="3" y="2"/>
                    </a:lnTo>
                    <a:lnTo>
                      <a:pt x="3" y="2"/>
                    </a:lnTo>
                    <a:close/>
                  </a:path>
                </a:pathLst>
              </a:custGeom>
              <a:grpFill/>
              <a:ln w="9525">
                <a:solidFill>
                  <a:srgbClr val="C00000"/>
                </a:solidFill>
                <a:round/>
                <a:headEnd/>
                <a:tailEnd/>
              </a:ln>
            </p:spPr>
            <p:txBody>
              <a:bodyPr/>
              <a:lstStyle/>
              <a:p>
                <a:pPr>
                  <a:defRPr/>
                </a:pPr>
                <a:endParaRPr lang="en-GB" dirty="0"/>
              </a:p>
            </p:txBody>
          </p:sp>
          <p:sp>
            <p:nvSpPr>
              <p:cNvPr id="186498" name="Freeform 130">
                <a:extLst>
                  <a:ext uri="{FF2B5EF4-FFF2-40B4-BE49-F238E27FC236}">
                    <a16:creationId xmlns:a16="http://schemas.microsoft.com/office/drawing/2014/main" id="{62F66156-B997-4B0D-99AC-21B0D897D80E}"/>
                  </a:ext>
                </a:extLst>
              </p:cNvPr>
              <p:cNvSpPr>
                <a:spLocks/>
              </p:cNvSpPr>
              <p:nvPr/>
            </p:nvSpPr>
            <p:spPr bwMode="auto">
              <a:xfrm>
                <a:off x="1393" y="2495"/>
                <a:ext cx="21" cy="28"/>
              </a:xfrm>
              <a:custGeom>
                <a:avLst/>
                <a:gdLst/>
                <a:ahLst/>
                <a:cxnLst>
                  <a:cxn ang="0">
                    <a:pos x="18" y="27"/>
                  </a:cxn>
                  <a:cxn ang="0">
                    <a:pos x="1" y="19"/>
                  </a:cxn>
                  <a:cxn ang="0">
                    <a:pos x="1" y="19"/>
                  </a:cxn>
                  <a:cxn ang="0">
                    <a:pos x="1" y="19"/>
                  </a:cxn>
                  <a:cxn ang="0">
                    <a:pos x="0" y="19"/>
                  </a:cxn>
                  <a:cxn ang="0">
                    <a:pos x="0" y="19"/>
                  </a:cxn>
                  <a:cxn ang="0">
                    <a:pos x="0" y="19"/>
                  </a:cxn>
                  <a:cxn ang="0">
                    <a:pos x="0" y="18"/>
                  </a:cxn>
                  <a:cxn ang="0">
                    <a:pos x="0" y="18"/>
                  </a:cxn>
                  <a:cxn ang="0">
                    <a:pos x="0" y="17"/>
                  </a:cxn>
                  <a:cxn ang="0">
                    <a:pos x="4" y="6"/>
                  </a:cxn>
                  <a:cxn ang="0">
                    <a:pos x="12" y="0"/>
                  </a:cxn>
                  <a:cxn ang="0">
                    <a:pos x="14" y="3"/>
                  </a:cxn>
                  <a:cxn ang="0">
                    <a:pos x="15" y="6"/>
                  </a:cxn>
                  <a:cxn ang="0">
                    <a:pos x="17" y="10"/>
                  </a:cxn>
                  <a:cxn ang="0">
                    <a:pos x="19" y="13"/>
                  </a:cxn>
                  <a:cxn ang="0">
                    <a:pos x="20" y="17"/>
                  </a:cxn>
                  <a:cxn ang="0">
                    <a:pos x="21" y="20"/>
                  </a:cxn>
                  <a:cxn ang="0">
                    <a:pos x="21" y="24"/>
                  </a:cxn>
                  <a:cxn ang="0">
                    <a:pos x="20" y="28"/>
                  </a:cxn>
                  <a:cxn ang="0">
                    <a:pos x="20" y="28"/>
                  </a:cxn>
                  <a:cxn ang="0">
                    <a:pos x="19" y="28"/>
                  </a:cxn>
                  <a:cxn ang="0">
                    <a:pos x="19" y="28"/>
                  </a:cxn>
                  <a:cxn ang="0">
                    <a:pos x="19" y="27"/>
                  </a:cxn>
                  <a:cxn ang="0">
                    <a:pos x="18" y="27"/>
                  </a:cxn>
                  <a:cxn ang="0">
                    <a:pos x="18" y="27"/>
                  </a:cxn>
                  <a:cxn ang="0">
                    <a:pos x="18" y="27"/>
                  </a:cxn>
                  <a:cxn ang="0">
                    <a:pos x="18" y="27"/>
                  </a:cxn>
                </a:cxnLst>
                <a:rect l="0" t="0" r="r" b="b"/>
                <a:pathLst>
                  <a:path w="21" h="28">
                    <a:moveTo>
                      <a:pt x="18" y="27"/>
                    </a:moveTo>
                    <a:lnTo>
                      <a:pt x="1" y="19"/>
                    </a:lnTo>
                    <a:lnTo>
                      <a:pt x="1" y="19"/>
                    </a:lnTo>
                    <a:lnTo>
                      <a:pt x="1" y="19"/>
                    </a:lnTo>
                    <a:lnTo>
                      <a:pt x="0" y="19"/>
                    </a:lnTo>
                    <a:lnTo>
                      <a:pt x="0" y="19"/>
                    </a:lnTo>
                    <a:lnTo>
                      <a:pt x="0" y="19"/>
                    </a:lnTo>
                    <a:lnTo>
                      <a:pt x="0" y="18"/>
                    </a:lnTo>
                    <a:lnTo>
                      <a:pt x="0" y="18"/>
                    </a:lnTo>
                    <a:lnTo>
                      <a:pt x="0" y="17"/>
                    </a:lnTo>
                    <a:lnTo>
                      <a:pt x="4" y="6"/>
                    </a:lnTo>
                    <a:lnTo>
                      <a:pt x="12" y="0"/>
                    </a:lnTo>
                    <a:lnTo>
                      <a:pt x="14" y="3"/>
                    </a:lnTo>
                    <a:lnTo>
                      <a:pt x="15" y="6"/>
                    </a:lnTo>
                    <a:lnTo>
                      <a:pt x="17" y="10"/>
                    </a:lnTo>
                    <a:lnTo>
                      <a:pt x="19" y="13"/>
                    </a:lnTo>
                    <a:lnTo>
                      <a:pt x="20" y="17"/>
                    </a:lnTo>
                    <a:lnTo>
                      <a:pt x="21" y="20"/>
                    </a:lnTo>
                    <a:lnTo>
                      <a:pt x="21" y="24"/>
                    </a:lnTo>
                    <a:lnTo>
                      <a:pt x="20" y="28"/>
                    </a:lnTo>
                    <a:lnTo>
                      <a:pt x="20" y="28"/>
                    </a:lnTo>
                    <a:lnTo>
                      <a:pt x="19" y="28"/>
                    </a:lnTo>
                    <a:lnTo>
                      <a:pt x="19" y="28"/>
                    </a:lnTo>
                    <a:lnTo>
                      <a:pt x="19" y="27"/>
                    </a:lnTo>
                    <a:lnTo>
                      <a:pt x="18" y="27"/>
                    </a:lnTo>
                    <a:lnTo>
                      <a:pt x="18" y="27"/>
                    </a:lnTo>
                    <a:lnTo>
                      <a:pt x="18" y="27"/>
                    </a:lnTo>
                    <a:lnTo>
                      <a:pt x="18" y="27"/>
                    </a:lnTo>
                    <a:close/>
                  </a:path>
                </a:pathLst>
              </a:custGeom>
              <a:grpFill/>
              <a:ln w="9525">
                <a:solidFill>
                  <a:srgbClr val="C00000"/>
                </a:solidFill>
                <a:round/>
                <a:headEnd/>
                <a:tailEnd/>
              </a:ln>
            </p:spPr>
            <p:txBody>
              <a:bodyPr/>
              <a:lstStyle/>
              <a:p>
                <a:pPr>
                  <a:defRPr/>
                </a:pPr>
                <a:endParaRPr lang="en-GB" dirty="0"/>
              </a:p>
            </p:txBody>
          </p:sp>
          <p:sp>
            <p:nvSpPr>
              <p:cNvPr id="186499" name="Freeform 131">
                <a:extLst>
                  <a:ext uri="{FF2B5EF4-FFF2-40B4-BE49-F238E27FC236}">
                    <a16:creationId xmlns:a16="http://schemas.microsoft.com/office/drawing/2014/main" id="{FD23B06E-3BDE-4B55-B3BE-FE267D07C6FD}"/>
                  </a:ext>
                </a:extLst>
              </p:cNvPr>
              <p:cNvSpPr>
                <a:spLocks/>
              </p:cNvSpPr>
              <p:nvPr/>
            </p:nvSpPr>
            <p:spPr bwMode="auto">
              <a:xfrm>
                <a:off x="1500" y="2501"/>
                <a:ext cx="20" cy="13"/>
              </a:xfrm>
              <a:custGeom>
                <a:avLst/>
                <a:gdLst/>
                <a:ahLst/>
                <a:cxnLst>
                  <a:cxn ang="0">
                    <a:pos x="20" y="13"/>
                  </a:cxn>
                  <a:cxn ang="0">
                    <a:pos x="0" y="0"/>
                  </a:cxn>
                  <a:cxn ang="0">
                    <a:pos x="11" y="3"/>
                  </a:cxn>
                  <a:cxn ang="0">
                    <a:pos x="13" y="3"/>
                  </a:cxn>
                  <a:cxn ang="0">
                    <a:pos x="14" y="4"/>
                  </a:cxn>
                  <a:cxn ang="0">
                    <a:pos x="15" y="6"/>
                  </a:cxn>
                  <a:cxn ang="0">
                    <a:pos x="17" y="7"/>
                  </a:cxn>
                  <a:cxn ang="0">
                    <a:pos x="18" y="10"/>
                  </a:cxn>
                  <a:cxn ang="0">
                    <a:pos x="19" y="11"/>
                  </a:cxn>
                  <a:cxn ang="0">
                    <a:pos x="20" y="12"/>
                  </a:cxn>
                  <a:cxn ang="0">
                    <a:pos x="20" y="13"/>
                  </a:cxn>
                </a:cxnLst>
                <a:rect l="0" t="0" r="r" b="b"/>
                <a:pathLst>
                  <a:path w="20" h="13">
                    <a:moveTo>
                      <a:pt x="20" y="13"/>
                    </a:moveTo>
                    <a:lnTo>
                      <a:pt x="0" y="0"/>
                    </a:lnTo>
                    <a:lnTo>
                      <a:pt x="11" y="3"/>
                    </a:lnTo>
                    <a:lnTo>
                      <a:pt x="13" y="3"/>
                    </a:lnTo>
                    <a:lnTo>
                      <a:pt x="14" y="4"/>
                    </a:lnTo>
                    <a:lnTo>
                      <a:pt x="15" y="6"/>
                    </a:lnTo>
                    <a:lnTo>
                      <a:pt x="17" y="7"/>
                    </a:lnTo>
                    <a:lnTo>
                      <a:pt x="18" y="10"/>
                    </a:lnTo>
                    <a:lnTo>
                      <a:pt x="19" y="11"/>
                    </a:lnTo>
                    <a:lnTo>
                      <a:pt x="20" y="12"/>
                    </a:lnTo>
                    <a:lnTo>
                      <a:pt x="20" y="13"/>
                    </a:lnTo>
                    <a:close/>
                  </a:path>
                </a:pathLst>
              </a:custGeom>
              <a:grpFill/>
              <a:ln w="9525">
                <a:solidFill>
                  <a:srgbClr val="C00000"/>
                </a:solidFill>
                <a:round/>
                <a:headEnd/>
                <a:tailEnd/>
              </a:ln>
            </p:spPr>
            <p:txBody>
              <a:bodyPr/>
              <a:lstStyle/>
              <a:p>
                <a:pPr>
                  <a:defRPr/>
                </a:pPr>
                <a:endParaRPr lang="en-GB" dirty="0"/>
              </a:p>
            </p:txBody>
          </p:sp>
          <p:sp>
            <p:nvSpPr>
              <p:cNvPr id="186500" name="Freeform 132">
                <a:extLst>
                  <a:ext uri="{FF2B5EF4-FFF2-40B4-BE49-F238E27FC236}">
                    <a16:creationId xmlns:a16="http://schemas.microsoft.com/office/drawing/2014/main" id="{CFBD7C36-BCB1-4270-8607-AD6E86AD0774}"/>
                  </a:ext>
                </a:extLst>
              </p:cNvPr>
              <p:cNvSpPr>
                <a:spLocks/>
              </p:cNvSpPr>
              <p:nvPr/>
            </p:nvSpPr>
            <p:spPr bwMode="auto">
              <a:xfrm>
                <a:off x="1001" y="2258"/>
                <a:ext cx="392" cy="227"/>
              </a:xfrm>
              <a:custGeom>
                <a:avLst/>
                <a:gdLst/>
                <a:ahLst/>
                <a:cxnLst>
                  <a:cxn ang="0">
                    <a:pos x="62" y="225"/>
                  </a:cxn>
                  <a:cxn ang="0">
                    <a:pos x="30" y="202"/>
                  </a:cxn>
                  <a:cxn ang="0">
                    <a:pos x="28" y="165"/>
                  </a:cxn>
                  <a:cxn ang="0">
                    <a:pos x="31" y="165"/>
                  </a:cxn>
                  <a:cxn ang="0">
                    <a:pos x="34" y="163"/>
                  </a:cxn>
                  <a:cxn ang="0">
                    <a:pos x="38" y="143"/>
                  </a:cxn>
                  <a:cxn ang="0">
                    <a:pos x="16" y="94"/>
                  </a:cxn>
                  <a:cxn ang="0">
                    <a:pos x="2" y="72"/>
                  </a:cxn>
                  <a:cxn ang="0">
                    <a:pos x="18" y="63"/>
                  </a:cxn>
                  <a:cxn ang="0">
                    <a:pos x="17" y="52"/>
                  </a:cxn>
                  <a:cxn ang="0">
                    <a:pos x="16" y="44"/>
                  </a:cxn>
                  <a:cxn ang="0">
                    <a:pos x="16" y="38"/>
                  </a:cxn>
                  <a:cxn ang="0">
                    <a:pos x="20" y="28"/>
                  </a:cxn>
                  <a:cxn ang="0">
                    <a:pos x="57" y="46"/>
                  </a:cxn>
                  <a:cxn ang="0">
                    <a:pos x="53" y="40"/>
                  </a:cxn>
                  <a:cxn ang="0">
                    <a:pos x="51" y="30"/>
                  </a:cxn>
                  <a:cxn ang="0">
                    <a:pos x="49" y="25"/>
                  </a:cxn>
                  <a:cxn ang="0">
                    <a:pos x="32" y="13"/>
                  </a:cxn>
                  <a:cxn ang="0">
                    <a:pos x="37" y="4"/>
                  </a:cxn>
                  <a:cxn ang="0">
                    <a:pos x="62" y="5"/>
                  </a:cxn>
                  <a:cxn ang="0">
                    <a:pos x="93" y="6"/>
                  </a:cxn>
                  <a:cxn ang="0">
                    <a:pos x="104" y="6"/>
                  </a:cxn>
                  <a:cxn ang="0">
                    <a:pos x="109" y="6"/>
                  </a:cxn>
                  <a:cxn ang="0">
                    <a:pos x="132" y="7"/>
                  </a:cxn>
                  <a:cxn ang="0">
                    <a:pos x="156" y="24"/>
                  </a:cxn>
                  <a:cxn ang="0">
                    <a:pos x="157" y="18"/>
                  </a:cxn>
                  <a:cxn ang="0">
                    <a:pos x="167" y="2"/>
                  </a:cxn>
                  <a:cxn ang="0">
                    <a:pos x="181" y="11"/>
                  </a:cxn>
                  <a:cxn ang="0">
                    <a:pos x="186" y="9"/>
                  </a:cxn>
                  <a:cxn ang="0">
                    <a:pos x="216" y="0"/>
                  </a:cxn>
                  <a:cxn ang="0">
                    <a:pos x="314" y="12"/>
                  </a:cxn>
                  <a:cxn ang="0">
                    <a:pos x="359" y="16"/>
                  </a:cxn>
                  <a:cxn ang="0">
                    <a:pos x="389" y="38"/>
                  </a:cxn>
                  <a:cxn ang="0">
                    <a:pos x="392" y="51"/>
                  </a:cxn>
                  <a:cxn ang="0">
                    <a:pos x="382" y="56"/>
                  </a:cxn>
                  <a:cxn ang="0">
                    <a:pos x="368" y="52"/>
                  </a:cxn>
                  <a:cxn ang="0">
                    <a:pos x="346" y="37"/>
                  </a:cxn>
                  <a:cxn ang="0">
                    <a:pos x="341" y="45"/>
                  </a:cxn>
                  <a:cxn ang="0">
                    <a:pos x="245" y="11"/>
                  </a:cxn>
                  <a:cxn ang="0">
                    <a:pos x="194" y="13"/>
                  </a:cxn>
                  <a:cxn ang="0">
                    <a:pos x="237" y="63"/>
                  </a:cxn>
                  <a:cxn ang="0">
                    <a:pos x="241" y="74"/>
                  </a:cxn>
                  <a:cxn ang="0">
                    <a:pos x="239" y="165"/>
                  </a:cxn>
                  <a:cxn ang="0">
                    <a:pos x="221" y="145"/>
                  </a:cxn>
                  <a:cxn ang="0">
                    <a:pos x="218" y="146"/>
                  </a:cxn>
                  <a:cxn ang="0">
                    <a:pos x="218" y="159"/>
                  </a:cxn>
                  <a:cxn ang="0">
                    <a:pos x="178" y="145"/>
                  </a:cxn>
                  <a:cxn ang="0">
                    <a:pos x="179" y="150"/>
                  </a:cxn>
                  <a:cxn ang="0">
                    <a:pos x="171" y="156"/>
                  </a:cxn>
                  <a:cxn ang="0">
                    <a:pos x="171" y="167"/>
                  </a:cxn>
                  <a:cxn ang="0">
                    <a:pos x="167" y="173"/>
                  </a:cxn>
                  <a:cxn ang="0">
                    <a:pos x="159" y="167"/>
                  </a:cxn>
                  <a:cxn ang="0">
                    <a:pos x="148" y="180"/>
                  </a:cxn>
                  <a:cxn ang="0">
                    <a:pos x="142" y="188"/>
                  </a:cxn>
                  <a:cxn ang="0">
                    <a:pos x="121" y="173"/>
                  </a:cxn>
                  <a:cxn ang="0">
                    <a:pos x="120" y="177"/>
                  </a:cxn>
                  <a:cxn ang="0">
                    <a:pos x="110" y="190"/>
                  </a:cxn>
                  <a:cxn ang="0">
                    <a:pos x="114" y="199"/>
                  </a:cxn>
                  <a:cxn ang="0">
                    <a:pos x="77" y="209"/>
                  </a:cxn>
                  <a:cxn ang="0">
                    <a:pos x="68" y="227"/>
                  </a:cxn>
                </a:cxnLst>
                <a:rect l="0" t="0" r="r" b="b"/>
                <a:pathLst>
                  <a:path w="392" h="227">
                    <a:moveTo>
                      <a:pt x="68" y="227"/>
                    </a:moveTo>
                    <a:lnTo>
                      <a:pt x="68" y="227"/>
                    </a:lnTo>
                    <a:lnTo>
                      <a:pt x="67" y="227"/>
                    </a:lnTo>
                    <a:lnTo>
                      <a:pt x="66" y="227"/>
                    </a:lnTo>
                    <a:lnTo>
                      <a:pt x="65" y="227"/>
                    </a:lnTo>
                    <a:lnTo>
                      <a:pt x="64" y="226"/>
                    </a:lnTo>
                    <a:lnTo>
                      <a:pt x="63" y="226"/>
                    </a:lnTo>
                    <a:lnTo>
                      <a:pt x="62" y="225"/>
                    </a:lnTo>
                    <a:lnTo>
                      <a:pt x="62" y="225"/>
                    </a:lnTo>
                    <a:lnTo>
                      <a:pt x="53" y="209"/>
                    </a:lnTo>
                    <a:lnTo>
                      <a:pt x="39" y="204"/>
                    </a:lnTo>
                    <a:lnTo>
                      <a:pt x="37" y="205"/>
                    </a:lnTo>
                    <a:lnTo>
                      <a:pt x="36" y="205"/>
                    </a:lnTo>
                    <a:lnTo>
                      <a:pt x="35" y="205"/>
                    </a:lnTo>
                    <a:lnTo>
                      <a:pt x="34" y="204"/>
                    </a:lnTo>
                    <a:lnTo>
                      <a:pt x="32" y="204"/>
                    </a:lnTo>
                    <a:lnTo>
                      <a:pt x="31" y="202"/>
                    </a:lnTo>
                    <a:lnTo>
                      <a:pt x="30" y="202"/>
                    </a:lnTo>
                    <a:lnTo>
                      <a:pt x="28" y="202"/>
                    </a:lnTo>
                    <a:lnTo>
                      <a:pt x="28" y="198"/>
                    </a:lnTo>
                    <a:lnTo>
                      <a:pt x="28" y="193"/>
                    </a:lnTo>
                    <a:lnTo>
                      <a:pt x="29" y="188"/>
                    </a:lnTo>
                    <a:lnTo>
                      <a:pt x="29" y="184"/>
                    </a:lnTo>
                    <a:lnTo>
                      <a:pt x="30" y="179"/>
                    </a:lnTo>
                    <a:lnTo>
                      <a:pt x="30" y="174"/>
                    </a:lnTo>
                    <a:lnTo>
                      <a:pt x="30" y="170"/>
                    </a:lnTo>
                    <a:lnTo>
                      <a:pt x="28" y="165"/>
                    </a:lnTo>
                    <a:lnTo>
                      <a:pt x="29" y="165"/>
                    </a:lnTo>
                    <a:lnTo>
                      <a:pt x="29" y="165"/>
                    </a:lnTo>
                    <a:lnTo>
                      <a:pt x="29" y="165"/>
                    </a:lnTo>
                    <a:lnTo>
                      <a:pt x="29" y="165"/>
                    </a:lnTo>
                    <a:lnTo>
                      <a:pt x="30" y="165"/>
                    </a:lnTo>
                    <a:lnTo>
                      <a:pt x="30" y="165"/>
                    </a:lnTo>
                    <a:lnTo>
                      <a:pt x="31" y="165"/>
                    </a:lnTo>
                    <a:lnTo>
                      <a:pt x="31" y="165"/>
                    </a:lnTo>
                    <a:lnTo>
                      <a:pt x="31" y="165"/>
                    </a:lnTo>
                    <a:lnTo>
                      <a:pt x="32" y="165"/>
                    </a:lnTo>
                    <a:lnTo>
                      <a:pt x="32" y="165"/>
                    </a:lnTo>
                    <a:lnTo>
                      <a:pt x="32" y="165"/>
                    </a:lnTo>
                    <a:lnTo>
                      <a:pt x="32" y="164"/>
                    </a:lnTo>
                    <a:lnTo>
                      <a:pt x="32" y="164"/>
                    </a:lnTo>
                    <a:lnTo>
                      <a:pt x="33" y="164"/>
                    </a:lnTo>
                    <a:lnTo>
                      <a:pt x="33" y="163"/>
                    </a:lnTo>
                    <a:lnTo>
                      <a:pt x="34" y="163"/>
                    </a:lnTo>
                    <a:lnTo>
                      <a:pt x="34" y="163"/>
                    </a:lnTo>
                    <a:lnTo>
                      <a:pt x="35" y="163"/>
                    </a:lnTo>
                    <a:lnTo>
                      <a:pt x="35" y="163"/>
                    </a:lnTo>
                    <a:lnTo>
                      <a:pt x="36" y="161"/>
                    </a:lnTo>
                    <a:lnTo>
                      <a:pt x="36" y="161"/>
                    </a:lnTo>
                    <a:lnTo>
                      <a:pt x="37" y="161"/>
                    </a:lnTo>
                    <a:lnTo>
                      <a:pt x="37" y="160"/>
                    </a:lnTo>
                    <a:lnTo>
                      <a:pt x="38" y="154"/>
                    </a:lnTo>
                    <a:lnTo>
                      <a:pt x="38" y="149"/>
                    </a:lnTo>
                    <a:lnTo>
                      <a:pt x="38" y="143"/>
                    </a:lnTo>
                    <a:lnTo>
                      <a:pt x="37" y="137"/>
                    </a:lnTo>
                    <a:lnTo>
                      <a:pt x="36" y="130"/>
                    </a:lnTo>
                    <a:lnTo>
                      <a:pt x="34" y="124"/>
                    </a:lnTo>
                    <a:lnTo>
                      <a:pt x="32" y="117"/>
                    </a:lnTo>
                    <a:lnTo>
                      <a:pt x="30" y="111"/>
                    </a:lnTo>
                    <a:lnTo>
                      <a:pt x="27" y="105"/>
                    </a:lnTo>
                    <a:lnTo>
                      <a:pt x="24" y="101"/>
                    </a:lnTo>
                    <a:lnTo>
                      <a:pt x="20" y="97"/>
                    </a:lnTo>
                    <a:lnTo>
                      <a:pt x="16" y="94"/>
                    </a:lnTo>
                    <a:lnTo>
                      <a:pt x="12" y="90"/>
                    </a:lnTo>
                    <a:lnTo>
                      <a:pt x="7" y="88"/>
                    </a:lnTo>
                    <a:lnTo>
                      <a:pt x="3" y="84"/>
                    </a:lnTo>
                    <a:lnTo>
                      <a:pt x="0" y="81"/>
                    </a:lnTo>
                    <a:lnTo>
                      <a:pt x="0" y="80"/>
                    </a:lnTo>
                    <a:lnTo>
                      <a:pt x="0" y="77"/>
                    </a:lnTo>
                    <a:lnTo>
                      <a:pt x="1" y="75"/>
                    </a:lnTo>
                    <a:lnTo>
                      <a:pt x="1" y="74"/>
                    </a:lnTo>
                    <a:lnTo>
                      <a:pt x="2" y="72"/>
                    </a:lnTo>
                    <a:lnTo>
                      <a:pt x="3" y="70"/>
                    </a:lnTo>
                    <a:lnTo>
                      <a:pt x="5" y="69"/>
                    </a:lnTo>
                    <a:lnTo>
                      <a:pt x="6" y="68"/>
                    </a:lnTo>
                    <a:lnTo>
                      <a:pt x="14" y="69"/>
                    </a:lnTo>
                    <a:lnTo>
                      <a:pt x="18" y="66"/>
                    </a:lnTo>
                    <a:lnTo>
                      <a:pt x="18" y="65"/>
                    </a:lnTo>
                    <a:lnTo>
                      <a:pt x="18" y="65"/>
                    </a:lnTo>
                    <a:lnTo>
                      <a:pt x="18" y="63"/>
                    </a:lnTo>
                    <a:lnTo>
                      <a:pt x="18" y="63"/>
                    </a:lnTo>
                    <a:lnTo>
                      <a:pt x="18" y="63"/>
                    </a:lnTo>
                    <a:lnTo>
                      <a:pt x="18" y="62"/>
                    </a:lnTo>
                    <a:lnTo>
                      <a:pt x="18" y="62"/>
                    </a:lnTo>
                    <a:lnTo>
                      <a:pt x="18" y="61"/>
                    </a:lnTo>
                    <a:lnTo>
                      <a:pt x="20" y="55"/>
                    </a:lnTo>
                    <a:lnTo>
                      <a:pt x="19" y="54"/>
                    </a:lnTo>
                    <a:lnTo>
                      <a:pt x="19" y="53"/>
                    </a:lnTo>
                    <a:lnTo>
                      <a:pt x="18" y="53"/>
                    </a:lnTo>
                    <a:lnTo>
                      <a:pt x="17" y="52"/>
                    </a:lnTo>
                    <a:lnTo>
                      <a:pt x="16" y="51"/>
                    </a:lnTo>
                    <a:lnTo>
                      <a:pt x="16" y="51"/>
                    </a:lnTo>
                    <a:lnTo>
                      <a:pt x="15" y="49"/>
                    </a:lnTo>
                    <a:lnTo>
                      <a:pt x="14" y="48"/>
                    </a:lnTo>
                    <a:lnTo>
                      <a:pt x="14" y="47"/>
                    </a:lnTo>
                    <a:lnTo>
                      <a:pt x="15" y="46"/>
                    </a:lnTo>
                    <a:lnTo>
                      <a:pt x="15" y="45"/>
                    </a:lnTo>
                    <a:lnTo>
                      <a:pt x="16" y="45"/>
                    </a:lnTo>
                    <a:lnTo>
                      <a:pt x="16" y="44"/>
                    </a:lnTo>
                    <a:lnTo>
                      <a:pt x="17" y="42"/>
                    </a:lnTo>
                    <a:lnTo>
                      <a:pt x="17" y="40"/>
                    </a:lnTo>
                    <a:lnTo>
                      <a:pt x="17" y="39"/>
                    </a:lnTo>
                    <a:lnTo>
                      <a:pt x="17" y="39"/>
                    </a:lnTo>
                    <a:lnTo>
                      <a:pt x="17" y="39"/>
                    </a:lnTo>
                    <a:lnTo>
                      <a:pt x="16" y="39"/>
                    </a:lnTo>
                    <a:lnTo>
                      <a:pt x="16" y="38"/>
                    </a:lnTo>
                    <a:lnTo>
                      <a:pt x="16" y="38"/>
                    </a:lnTo>
                    <a:lnTo>
                      <a:pt x="16" y="38"/>
                    </a:lnTo>
                    <a:lnTo>
                      <a:pt x="16" y="37"/>
                    </a:lnTo>
                    <a:lnTo>
                      <a:pt x="16" y="37"/>
                    </a:lnTo>
                    <a:lnTo>
                      <a:pt x="17" y="31"/>
                    </a:lnTo>
                    <a:lnTo>
                      <a:pt x="17" y="31"/>
                    </a:lnTo>
                    <a:lnTo>
                      <a:pt x="18" y="30"/>
                    </a:lnTo>
                    <a:lnTo>
                      <a:pt x="18" y="30"/>
                    </a:lnTo>
                    <a:lnTo>
                      <a:pt x="18" y="30"/>
                    </a:lnTo>
                    <a:lnTo>
                      <a:pt x="19" y="28"/>
                    </a:lnTo>
                    <a:lnTo>
                      <a:pt x="20" y="28"/>
                    </a:lnTo>
                    <a:lnTo>
                      <a:pt x="20" y="28"/>
                    </a:lnTo>
                    <a:lnTo>
                      <a:pt x="21" y="28"/>
                    </a:lnTo>
                    <a:lnTo>
                      <a:pt x="45" y="47"/>
                    </a:lnTo>
                    <a:lnTo>
                      <a:pt x="62" y="52"/>
                    </a:lnTo>
                    <a:lnTo>
                      <a:pt x="61" y="49"/>
                    </a:lnTo>
                    <a:lnTo>
                      <a:pt x="61" y="48"/>
                    </a:lnTo>
                    <a:lnTo>
                      <a:pt x="60" y="47"/>
                    </a:lnTo>
                    <a:lnTo>
                      <a:pt x="58" y="46"/>
                    </a:lnTo>
                    <a:lnTo>
                      <a:pt x="57" y="46"/>
                    </a:lnTo>
                    <a:lnTo>
                      <a:pt x="56" y="45"/>
                    </a:lnTo>
                    <a:lnTo>
                      <a:pt x="54" y="44"/>
                    </a:lnTo>
                    <a:lnTo>
                      <a:pt x="53" y="42"/>
                    </a:lnTo>
                    <a:lnTo>
                      <a:pt x="53" y="42"/>
                    </a:lnTo>
                    <a:lnTo>
                      <a:pt x="53" y="42"/>
                    </a:lnTo>
                    <a:lnTo>
                      <a:pt x="53" y="41"/>
                    </a:lnTo>
                    <a:lnTo>
                      <a:pt x="53" y="41"/>
                    </a:lnTo>
                    <a:lnTo>
                      <a:pt x="53" y="41"/>
                    </a:lnTo>
                    <a:lnTo>
                      <a:pt x="53" y="40"/>
                    </a:lnTo>
                    <a:lnTo>
                      <a:pt x="53" y="40"/>
                    </a:lnTo>
                    <a:lnTo>
                      <a:pt x="53" y="39"/>
                    </a:lnTo>
                    <a:lnTo>
                      <a:pt x="55" y="34"/>
                    </a:lnTo>
                    <a:lnTo>
                      <a:pt x="55" y="33"/>
                    </a:lnTo>
                    <a:lnTo>
                      <a:pt x="55" y="32"/>
                    </a:lnTo>
                    <a:lnTo>
                      <a:pt x="54" y="32"/>
                    </a:lnTo>
                    <a:lnTo>
                      <a:pt x="53" y="31"/>
                    </a:lnTo>
                    <a:lnTo>
                      <a:pt x="52" y="31"/>
                    </a:lnTo>
                    <a:lnTo>
                      <a:pt x="51" y="30"/>
                    </a:lnTo>
                    <a:lnTo>
                      <a:pt x="50" y="28"/>
                    </a:lnTo>
                    <a:lnTo>
                      <a:pt x="49" y="28"/>
                    </a:lnTo>
                    <a:lnTo>
                      <a:pt x="49" y="27"/>
                    </a:lnTo>
                    <a:lnTo>
                      <a:pt x="49" y="27"/>
                    </a:lnTo>
                    <a:lnTo>
                      <a:pt x="49" y="27"/>
                    </a:lnTo>
                    <a:lnTo>
                      <a:pt x="49" y="26"/>
                    </a:lnTo>
                    <a:lnTo>
                      <a:pt x="49" y="26"/>
                    </a:lnTo>
                    <a:lnTo>
                      <a:pt x="49" y="25"/>
                    </a:lnTo>
                    <a:lnTo>
                      <a:pt x="49" y="25"/>
                    </a:lnTo>
                    <a:lnTo>
                      <a:pt x="49" y="24"/>
                    </a:lnTo>
                    <a:lnTo>
                      <a:pt x="33" y="14"/>
                    </a:lnTo>
                    <a:lnTo>
                      <a:pt x="33" y="14"/>
                    </a:lnTo>
                    <a:lnTo>
                      <a:pt x="33" y="14"/>
                    </a:lnTo>
                    <a:lnTo>
                      <a:pt x="33" y="14"/>
                    </a:lnTo>
                    <a:lnTo>
                      <a:pt x="33" y="14"/>
                    </a:lnTo>
                    <a:lnTo>
                      <a:pt x="32" y="13"/>
                    </a:lnTo>
                    <a:lnTo>
                      <a:pt x="32" y="13"/>
                    </a:lnTo>
                    <a:lnTo>
                      <a:pt x="32" y="13"/>
                    </a:lnTo>
                    <a:lnTo>
                      <a:pt x="32" y="13"/>
                    </a:lnTo>
                    <a:lnTo>
                      <a:pt x="32" y="12"/>
                    </a:lnTo>
                    <a:lnTo>
                      <a:pt x="32" y="10"/>
                    </a:lnTo>
                    <a:lnTo>
                      <a:pt x="33" y="9"/>
                    </a:lnTo>
                    <a:lnTo>
                      <a:pt x="33" y="7"/>
                    </a:lnTo>
                    <a:lnTo>
                      <a:pt x="34" y="7"/>
                    </a:lnTo>
                    <a:lnTo>
                      <a:pt x="35" y="6"/>
                    </a:lnTo>
                    <a:lnTo>
                      <a:pt x="36" y="5"/>
                    </a:lnTo>
                    <a:lnTo>
                      <a:pt x="37" y="4"/>
                    </a:lnTo>
                    <a:lnTo>
                      <a:pt x="54" y="12"/>
                    </a:lnTo>
                    <a:lnTo>
                      <a:pt x="55" y="11"/>
                    </a:lnTo>
                    <a:lnTo>
                      <a:pt x="56" y="11"/>
                    </a:lnTo>
                    <a:lnTo>
                      <a:pt x="56" y="10"/>
                    </a:lnTo>
                    <a:lnTo>
                      <a:pt x="57" y="9"/>
                    </a:lnTo>
                    <a:lnTo>
                      <a:pt x="58" y="7"/>
                    </a:lnTo>
                    <a:lnTo>
                      <a:pt x="59" y="6"/>
                    </a:lnTo>
                    <a:lnTo>
                      <a:pt x="60" y="6"/>
                    </a:lnTo>
                    <a:lnTo>
                      <a:pt x="62" y="5"/>
                    </a:lnTo>
                    <a:lnTo>
                      <a:pt x="72" y="9"/>
                    </a:lnTo>
                    <a:lnTo>
                      <a:pt x="77" y="6"/>
                    </a:lnTo>
                    <a:lnTo>
                      <a:pt x="88" y="11"/>
                    </a:lnTo>
                    <a:lnTo>
                      <a:pt x="88" y="10"/>
                    </a:lnTo>
                    <a:lnTo>
                      <a:pt x="89" y="9"/>
                    </a:lnTo>
                    <a:lnTo>
                      <a:pt x="90" y="9"/>
                    </a:lnTo>
                    <a:lnTo>
                      <a:pt x="91" y="7"/>
                    </a:lnTo>
                    <a:lnTo>
                      <a:pt x="92" y="7"/>
                    </a:lnTo>
                    <a:lnTo>
                      <a:pt x="93" y="6"/>
                    </a:lnTo>
                    <a:lnTo>
                      <a:pt x="94" y="5"/>
                    </a:lnTo>
                    <a:lnTo>
                      <a:pt x="95" y="5"/>
                    </a:lnTo>
                    <a:lnTo>
                      <a:pt x="101" y="7"/>
                    </a:lnTo>
                    <a:lnTo>
                      <a:pt x="102" y="7"/>
                    </a:lnTo>
                    <a:lnTo>
                      <a:pt x="102" y="7"/>
                    </a:lnTo>
                    <a:lnTo>
                      <a:pt x="103" y="7"/>
                    </a:lnTo>
                    <a:lnTo>
                      <a:pt x="103" y="7"/>
                    </a:lnTo>
                    <a:lnTo>
                      <a:pt x="104" y="7"/>
                    </a:lnTo>
                    <a:lnTo>
                      <a:pt x="104" y="6"/>
                    </a:lnTo>
                    <a:lnTo>
                      <a:pt x="105" y="6"/>
                    </a:lnTo>
                    <a:lnTo>
                      <a:pt x="105" y="6"/>
                    </a:lnTo>
                    <a:lnTo>
                      <a:pt x="106" y="6"/>
                    </a:lnTo>
                    <a:lnTo>
                      <a:pt x="106" y="6"/>
                    </a:lnTo>
                    <a:lnTo>
                      <a:pt x="106" y="6"/>
                    </a:lnTo>
                    <a:lnTo>
                      <a:pt x="107" y="6"/>
                    </a:lnTo>
                    <a:lnTo>
                      <a:pt x="107" y="6"/>
                    </a:lnTo>
                    <a:lnTo>
                      <a:pt x="108" y="6"/>
                    </a:lnTo>
                    <a:lnTo>
                      <a:pt x="109" y="6"/>
                    </a:lnTo>
                    <a:lnTo>
                      <a:pt x="109" y="6"/>
                    </a:lnTo>
                    <a:lnTo>
                      <a:pt x="117" y="3"/>
                    </a:lnTo>
                    <a:lnTo>
                      <a:pt x="126" y="9"/>
                    </a:lnTo>
                    <a:lnTo>
                      <a:pt x="127" y="7"/>
                    </a:lnTo>
                    <a:lnTo>
                      <a:pt x="128" y="7"/>
                    </a:lnTo>
                    <a:lnTo>
                      <a:pt x="129" y="7"/>
                    </a:lnTo>
                    <a:lnTo>
                      <a:pt x="130" y="7"/>
                    </a:lnTo>
                    <a:lnTo>
                      <a:pt x="131" y="7"/>
                    </a:lnTo>
                    <a:lnTo>
                      <a:pt x="132" y="7"/>
                    </a:lnTo>
                    <a:lnTo>
                      <a:pt x="133" y="7"/>
                    </a:lnTo>
                    <a:lnTo>
                      <a:pt x="134" y="7"/>
                    </a:lnTo>
                    <a:lnTo>
                      <a:pt x="137" y="11"/>
                    </a:lnTo>
                    <a:lnTo>
                      <a:pt x="140" y="13"/>
                    </a:lnTo>
                    <a:lnTo>
                      <a:pt x="142" y="16"/>
                    </a:lnTo>
                    <a:lnTo>
                      <a:pt x="146" y="18"/>
                    </a:lnTo>
                    <a:lnTo>
                      <a:pt x="149" y="20"/>
                    </a:lnTo>
                    <a:lnTo>
                      <a:pt x="152" y="23"/>
                    </a:lnTo>
                    <a:lnTo>
                      <a:pt x="156" y="24"/>
                    </a:lnTo>
                    <a:lnTo>
                      <a:pt x="160" y="25"/>
                    </a:lnTo>
                    <a:lnTo>
                      <a:pt x="160" y="24"/>
                    </a:lnTo>
                    <a:lnTo>
                      <a:pt x="160" y="23"/>
                    </a:lnTo>
                    <a:lnTo>
                      <a:pt x="160" y="23"/>
                    </a:lnTo>
                    <a:lnTo>
                      <a:pt x="159" y="21"/>
                    </a:lnTo>
                    <a:lnTo>
                      <a:pt x="158" y="20"/>
                    </a:lnTo>
                    <a:lnTo>
                      <a:pt x="158" y="20"/>
                    </a:lnTo>
                    <a:lnTo>
                      <a:pt x="157" y="19"/>
                    </a:lnTo>
                    <a:lnTo>
                      <a:pt x="157" y="18"/>
                    </a:lnTo>
                    <a:lnTo>
                      <a:pt x="160" y="5"/>
                    </a:lnTo>
                    <a:lnTo>
                      <a:pt x="160" y="4"/>
                    </a:lnTo>
                    <a:lnTo>
                      <a:pt x="161" y="3"/>
                    </a:lnTo>
                    <a:lnTo>
                      <a:pt x="162" y="3"/>
                    </a:lnTo>
                    <a:lnTo>
                      <a:pt x="163" y="2"/>
                    </a:lnTo>
                    <a:lnTo>
                      <a:pt x="164" y="2"/>
                    </a:lnTo>
                    <a:lnTo>
                      <a:pt x="165" y="0"/>
                    </a:lnTo>
                    <a:lnTo>
                      <a:pt x="166" y="0"/>
                    </a:lnTo>
                    <a:lnTo>
                      <a:pt x="167" y="2"/>
                    </a:lnTo>
                    <a:lnTo>
                      <a:pt x="169" y="3"/>
                    </a:lnTo>
                    <a:lnTo>
                      <a:pt x="171" y="4"/>
                    </a:lnTo>
                    <a:lnTo>
                      <a:pt x="173" y="5"/>
                    </a:lnTo>
                    <a:lnTo>
                      <a:pt x="174" y="6"/>
                    </a:lnTo>
                    <a:lnTo>
                      <a:pt x="176" y="7"/>
                    </a:lnTo>
                    <a:lnTo>
                      <a:pt x="178" y="9"/>
                    </a:lnTo>
                    <a:lnTo>
                      <a:pt x="179" y="10"/>
                    </a:lnTo>
                    <a:lnTo>
                      <a:pt x="181" y="11"/>
                    </a:lnTo>
                    <a:lnTo>
                      <a:pt x="181" y="11"/>
                    </a:lnTo>
                    <a:lnTo>
                      <a:pt x="182" y="11"/>
                    </a:lnTo>
                    <a:lnTo>
                      <a:pt x="184" y="11"/>
                    </a:lnTo>
                    <a:lnTo>
                      <a:pt x="184" y="11"/>
                    </a:lnTo>
                    <a:lnTo>
                      <a:pt x="185" y="11"/>
                    </a:lnTo>
                    <a:lnTo>
                      <a:pt x="185" y="10"/>
                    </a:lnTo>
                    <a:lnTo>
                      <a:pt x="185" y="10"/>
                    </a:lnTo>
                    <a:lnTo>
                      <a:pt x="185" y="10"/>
                    </a:lnTo>
                    <a:lnTo>
                      <a:pt x="186" y="9"/>
                    </a:lnTo>
                    <a:lnTo>
                      <a:pt x="186" y="9"/>
                    </a:lnTo>
                    <a:lnTo>
                      <a:pt x="186" y="7"/>
                    </a:lnTo>
                    <a:lnTo>
                      <a:pt x="186" y="7"/>
                    </a:lnTo>
                    <a:lnTo>
                      <a:pt x="185" y="7"/>
                    </a:lnTo>
                    <a:lnTo>
                      <a:pt x="185" y="6"/>
                    </a:lnTo>
                    <a:lnTo>
                      <a:pt x="184" y="6"/>
                    </a:lnTo>
                    <a:lnTo>
                      <a:pt x="182" y="6"/>
                    </a:lnTo>
                    <a:lnTo>
                      <a:pt x="185" y="3"/>
                    </a:lnTo>
                    <a:lnTo>
                      <a:pt x="200" y="2"/>
                    </a:lnTo>
                    <a:lnTo>
                      <a:pt x="216" y="0"/>
                    </a:lnTo>
                    <a:lnTo>
                      <a:pt x="232" y="2"/>
                    </a:lnTo>
                    <a:lnTo>
                      <a:pt x="247" y="3"/>
                    </a:lnTo>
                    <a:lnTo>
                      <a:pt x="263" y="5"/>
                    </a:lnTo>
                    <a:lnTo>
                      <a:pt x="280" y="9"/>
                    </a:lnTo>
                    <a:lnTo>
                      <a:pt x="295" y="12"/>
                    </a:lnTo>
                    <a:lnTo>
                      <a:pt x="311" y="17"/>
                    </a:lnTo>
                    <a:lnTo>
                      <a:pt x="312" y="16"/>
                    </a:lnTo>
                    <a:lnTo>
                      <a:pt x="313" y="14"/>
                    </a:lnTo>
                    <a:lnTo>
                      <a:pt x="314" y="12"/>
                    </a:lnTo>
                    <a:lnTo>
                      <a:pt x="315" y="11"/>
                    </a:lnTo>
                    <a:lnTo>
                      <a:pt x="316" y="10"/>
                    </a:lnTo>
                    <a:lnTo>
                      <a:pt x="318" y="10"/>
                    </a:lnTo>
                    <a:lnTo>
                      <a:pt x="320" y="9"/>
                    </a:lnTo>
                    <a:lnTo>
                      <a:pt x="322" y="9"/>
                    </a:lnTo>
                    <a:lnTo>
                      <a:pt x="331" y="9"/>
                    </a:lnTo>
                    <a:lnTo>
                      <a:pt x="340" y="10"/>
                    </a:lnTo>
                    <a:lnTo>
                      <a:pt x="349" y="12"/>
                    </a:lnTo>
                    <a:lnTo>
                      <a:pt x="359" y="16"/>
                    </a:lnTo>
                    <a:lnTo>
                      <a:pt x="367" y="19"/>
                    </a:lnTo>
                    <a:lnTo>
                      <a:pt x="375" y="24"/>
                    </a:lnTo>
                    <a:lnTo>
                      <a:pt x="382" y="28"/>
                    </a:lnTo>
                    <a:lnTo>
                      <a:pt x="388" y="35"/>
                    </a:lnTo>
                    <a:lnTo>
                      <a:pt x="388" y="35"/>
                    </a:lnTo>
                    <a:lnTo>
                      <a:pt x="389" y="37"/>
                    </a:lnTo>
                    <a:lnTo>
                      <a:pt x="389" y="37"/>
                    </a:lnTo>
                    <a:lnTo>
                      <a:pt x="389" y="38"/>
                    </a:lnTo>
                    <a:lnTo>
                      <a:pt x="389" y="38"/>
                    </a:lnTo>
                    <a:lnTo>
                      <a:pt x="389" y="38"/>
                    </a:lnTo>
                    <a:lnTo>
                      <a:pt x="389" y="38"/>
                    </a:lnTo>
                    <a:lnTo>
                      <a:pt x="390" y="38"/>
                    </a:lnTo>
                    <a:lnTo>
                      <a:pt x="389" y="44"/>
                    </a:lnTo>
                    <a:lnTo>
                      <a:pt x="392" y="48"/>
                    </a:lnTo>
                    <a:lnTo>
                      <a:pt x="392" y="48"/>
                    </a:lnTo>
                    <a:lnTo>
                      <a:pt x="392" y="49"/>
                    </a:lnTo>
                    <a:lnTo>
                      <a:pt x="392" y="49"/>
                    </a:lnTo>
                    <a:lnTo>
                      <a:pt x="392" y="51"/>
                    </a:lnTo>
                    <a:lnTo>
                      <a:pt x="392" y="51"/>
                    </a:lnTo>
                    <a:lnTo>
                      <a:pt x="392" y="52"/>
                    </a:lnTo>
                    <a:lnTo>
                      <a:pt x="392" y="52"/>
                    </a:lnTo>
                    <a:lnTo>
                      <a:pt x="392" y="53"/>
                    </a:lnTo>
                    <a:lnTo>
                      <a:pt x="390" y="54"/>
                    </a:lnTo>
                    <a:lnTo>
                      <a:pt x="388" y="56"/>
                    </a:lnTo>
                    <a:lnTo>
                      <a:pt x="386" y="56"/>
                    </a:lnTo>
                    <a:lnTo>
                      <a:pt x="384" y="56"/>
                    </a:lnTo>
                    <a:lnTo>
                      <a:pt x="382" y="56"/>
                    </a:lnTo>
                    <a:lnTo>
                      <a:pt x="379" y="56"/>
                    </a:lnTo>
                    <a:lnTo>
                      <a:pt x="377" y="55"/>
                    </a:lnTo>
                    <a:lnTo>
                      <a:pt x="375" y="55"/>
                    </a:lnTo>
                    <a:lnTo>
                      <a:pt x="369" y="53"/>
                    </a:lnTo>
                    <a:lnTo>
                      <a:pt x="369" y="53"/>
                    </a:lnTo>
                    <a:lnTo>
                      <a:pt x="368" y="53"/>
                    </a:lnTo>
                    <a:lnTo>
                      <a:pt x="368" y="53"/>
                    </a:lnTo>
                    <a:lnTo>
                      <a:pt x="368" y="52"/>
                    </a:lnTo>
                    <a:lnTo>
                      <a:pt x="368" y="52"/>
                    </a:lnTo>
                    <a:lnTo>
                      <a:pt x="368" y="52"/>
                    </a:lnTo>
                    <a:lnTo>
                      <a:pt x="367" y="52"/>
                    </a:lnTo>
                    <a:lnTo>
                      <a:pt x="367" y="52"/>
                    </a:lnTo>
                    <a:lnTo>
                      <a:pt x="365" y="44"/>
                    </a:lnTo>
                    <a:lnTo>
                      <a:pt x="347" y="31"/>
                    </a:lnTo>
                    <a:lnTo>
                      <a:pt x="346" y="32"/>
                    </a:lnTo>
                    <a:lnTo>
                      <a:pt x="346" y="33"/>
                    </a:lnTo>
                    <a:lnTo>
                      <a:pt x="346" y="34"/>
                    </a:lnTo>
                    <a:lnTo>
                      <a:pt x="346" y="37"/>
                    </a:lnTo>
                    <a:lnTo>
                      <a:pt x="346" y="38"/>
                    </a:lnTo>
                    <a:lnTo>
                      <a:pt x="345" y="40"/>
                    </a:lnTo>
                    <a:lnTo>
                      <a:pt x="345" y="41"/>
                    </a:lnTo>
                    <a:lnTo>
                      <a:pt x="344" y="42"/>
                    </a:lnTo>
                    <a:lnTo>
                      <a:pt x="343" y="44"/>
                    </a:lnTo>
                    <a:lnTo>
                      <a:pt x="343" y="44"/>
                    </a:lnTo>
                    <a:lnTo>
                      <a:pt x="342" y="44"/>
                    </a:lnTo>
                    <a:lnTo>
                      <a:pt x="342" y="44"/>
                    </a:lnTo>
                    <a:lnTo>
                      <a:pt x="341" y="45"/>
                    </a:lnTo>
                    <a:lnTo>
                      <a:pt x="340" y="45"/>
                    </a:lnTo>
                    <a:lnTo>
                      <a:pt x="340" y="45"/>
                    </a:lnTo>
                    <a:lnTo>
                      <a:pt x="339" y="45"/>
                    </a:lnTo>
                    <a:lnTo>
                      <a:pt x="326" y="38"/>
                    </a:lnTo>
                    <a:lnTo>
                      <a:pt x="311" y="30"/>
                    </a:lnTo>
                    <a:lnTo>
                      <a:pt x="295" y="23"/>
                    </a:lnTo>
                    <a:lnTo>
                      <a:pt x="279" y="17"/>
                    </a:lnTo>
                    <a:lnTo>
                      <a:pt x="262" y="13"/>
                    </a:lnTo>
                    <a:lnTo>
                      <a:pt x="245" y="11"/>
                    </a:lnTo>
                    <a:lnTo>
                      <a:pt x="228" y="9"/>
                    </a:lnTo>
                    <a:lnTo>
                      <a:pt x="211" y="9"/>
                    </a:lnTo>
                    <a:lnTo>
                      <a:pt x="194" y="9"/>
                    </a:lnTo>
                    <a:lnTo>
                      <a:pt x="193" y="9"/>
                    </a:lnTo>
                    <a:lnTo>
                      <a:pt x="192" y="10"/>
                    </a:lnTo>
                    <a:lnTo>
                      <a:pt x="192" y="10"/>
                    </a:lnTo>
                    <a:lnTo>
                      <a:pt x="193" y="11"/>
                    </a:lnTo>
                    <a:lnTo>
                      <a:pt x="193" y="12"/>
                    </a:lnTo>
                    <a:lnTo>
                      <a:pt x="194" y="13"/>
                    </a:lnTo>
                    <a:lnTo>
                      <a:pt x="194" y="14"/>
                    </a:lnTo>
                    <a:lnTo>
                      <a:pt x="195" y="16"/>
                    </a:lnTo>
                    <a:lnTo>
                      <a:pt x="200" y="23"/>
                    </a:lnTo>
                    <a:lnTo>
                      <a:pt x="207" y="31"/>
                    </a:lnTo>
                    <a:lnTo>
                      <a:pt x="213" y="37"/>
                    </a:lnTo>
                    <a:lnTo>
                      <a:pt x="219" y="44"/>
                    </a:lnTo>
                    <a:lnTo>
                      <a:pt x="225" y="51"/>
                    </a:lnTo>
                    <a:lnTo>
                      <a:pt x="231" y="56"/>
                    </a:lnTo>
                    <a:lnTo>
                      <a:pt x="237" y="63"/>
                    </a:lnTo>
                    <a:lnTo>
                      <a:pt x="242" y="69"/>
                    </a:lnTo>
                    <a:lnTo>
                      <a:pt x="242" y="70"/>
                    </a:lnTo>
                    <a:lnTo>
                      <a:pt x="242" y="70"/>
                    </a:lnTo>
                    <a:lnTo>
                      <a:pt x="242" y="72"/>
                    </a:lnTo>
                    <a:lnTo>
                      <a:pt x="241" y="72"/>
                    </a:lnTo>
                    <a:lnTo>
                      <a:pt x="241" y="72"/>
                    </a:lnTo>
                    <a:lnTo>
                      <a:pt x="241" y="73"/>
                    </a:lnTo>
                    <a:lnTo>
                      <a:pt x="241" y="73"/>
                    </a:lnTo>
                    <a:lnTo>
                      <a:pt x="241" y="74"/>
                    </a:lnTo>
                    <a:lnTo>
                      <a:pt x="262" y="96"/>
                    </a:lnTo>
                    <a:lnTo>
                      <a:pt x="260" y="102"/>
                    </a:lnTo>
                    <a:lnTo>
                      <a:pt x="247" y="133"/>
                    </a:lnTo>
                    <a:lnTo>
                      <a:pt x="242" y="133"/>
                    </a:lnTo>
                    <a:lnTo>
                      <a:pt x="230" y="121"/>
                    </a:lnTo>
                    <a:lnTo>
                      <a:pt x="225" y="124"/>
                    </a:lnTo>
                    <a:lnTo>
                      <a:pt x="221" y="143"/>
                    </a:lnTo>
                    <a:lnTo>
                      <a:pt x="239" y="165"/>
                    </a:lnTo>
                    <a:lnTo>
                      <a:pt x="239" y="165"/>
                    </a:lnTo>
                    <a:lnTo>
                      <a:pt x="238" y="166"/>
                    </a:lnTo>
                    <a:lnTo>
                      <a:pt x="238" y="166"/>
                    </a:lnTo>
                    <a:lnTo>
                      <a:pt x="237" y="165"/>
                    </a:lnTo>
                    <a:lnTo>
                      <a:pt x="236" y="165"/>
                    </a:lnTo>
                    <a:lnTo>
                      <a:pt x="236" y="164"/>
                    </a:lnTo>
                    <a:lnTo>
                      <a:pt x="235" y="164"/>
                    </a:lnTo>
                    <a:lnTo>
                      <a:pt x="235" y="163"/>
                    </a:lnTo>
                    <a:lnTo>
                      <a:pt x="221" y="145"/>
                    </a:lnTo>
                    <a:lnTo>
                      <a:pt x="221" y="145"/>
                    </a:lnTo>
                    <a:lnTo>
                      <a:pt x="221" y="145"/>
                    </a:lnTo>
                    <a:lnTo>
                      <a:pt x="220" y="145"/>
                    </a:lnTo>
                    <a:lnTo>
                      <a:pt x="220" y="145"/>
                    </a:lnTo>
                    <a:lnTo>
                      <a:pt x="220" y="145"/>
                    </a:lnTo>
                    <a:lnTo>
                      <a:pt x="219" y="145"/>
                    </a:lnTo>
                    <a:lnTo>
                      <a:pt x="219" y="145"/>
                    </a:lnTo>
                    <a:lnTo>
                      <a:pt x="218" y="145"/>
                    </a:lnTo>
                    <a:lnTo>
                      <a:pt x="218" y="146"/>
                    </a:lnTo>
                    <a:lnTo>
                      <a:pt x="218" y="146"/>
                    </a:lnTo>
                    <a:lnTo>
                      <a:pt x="217" y="147"/>
                    </a:lnTo>
                    <a:lnTo>
                      <a:pt x="217" y="149"/>
                    </a:lnTo>
                    <a:lnTo>
                      <a:pt x="216" y="150"/>
                    </a:lnTo>
                    <a:lnTo>
                      <a:pt x="216" y="151"/>
                    </a:lnTo>
                    <a:lnTo>
                      <a:pt x="216" y="152"/>
                    </a:lnTo>
                    <a:lnTo>
                      <a:pt x="216" y="153"/>
                    </a:lnTo>
                    <a:lnTo>
                      <a:pt x="218" y="158"/>
                    </a:lnTo>
                    <a:lnTo>
                      <a:pt x="218" y="159"/>
                    </a:lnTo>
                    <a:lnTo>
                      <a:pt x="218" y="159"/>
                    </a:lnTo>
                    <a:lnTo>
                      <a:pt x="218" y="159"/>
                    </a:lnTo>
                    <a:lnTo>
                      <a:pt x="218" y="159"/>
                    </a:lnTo>
                    <a:lnTo>
                      <a:pt x="218" y="159"/>
                    </a:lnTo>
                    <a:lnTo>
                      <a:pt x="218" y="159"/>
                    </a:lnTo>
                    <a:lnTo>
                      <a:pt x="181" y="137"/>
                    </a:lnTo>
                    <a:lnTo>
                      <a:pt x="178" y="143"/>
                    </a:lnTo>
                    <a:lnTo>
                      <a:pt x="177" y="144"/>
                    </a:lnTo>
                    <a:lnTo>
                      <a:pt x="178" y="144"/>
                    </a:lnTo>
                    <a:lnTo>
                      <a:pt x="178" y="145"/>
                    </a:lnTo>
                    <a:lnTo>
                      <a:pt x="179" y="146"/>
                    </a:lnTo>
                    <a:lnTo>
                      <a:pt x="180" y="146"/>
                    </a:lnTo>
                    <a:lnTo>
                      <a:pt x="180" y="147"/>
                    </a:lnTo>
                    <a:lnTo>
                      <a:pt x="180" y="149"/>
                    </a:lnTo>
                    <a:lnTo>
                      <a:pt x="180" y="150"/>
                    </a:lnTo>
                    <a:lnTo>
                      <a:pt x="180" y="150"/>
                    </a:lnTo>
                    <a:lnTo>
                      <a:pt x="180" y="150"/>
                    </a:lnTo>
                    <a:lnTo>
                      <a:pt x="179" y="150"/>
                    </a:lnTo>
                    <a:lnTo>
                      <a:pt x="179" y="150"/>
                    </a:lnTo>
                    <a:lnTo>
                      <a:pt x="178" y="150"/>
                    </a:lnTo>
                    <a:lnTo>
                      <a:pt x="177" y="150"/>
                    </a:lnTo>
                    <a:lnTo>
                      <a:pt x="177" y="150"/>
                    </a:lnTo>
                    <a:lnTo>
                      <a:pt x="176" y="150"/>
                    </a:lnTo>
                    <a:lnTo>
                      <a:pt x="175" y="150"/>
                    </a:lnTo>
                    <a:lnTo>
                      <a:pt x="174" y="151"/>
                    </a:lnTo>
                    <a:lnTo>
                      <a:pt x="173" y="152"/>
                    </a:lnTo>
                    <a:lnTo>
                      <a:pt x="172" y="154"/>
                    </a:lnTo>
                    <a:lnTo>
                      <a:pt x="171" y="156"/>
                    </a:lnTo>
                    <a:lnTo>
                      <a:pt x="171" y="157"/>
                    </a:lnTo>
                    <a:lnTo>
                      <a:pt x="170" y="159"/>
                    </a:lnTo>
                    <a:lnTo>
                      <a:pt x="170" y="160"/>
                    </a:lnTo>
                    <a:lnTo>
                      <a:pt x="171" y="163"/>
                    </a:lnTo>
                    <a:lnTo>
                      <a:pt x="171" y="164"/>
                    </a:lnTo>
                    <a:lnTo>
                      <a:pt x="171" y="165"/>
                    </a:lnTo>
                    <a:lnTo>
                      <a:pt x="171" y="166"/>
                    </a:lnTo>
                    <a:lnTo>
                      <a:pt x="171" y="166"/>
                    </a:lnTo>
                    <a:lnTo>
                      <a:pt x="171" y="167"/>
                    </a:lnTo>
                    <a:lnTo>
                      <a:pt x="171" y="168"/>
                    </a:lnTo>
                    <a:lnTo>
                      <a:pt x="170" y="170"/>
                    </a:lnTo>
                    <a:lnTo>
                      <a:pt x="170" y="170"/>
                    </a:lnTo>
                    <a:lnTo>
                      <a:pt x="170" y="171"/>
                    </a:lnTo>
                    <a:lnTo>
                      <a:pt x="169" y="171"/>
                    </a:lnTo>
                    <a:lnTo>
                      <a:pt x="169" y="172"/>
                    </a:lnTo>
                    <a:lnTo>
                      <a:pt x="168" y="172"/>
                    </a:lnTo>
                    <a:lnTo>
                      <a:pt x="168" y="173"/>
                    </a:lnTo>
                    <a:lnTo>
                      <a:pt x="167" y="173"/>
                    </a:lnTo>
                    <a:lnTo>
                      <a:pt x="166" y="173"/>
                    </a:lnTo>
                    <a:lnTo>
                      <a:pt x="165" y="173"/>
                    </a:lnTo>
                    <a:lnTo>
                      <a:pt x="164" y="173"/>
                    </a:lnTo>
                    <a:lnTo>
                      <a:pt x="163" y="172"/>
                    </a:lnTo>
                    <a:lnTo>
                      <a:pt x="162" y="171"/>
                    </a:lnTo>
                    <a:lnTo>
                      <a:pt x="161" y="170"/>
                    </a:lnTo>
                    <a:lnTo>
                      <a:pt x="161" y="168"/>
                    </a:lnTo>
                    <a:lnTo>
                      <a:pt x="160" y="167"/>
                    </a:lnTo>
                    <a:lnTo>
                      <a:pt x="159" y="167"/>
                    </a:lnTo>
                    <a:lnTo>
                      <a:pt x="157" y="167"/>
                    </a:lnTo>
                    <a:lnTo>
                      <a:pt x="156" y="168"/>
                    </a:lnTo>
                    <a:lnTo>
                      <a:pt x="154" y="171"/>
                    </a:lnTo>
                    <a:lnTo>
                      <a:pt x="153" y="172"/>
                    </a:lnTo>
                    <a:lnTo>
                      <a:pt x="152" y="174"/>
                    </a:lnTo>
                    <a:lnTo>
                      <a:pt x="151" y="177"/>
                    </a:lnTo>
                    <a:lnTo>
                      <a:pt x="150" y="178"/>
                    </a:lnTo>
                    <a:lnTo>
                      <a:pt x="148" y="180"/>
                    </a:lnTo>
                    <a:lnTo>
                      <a:pt x="148" y="180"/>
                    </a:lnTo>
                    <a:lnTo>
                      <a:pt x="148" y="181"/>
                    </a:lnTo>
                    <a:lnTo>
                      <a:pt x="147" y="181"/>
                    </a:lnTo>
                    <a:lnTo>
                      <a:pt x="147" y="181"/>
                    </a:lnTo>
                    <a:lnTo>
                      <a:pt x="147" y="183"/>
                    </a:lnTo>
                    <a:lnTo>
                      <a:pt x="146" y="183"/>
                    </a:lnTo>
                    <a:lnTo>
                      <a:pt x="146" y="183"/>
                    </a:lnTo>
                    <a:lnTo>
                      <a:pt x="146" y="183"/>
                    </a:lnTo>
                    <a:lnTo>
                      <a:pt x="142" y="188"/>
                    </a:lnTo>
                    <a:lnTo>
                      <a:pt x="142" y="188"/>
                    </a:lnTo>
                    <a:lnTo>
                      <a:pt x="142" y="188"/>
                    </a:lnTo>
                    <a:lnTo>
                      <a:pt x="141" y="188"/>
                    </a:lnTo>
                    <a:lnTo>
                      <a:pt x="141" y="188"/>
                    </a:lnTo>
                    <a:lnTo>
                      <a:pt x="140" y="188"/>
                    </a:lnTo>
                    <a:lnTo>
                      <a:pt x="140" y="188"/>
                    </a:lnTo>
                    <a:lnTo>
                      <a:pt x="139" y="188"/>
                    </a:lnTo>
                    <a:lnTo>
                      <a:pt x="139" y="188"/>
                    </a:lnTo>
                    <a:lnTo>
                      <a:pt x="121" y="172"/>
                    </a:lnTo>
                    <a:lnTo>
                      <a:pt x="121" y="173"/>
                    </a:lnTo>
                    <a:lnTo>
                      <a:pt x="120" y="173"/>
                    </a:lnTo>
                    <a:lnTo>
                      <a:pt x="120" y="173"/>
                    </a:lnTo>
                    <a:lnTo>
                      <a:pt x="120" y="173"/>
                    </a:lnTo>
                    <a:lnTo>
                      <a:pt x="120" y="173"/>
                    </a:lnTo>
                    <a:lnTo>
                      <a:pt x="119" y="173"/>
                    </a:lnTo>
                    <a:lnTo>
                      <a:pt x="119" y="173"/>
                    </a:lnTo>
                    <a:lnTo>
                      <a:pt x="119" y="174"/>
                    </a:lnTo>
                    <a:lnTo>
                      <a:pt x="119" y="176"/>
                    </a:lnTo>
                    <a:lnTo>
                      <a:pt x="120" y="177"/>
                    </a:lnTo>
                    <a:lnTo>
                      <a:pt x="121" y="178"/>
                    </a:lnTo>
                    <a:lnTo>
                      <a:pt x="121" y="178"/>
                    </a:lnTo>
                    <a:lnTo>
                      <a:pt x="122" y="179"/>
                    </a:lnTo>
                    <a:lnTo>
                      <a:pt x="123" y="180"/>
                    </a:lnTo>
                    <a:lnTo>
                      <a:pt x="124" y="181"/>
                    </a:lnTo>
                    <a:lnTo>
                      <a:pt x="124" y="183"/>
                    </a:lnTo>
                    <a:lnTo>
                      <a:pt x="123" y="190"/>
                    </a:lnTo>
                    <a:lnTo>
                      <a:pt x="117" y="192"/>
                    </a:lnTo>
                    <a:lnTo>
                      <a:pt x="110" y="190"/>
                    </a:lnTo>
                    <a:lnTo>
                      <a:pt x="110" y="192"/>
                    </a:lnTo>
                    <a:lnTo>
                      <a:pt x="110" y="193"/>
                    </a:lnTo>
                    <a:lnTo>
                      <a:pt x="111" y="194"/>
                    </a:lnTo>
                    <a:lnTo>
                      <a:pt x="112" y="194"/>
                    </a:lnTo>
                    <a:lnTo>
                      <a:pt x="112" y="195"/>
                    </a:lnTo>
                    <a:lnTo>
                      <a:pt x="113" y="197"/>
                    </a:lnTo>
                    <a:lnTo>
                      <a:pt x="114" y="197"/>
                    </a:lnTo>
                    <a:lnTo>
                      <a:pt x="114" y="198"/>
                    </a:lnTo>
                    <a:lnTo>
                      <a:pt x="114" y="199"/>
                    </a:lnTo>
                    <a:lnTo>
                      <a:pt x="114" y="200"/>
                    </a:lnTo>
                    <a:lnTo>
                      <a:pt x="113" y="201"/>
                    </a:lnTo>
                    <a:lnTo>
                      <a:pt x="113" y="202"/>
                    </a:lnTo>
                    <a:lnTo>
                      <a:pt x="112" y="204"/>
                    </a:lnTo>
                    <a:lnTo>
                      <a:pt x="112" y="205"/>
                    </a:lnTo>
                    <a:lnTo>
                      <a:pt x="111" y="205"/>
                    </a:lnTo>
                    <a:lnTo>
                      <a:pt x="110" y="206"/>
                    </a:lnTo>
                    <a:lnTo>
                      <a:pt x="100" y="221"/>
                    </a:lnTo>
                    <a:lnTo>
                      <a:pt x="77" y="209"/>
                    </a:lnTo>
                    <a:lnTo>
                      <a:pt x="70" y="227"/>
                    </a:lnTo>
                    <a:lnTo>
                      <a:pt x="70" y="227"/>
                    </a:lnTo>
                    <a:lnTo>
                      <a:pt x="69" y="227"/>
                    </a:lnTo>
                    <a:lnTo>
                      <a:pt x="69" y="227"/>
                    </a:lnTo>
                    <a:lnTo>
                      <a:pt x="69" y="227"/>
                    </a:lnTo>
                    <a:lnTo>
                      <a:pt x="69" y="227"/>
                    </a:lnTo>
                    <a:lnTo>
                      <a:pt x="69" y="227"/>
                    </a:lnTo>
                    <a:lnTo>
                      <a:pt x="68" y="227"/>
                    </a:lnTo>
                    <a:lnTo>
                      <a:pt x="68" y="227"/>
                    </a:lnTo>
                    <a:close/>
                  </a:path>
                </a:pathLst>
              </a:custGeom>
              <a:grpFill/>
              <a:ln w="9525">
                <a:solidFill>
                  <a:srgbClr val="C00000"/>
                </a:solidFill>
                <a:round/>
                <a:headEnd/>
                <a:tailEnd/>
              </a:ln>
            </p:spPr>
            <p:txBody>
              <a:bodyPr/>
              <a:lstStyle/>
              <a:p>
                <a:pPr>
                  <a:defRPr/>
                </a:pPr>
                <a:endParaRPr lang="en-GB" dirty="0"/>
              </a:p>
            </p:txBody>
          </p:sp>
          <p:sp>
            <p:nvSpPr>
              <p:cNvPr id="186501" name="Freeform 133">
                <a:extLst>
                  <a:ext uri="{FF2B5EF4-FFF2-40B4-BE49-F238E27FC236}">
                    <a16:creationId xmlns:a16="http://schemas.microsoft.com/office/drawing/2014/main" id="{9BA0A355-B276-496D-AB8B-F77724190318}"/>
                  </a:ext>
                </a:extLst>
              </p:cNvPr>
              <p:cNvSpPr>
                <a:spLocks/>
              </p:cNvSpPr>
              <p:nvPr/>
            </p:nvSpPr>
            <p:spPr bwMode="auto">
              <a:xfrm>
                <a:off x="940" y="2362"/>
                <a:ext cx="43" cy="101"/>
              </a:xfrm>
              <a:custGeom>
                <a:avLst/>
                <a:gdLst/>
                <a:ahLst/>
                <a:cxnLst>
                  <a:cxn ang="0">
                    <a:pos x="37" y="101"/>
                  </a:cxn>
                  <a:cxn ang="0">
                    <a:pos x="37" y="101"/>
                  </a:cxn>
                  <a:cxn ang="0">
                    <a:pos x="36" y="101"/>
                  </a:cxn>
                  <a:cxn ang="0">
                    <a:pos x="35" y="101"/>
                  </a:cxn>
                  <a:cxn ang="0">
                    <a:pos x="28" y="93"/>
                  </a:cxn>
                  <a:cxn ang="0">
                    <a:pos x="19" y="75"/>
                  </a:cxn>
                  <a:cxn ang="0">
                    <a:pos x="11" y="54"/>
                  </a:cxn>
                  <a:cxn ang="0">
                    <a:pos x="4" y="32"/>
                  </a:cxn>
                  <a:cxn ang="0">
                    <a:pos x="0" y="20"/>
                  </a:cxn>
                  <a:cxn ang="0">
                    <a:pos x="1" y="17"/>
                  </a:cxn>
                  <a:cxn ang="0">
                    <a:pos x="3" y="14"/>
                  </a:cxn>
                  <a:cxn ang="0">
                    <a:pos x="5" y="13"/>
                  </a:cxn>
                  <a:cxn ang="0">
                    <a:pos x="7" y="12"/>
                  </a:cxn>
                  <a:cxn ang="0">
                    <a:pos x="8" y="12"/>
                  </a:cxn>
                  <a:cxn ang="0">
                    <a:pos x="8" y="12"/>
                  </a:cxn>
                  <a:cxn ang="0">
                    <a:pos x="9" y="12"/>
                  </a:cxn>
                  <a:cxn ang="0">
                    <a:pos x="10" y="12"/>
                  </a:cxn>
                  <a:cxn ang="0">
                    <a:pos x="11" y="11"/>
                  </a:cxn>
                  <a:cxn ang="0">
                    <a:pos x="11" y="10"/>
                  </a:cxn>
                  <a:cxn ang="0">
                    <a:pos x="11" y="7"/>
                  </a:cxn>
                  <a:cxn ang="0">
                    <a:pos x="12" y="5"/>
                  </a:cxn>
                  <a:cxn ang="0">
                    <a:pos x="13" y="3"/>
                  </a:cxn>
                  <a:cxn ang="0">
                    <a:pos x="16" y="1"/>
                  </a:cxn>
                  <a:cxn ang="0">
                    <a:pos x="18" y="0"/>
                  </a:cxn>
                  <a:cxn ang="0">
                    <a:pos x="22" y="11"/>
                  </a:cxn>
                  <a:cxn ang="0">
                    <a:pos x="25" y="35"/>
                  </a:cxn>
                  <a:cxn ang="0">
                    <a:pos x="29" y="60"/>
                  </a:cxn>
                  <a:cxn ang="0">
                    <a:pos x="37" y="82"/>
                  </a:cxn>
                  <a:cxn ang="0">
                    <a:pos x="43" y="93"/>
                  </a:cxn>
                  <a:cxn ang="0">
                    <a:pos x="43" y="95"/>
                  </a:cxn>
                  <a:cxn ang="0">
                    <a:pos x="42" y="98"/>
                  </a:cxn>
                  <a:cxn ang="0">
                    <a:pos x="40" y="100"/>
                  </a:cxn>
                  <a:cxn ang="0">
                    <a:pos x="39" y="101"/>
                  </a:cxn>
                  <a:cxn ang="0">
                    <a:pos x="39" y="101"/>
                  </a:cxn>
                  <a:cxn ang="0">
                    <a:pos x="38" y="101"/>
                  </a:cxn>
                  <a:cxn ang="0">
                    <a:pos x="38" y="101"/>
                  </a:cxn>
                </a:cxnLst>
                <a:rect l="0" t="0" r="r" b="b"/>
                <a:pathLst>
                  <a:path w="43" h="101">
                    <a:moveTo>
                      <a:pt x="38" y="101"/>
                    </a:moveTo>
                    <a:lnTo>
                      <a:pt x="37" y="101"/>
                    </a:lnTo>
                    <a:lnTo>
                      <a:pt x="37" y="101"/>
                    </a:lnTo>
                    <a:lnTo>
                      <a:pt x="37" y="101"/>
                    </a:lnTo>
                    <a:lnTo>
                      <a:pt x="37" y="101"/>
                    </a:lnTo>
                    <a:lnTo>
                      <a:pt x="36" y="101"/>
                    </a:lnTo>
                    <a:lnTo>
                      <a:pt x="36" y="101"/>
                    </a:lnTo>
                    <a:lnTo>
                      <a:pt x="35" y="101"/>
                    </a:lnTo>
                    <a:lnTo>
                      <a:pt x="34" y="101"/>
                    </a:lnTo>
                    <a:lnTo>
                      <a:pt x="28" y="93"/>
                    </a:lnTo>
                    <a:lnTo>
                      <a:pt x="23" y="84"/>
                    </a:lnTo>
                    <a:lnTo>
                      <a:pt x="19" y="75"/>
                    </a:lnTo>
                    <a:lnTo>
                      <a:pt x="14" y="64"/>
                    </a:lnTo>
                    <a:lnTo>
                      <a:pt x="11" y="54"/>
                    </a:lnTo>
                    <a:lnTo>
                      <a:pt x="7" y="43"/>
                    </a:lnTo>
                    <a:lnTo>
                      <a:pt x="4" y="32"/>
                    </a:lnTo>
                    <a:lnTo>
                      <a:pt x="0" y="21"/>
                    </a:lnTo>
                    <a:lnTo>
                      <a:pt x="0" y="20"/>
                    </a:lnTo>
                    <a:lnTo>
                      <a:pt x="0" y="18"/>
                    </a:lnTo>
                    <a:lnTo>
                      <a:pt x="1" y="17"/>
                    </a:lnTo>
                    <a:lnTo>
                      <a:pt x="2" y="15"/>
                    </a:lnTo>
                    <a:lnTo>
                      <a:pt x="3" y="14"/>
                    </a:lnTo>
                    <a:lnTo>
                      <a:pt x="4" y="14"/>
                    </a:lnTo>
                    <a:lnTo>
                      <a:pt x="5" y="13"/>
                    </a:lnTo>
                    <a:lnTo>
                      <a:pt x="7" y="12"/>
                    </a:lnTo>
                    <a:lnTo>
                      <a:pt x="7" y="12"/>
                    </a:lnTo>
                    <a:lnTo>
                      <a:pt x="7" y="12"/>
                    </a:lnTo>
                    <a:lnTo>
                      <a:pt x="8" y="12"/>
                    </a:lnTo>
                    <a:lnTo>
                      <a:pt x="8" y="12"/>
                    </a:lnTo>
                    <a:lnTo>
                      <a:pt x="8" y="12"/>
                    </a:lnTo>
                    <a:lnTo>
                      <a:pt x="9" y="12"/>
                    </a:lnTo>
                    <a:lnTo>
                      <a:pt x="9" y="12"/>
                    </a:lnTo>
                    <a:lnTo>
                      <a:pt x="10" y="12"/>
                    </a:lnTo>
                    <a:lnTo>
                      <a:pt x="10" y="12"/>
                    </a:lnTo>
                    <a:lnTo>
                      <a:pt x="11" y="12"/>
                    </a:lnTo>
                    <a:lnTo>
                      <a:pt x="11" y="11"/>
                    </a:lnTo>
                    <a:lnTo>
                      <a:pt x="11" y="11"/>
                    </a:lnTo>
                    <a:lnTo>
                      <a:pt x="11" y="10"/>
                    </a:lnTo>
                    <a:lnTo>
                      <a:pt x="11" y="8"/>
                    </a:lnTo>
                    <a:lnTo>
                      <a:pt x="11" y="7"/>
                    </a:lnTo>
                    <a:lnTo>
                      <a:pt x="11" y="7"/>
                    </a:lnTo>
                    <a:lnTo>
                      <a:pt x="12" y="5"/>
                    </a:lnTo>
                    <a:lnTo>
                      <a:pt x="13" y="4"/>
                    </a:lnTo>
                    <a:lnTo>
                      <a:pt x="13" y="3"/>
                    </a:lnTo>
                    <a:lnTo>
                      <a:pt x="14" y="1"/>
                    </a:lnTo>
                    <a:lnTo>
                      <a:pt x="16" y="1"/>
                    </a:lnTo>
                    <a:lnTo>
                      <a:pt x="17" y="0"/>
                    </a:lnTo>
                    <a:lnTo>
                      <a:pt x="18" y="0"/>
                    </a:lnTo>
                    <a:lnTo>
                      <a:pt x="20" y="0"/>
                    </a:lnTo>
                    <a:lnTo>
                      <a:pt x="22" y="11"/>
                    </a:lnTo>
                    <a:lnTo>
                      <a:pt x="23" y="24"/>
                    </a:lnTo>
                    <a:lnTo>
                      <a:pt x="25" y="35"/>
                    </a:lnTo>
                    <a:lnTo>
                      <a:pt x="27" y="48"/>
                    </a:lnTo>
                    <a:lnTo>
                      <a:pt x="29" y="60"/>
                    </a:lnTo>
                    <a:lnTo>
                      <a:pt x="32" y="72"/>
                    </a:lnTo>
                    <a:lnTo>
                      <a:pt x="37" y="82"/>
                    </a:lnTo>
                    <a:lnTo>
                      <a:pt x="43" y="91"/>
                    </a:lnTo>
                    <a:lnTo>
                      <a:pt x="43" y="93"/>
                    </a:lnTo>
                    <a:lnTo>
                      <a:pt x="43" y="94"/>
                    </a:lnTo>
                    <a:lnTo>
                      <a:pt x="43" y="95"/>
                    </a:lnTo>
                    <a:lnTo>
                      <a:pt x="43" y="96"/>
                    </a:lnTo>
                    <a:lnTo>
                      <a:pt x="42" y="98"/>
                    </a:lnTo>
                    <a:lnTo>
                      <a:pt x="41" y="100"/>
                    </a:lnTo>
                    <a:lnTo>
                      <a:pt x="40" y="100"/>
                    </a:lnTo>
                    <a:lnTo>
                      <a:pt x="39" y="101"/>
                    </a:lnTo>
                    <a:lnTo>
                      <a:pt x="39" y="101"/>
                    </a:lnTo>
                    <a:lnTo>
                      <a:pt x="39" y="101"/>
                    </a:lnTo>
                    <a:lnTo>
                      <a:pt x="39" y="101"/>
                    </a:lnTo>
                    <a:lnTo>
                      <a:pt x="38" y="101"/>
                    </a:lnTo>
                    <a:lnTo>
                      <a:pt x="38" y="101"/>
                    </a:lnTo>
                    <a:lnTo>
                      <a:pt x="38" y="101"/>
                    </a:lnTo>
                    <a:lnTo>
                      <a:pt x="38" y="101"/>
                    </a:lnTo>
                    <a:lnTo>
                      <a:pt x="38" y="101"/>
                    </a:lnTo>
                    <a:close/>
                  </a:path>
                </a:pathLst>
              </a:custGeom>
              <a:grpFill/>
              <a:ln w="9525">
                <a:solidFill>
                  <a:srgbClr val="C00000"/>
                </a:solidFill>
                <a:round/>
                <a:headEnd/>
                <a:tailEnd/>
              </a:ln>
            </p:spPr>
            <p:txBody>
              <a:bodyPr/>
              <a:lstStyle/>
              <a:p>
                <a:pPr>
                  <a:defRPr/>
                </a:pPr>
                <a:endParaRPr lang="en-GB" dirty="0"/>
              </a:p>
            </p:txBody>
          </p:sp>
          <p:sp>
            <p:nvSpPr>
              <p:cNvPr id="186502" name="Freeform 134">
                <a:extLst>
                  <a:ext uri="{FF2B5EF4-FFF2-40B4-BE49-F238E27FC236}">
                    <a16:creationId xmlns:a16="http://schemas.microsoft.com/office/drawing/2014/main" id="{5E885DED-9A0B-4D35-99DA-CBB3833A13BB}"/>
                  </a:ext>
                </a:extLst>
              </p:cNvPr>
              <p:cNvSpPr>
                <a:spLocks/>
              </p:cNvSpPr>
              <p:nvPr/>
            </p:nvSpPr>
            <p:spPr bwMode="auto">
              <a:xfrm>
                <a:off x="1511" y="2459"/>
                <a:ext cx="2" cy="3"/>
              </a:xfrm>
              <a:custGeom>
                <a:avLst/>
                <a:gdLst/>
                <a:ahLst/>
                <a:cxnLst>
                  <a:cxn ang="0">
                    <a:pos x="2" y="3"/>
                  </a:cxn>
                  <a:cxn ang="0">
                    <a:pos x="2" y="3"/>
                  </a:cxn>
                  <a:cxn ang="0">
                    <a:pos x="1" y="1"/>
                  </a:cxn>
                  <a:cxn ang="0">
                    <a:pos x="1" y="1"/>
                  </a:cxn>
                  <a:cxn ang="0">
                    <a:pos x="1" y="1"/>
                  </a:cxn>
                  <a:cxn ang="0">
                    <a:pos x="1" y="1"/>
                  </a:cxn>
                  <a:cxn ang="0">
                    <a:pos x="0" y="0"/>
                  </a:cxn>
                  <a:cxn ang="0">
                    <a:pos x="0" y="0"/>
                  </a:cxn>
                  <a:cxn ang="0">
                    <a:pos x="0" y="0"/>
                  </a:cxn>
                  <a:cxn ang="0">
                    <a:pos x="2" y="3"/>
                  </a:cxn>
                </a:cxnLst>
                <a:rect l="0" t="0" r="r" b="b"/>
                <a:pathLst>
                  <a:path w="2" h="3">
                    <a:moveTo>
                      <a:pt x="2" y="3"/>
                    </a:moveTo>
                    <a:lnTo>
                      <a:pt x="2" y="3"/>
                    </a:lnTo>
                    <a:lnTo>
                      <a:pt x="1" y="1"/>
                    </a:lnTo>
                    <a:lnTo>
                      <a:pt x="1" y="1"/>
                    </a:lnTo>
                    <a:lnTo>
                      <a:pt x="1" y="1"/>
                    </a:lnTo>
                    <a:lnTo>
                      <a:pt x="1" y="1"/>
                    </a:lnTo>
                    <a:lnTo>
                      <a:pt x="0" y="0"/>
                    </a:lnTo>
                    <a:lnTo>
                      <a:pt x="0" y="0"/>
                    </a:lnTo>
                    <a:lnTo>
                      <a:pt x="0" y="0"/>
                    </a:lnTo>
                    <a:lnTo>
                      <a:pt x="2" y="3"/>
                    </a:lnTo>
                    <a:close/>
                  </a:path>
                </a:pathLst>
              </a:custGeom>
              <a:grpFill/>
              <a:ln w="9525">
                <a:solidFill>
                  <a:srgbClr val="C00000"/>
                </a:solidFill>
                <a:round/>
                <a:headEnd/>
                <a:tailEnd/>
              </a:ln>
            </p:spPr>
            <p:txBody>
              <a:bodyPr/>
              <a:lstStyle/>
              <a:p>
                <a:pPr>
                  <a:defRPr/>
                </a:pPr>
                <a:endParaRPr lang="en-GB" dirty="0"/>
              </a:p>
            </p:txBody>
          </p:sp>
          <p:sp>
            <p:nvSpPr>
              <p:cNvPr id="186503" name="Freeform 135">
                <a:extLst>
                  <a:ext uri="{FF2B5EF4-FFF2-40B4-BE49-F238E27FC236}">
                    <a16:creationId xmlns:a16="http://schemas.microsoft.com/office/drawing/2014/main" id="{7F0CB498-A333-4E18-8B80-8EA2B2727124}"/>
                  </a:ext>
                </a:extLst>
              </p:cNvPr>
              <p:cNvSpPr>
                <a:spLocks/>
              </p:cNvSpPr>
              <p:nvPr/>
            </p:nvSpPr>
            <p:spPr bwMode="auto">
              <a:xfrm>
                <a:off x="1445" y="2345"/>
                <a:ext cx="39" cy="59"/>
              </a:xfrm>
              <a:custGeom>
                <a:avLst/>
                <a:gdLst/>
                <a:ahLst/>
                <a:cxnLst>
                  <a:cxn ang="0">
                    <a:pos x="31" y="59"/>
                  </a:cxn>
                  <a:cxn ang="0">
                    <a:pos x="26" y="55"/>
                  </a:cxn>
                  <a:cxn ang="0">
                    <a:pos x="23" y="49"/>
                  </a:cxn>
                  <a:cxn ang="0">
                    <a:pos x="19" y="43"/>
                  </a:cxn>
                  <a:cxn ang="0">
                    <a:pos x="17" y="36"/>
                  </a:cxn>
                  <a:cxn ang="0">
                    <a:pos x="14" y="29"/>
                  </a:cxn>
                  <a:cxn ang="0">
                    <a:pos x="10" y="23"/>
                  </a:cxn>
                  <a:cxn ang="0">
                    <a:pos x="7" y="17"/>
                  </a:cxn>
                  <a:cxn ang="0">
                    <a:pos x="2" y="11"/>
                  </a:cxn>
                  <a:cxn ang="0">
                    <a:pos x="2" y="10"/>
                  </a:cxn>
                  <a:cxn ang="0">
                    <a:pos x="2" y="9"/>
                  </a:cxn>
                  <a:cxn ang="0">
                    <a:pos x="1" y="9"/>
                  </a:cxn>
                  <a:cxn ang="0">
                    <a:pos x="1" y="8"/>
                  </a:cxn>
                  <a:cxn ang="0">
                    <a:pos x="1" y="8"/>
                  </a:cxn>
                  <a:cxn ang="0">
                    <a:pos x="1" y="7"/>
                  </a:cxn>
                  <a:cxn ang="0">
                    <a:pos x="0" y="7"/>
                  </a:cxn>
                  <a:cxn ang="0">
                    <a:pos x="0" y="6"/>
                  </a:cxn>
                  <a:cxn ang="0">
                    <a:pos x="0" y="6"/>
                  </a:cxn>
                  <a:cxn ang="0">
                    <a:pos x="0" y="4"/>
                  </a:cxn>
                  <a:cxn ang="0">
                    <a:pos x="0" y="4"/>
                  </a:cxn>
                  <a:cxn ang="0">
                    <a:pos x="0" y="4"/>
                  </a:cxn>
                  <a:cxn ang="0">
                    <a:pos x="0" y="4"/>
                  </a:cxn>
                  <a:cxn ang="0">
                    <a:pos x="0" y="4"/>
                  </a:cxn>
                  <a:cxn ang="0">
                    <a:pos x="1" y="3"/>
                  </a:cxn>
                  <a:cxn ang="0">
                    <a:pos x="1" y="3"/>
                  </a:cxn>
                  <a:cxn ang="0">
                    <a:pos x="2" y="3"/>
                  </a:cxn>
                  <a:cxn ang="0">
                    <a:pos x="2" y="2"/>
                  </a:cxn>
                  <a:cxn ang="0">
                    <a:pos x="2" y="2"/>
                  </a:cxn>
                  <a:cxn ang="0">
                    <a:pos x="2" y="2"/>
                  </a:cxn>
                  <a:cxn ang="0">
                    <a:pos x="2" y="1"/>
                  </a:cxn>
                  <a:cxn ang="0">
                    <a:pos x="2" y="1"/>
                  </a:cxn>
                  <a:cxn ang="0">
                    <a:pos x="2" y="0"/>
                  </a:cxn>
                  <a:cxn ang="0">
                    <a:pos x="1" y="0"/>
                  </a:cxn>
                  <a:cxn ang="0">
                    <a:pos x="2" y="0"/>
                  </a:cxn>
                  <a:cxn ang="0">
                    <a:pos x="3" y="0"/>
                  </a:cxn>
                  <a:cxn ang="0">
                    <a:pos x="4" y="0"/>
                  </a:cxn>
                  <a:cxn ang="0">
                    <a:pos x="4" y="1"/>
                  </a:cxn>
                  <a:cxn ang="0">
                    <a:pos x="5" y="1"/>
                  </a:cxn>
                  <a:cxn ang="0">
                    <a:pos x="6" y="2"/>
                  </a:cxn>
                  <a:cxn ang="0">
                    <a:pos x="6" y="2"/>
                  </a:cxn>
                  <a:cxn ang="0">
                    <a:pos x="7" y="2"/>
                  </a:cxn>
                  <a:cxn ang="0">
                    <a:pos x="12" y="0"/>
                  </a:cxn>
                  <a:cxn ang="0">
                    <a:pos x="32" y="36"/>
                  </a:cxn>
                  <a:cxn ang="0">
                    <a:pos x="32" y="36"/>
                  </a:cxn>
                  <a:cxn ang="0">
                    <a:pos x="31" y="36"/>
                  </a:cxn>
                  <a:cxn ang="0">
                    <a:pos x="31" y="36"/>
                  </a:cxn>
                  <a:cxn ang="0">
                    <a:pos x="31" y="37"/>
                  </a:cxn>
                  <a:cxn ang="0">
                    <a:pos x="31" y="37"/>
                  </a:cxn>
                  <a:cxn ang="0">
                    <a:pos x="30" y="37"/>
                  </a:cxn>
                  <a:cxn ang="0">
                    <a:pos x="30" y="38"/>
                  </a:cxn>
                  <a:cxn ang="0">
                    <a:pos x="30" y="38"/>
                  </a:cxn>
                  <a:cxn ang="0">
                    <a:pos x="39" y="52"/>
                  </a:cxn>
                  <a:cxn ang="0">
                    <a:pos x="38" y="53"/>
                  </a:cxn>
                  <a:cxn ang="0">
                    <a:pos x="37" y="55"/>
                  </a:cxn>
                  <a:cxn ang="0">
                    <a:pos x="36" y="56"/>
                  </a:cxn>
                  <a:cxn ang="0">
                    <a:pos x="36" y="57"/>
                  </a:cxn>
                  <a:cxn ang="0">
                    <a:pos x="35" y="58"/>
                  </a:cxn>
                  <a:cxn ang="0">
                    <a:pos x="33" y="58"/>
                  </a:cxn>
                  <a:cxn ang="0">
                    <a:pos x="32" y="59"/>
                  </a:cxn>
                  <a:cxn ang="0">
                    <a:pos x="31" y="59"/>
                  </a:cxn>
                </a:cxnLst>
                <a:rect l="0" t="0" r="r" b="b"/>
                <a:pathLst>
                  <a:path w="39" h="59">
                    <a:moveTo>
                      <a:pt x="31" y="59"/>
                    </a:moveTo>
                    <a:lnTo>
                      <a:pt x="26" y="55"/>
                    </a:lnTo>
                    <a:lnTo>
                      <a:pt x="23" y="49"/>
                    </a:lnTo>
                    <a:lnTo>
                      <a:pt x="19" y="43"/>
                    </a:lnTo>
                    <a:lnTo>
                      <a:pt x="17" y="36"/>
                    </a:lnTo>
                    <a:lnTo>
                      <a:pt x="14" y="29"/>
                    </a:lnTo>
                    <a:lnTo>
                      <a:pt x="10" y="23"/>
                    </a:lnTo>
                    <a:lnTo>
                      <a:pt x="7" y="17"/>
                    </a:lnTo>
                    <a:lnTo>
                      <a:pt x="2" y="11"/>
                    </a:lnTo>
                    <a:lnTo>
                      <a:pt x="2" y="10"/>
                    </a:lnTo>
                    <a:lnTo>
                      <a:pt x="2" y="9"/>
                    </a:lnTo>
                    <a:lnTo>
                      <a:pt x="1" y="9"/>
                    </a:lnTo>
                    <a:lnTo>
                      <a:pt x="1" y="8"/>
                    </a:lnTo>
                    <a:lnTo>
                      <a:pt x="1" y="8"/>
                    </a:lnTo>
                    <a:lnTo>
                      <a:pt x="1" y="7"/>
                    </a:lnTo>
                    <a:lnTo>
                      <a:pt x="0" y="7"/>
                    </a:lnTo>
                    <a:lnTo>
                      <a:pt x="0" y="6"/>
                    </a:lnTo>
                    <a:lnTo>
                      <a:pt x="0" y="6"/>
                    </a:lnTo>
                    <a:lnTo>
                      <a:pt x="0" y="4"/>
                    </a:lnTo>
                    <a:lnTo>
                      <a:pt x="0" y="4"/>
                    </a:lnTo>
                    <a:lnTo>
                      <a:pt x="0" y="4"/>
                    </a:lnTo>
                    <a:lnTo>
                      <a:pt x="0" y="4"/>
                    </a:lnTo>
                    <a:lnTo>
                      <a:pt x="0" y="4"/>
                    </a:lnTo>
                    <a:lnTo>
                      <a:pt x="1" y="3"/>
                    </a:lnTo>
                    <a:lnTo>
                      <a:pt x="1" y="3"/>
                    </a:lnTo>
                    <a:lnTo>
                      <a:pt x="2" y="3"/>
                    </a:lnTo>
                    <a:lnTo>
                      <a:pt x="2" y="2"/>
                    </a:lnTo>
                    <a:lnTo>
                      <a:pt x="2" y="2"/>
                    </a:lnTo>
                    <a:lnTo>
                      <a:pt x="2" y="2"/>
                    </a:lnTo>
                    <a:lnTo>
                      <a:pt x="2" y="1"/>
                    </a:lnTo>
                    <a:lnTo>
                      <a:pt x="2" y="1"/>
                    </a:lnTo>
                    <a:lnTo>
                      <a:pt x="2" y="0"/>
                    </a:lnTo>
                    <a:lnTo>
                      <a:pt x="1" y="0"/>
                    </a:lnTo>
                    <a:lnTo>
                      <a:pt x="2" y="0"/>
                    </a:lnTo>
                    <a:lnTo>
                      <a:pt x="3" y="0"/>
                    </a:lnTo>
                    <a:lnTo>
                      <a:pt x="4" y="0"/>
                    </a:lnTo>
                    <a:lnTo>
                      <a:pt x="4" y="1"/>
                    </a:lnTo>
                    <a:lnTo>
                      <a:pt x="5" y="1"/>
                    </a:lnTo>
                    <a:lnTo>
                      <a:pt x="6" y="2"/>
                    </a:lnTo>
                    <a:lnTo>
                      <a:pt x="6" y="2"/>
                    </a:lnTo>
                    <a:lnTo>
                      <a:pt x="7" y="2"/>
                    </a:lnTo>
                    <a:lnTo>
                      <a:pt x="12" y="0"/>
                    </a:lnTo>
                    <a:lnTo>
                      <a:pt x="32" y="36"/>
                    </a:lnTo>
                    <a:lnTo>
                      <a:pt x="32" y="36"/>
                    </a:lnTo>
                    <a:lnTo>
                      <a:pt x="31" y="36"/>
                    </a:lnTo>
                    <a:lnTo>
                      <a:pt x="31" y="36"/>
                    </a:lnTo>
                    <a:lnTo>
                      <a:pt x="31" y="37"/>
                    </a:lnTo>
                    <a:lnTo>
                      <a:pt x="31" y="37"/>
                    </a:lnTo>
                    <a:lnTo>
                      <a:pt x="30" y="37"/>
                    </a:lnTo>
                    <a:lnTo>
                      <a:pt x="30" y="38"/>
                    </a:lnTo>
                    <a:lnTo>
                      <a:pt x="30" y="38"/>
                    </a:lnTo>
                    <a:lnTo>
                      <a:pt x="39" y="52"/>
                    </a:lnTo>
                    <a:lnTo>
                      <a:pt x="38" y="53"/>
                    </a:lnTo>
                    <a:lnTo>
                      <a:pt x="37" y="55"/>
                    </a:lnTo>
                    <a:lnTo>
                      <a:pt x="36" y="56"/>
                    </a:lnTo>
                    <a:lnTo>
                      <a:pt x="36" y="57"/>
                    </a:lnTo>
                    <a:lnTo>
                      <a:pt x="35" y="58"/>
                    </a:lnTo>
                    <a:lnTo>
                      <a:pt x="33" y="58"/>
                    </a:lnTo>
                    <a:lnTo>
                      <a:pt x="32" y="59"/>
                    </a:lnTo>
                    <a:lnTo>
                      <a:pt x="31" y="59"/>
                    </a:lnTo>
                    <a:close/>
                  </a:path>
                </a:pathLst>
              </a:custGeom>
              <a:grpFill/>
              <a:ln w="9525">
                <a:solidFill>
                  <a:srgbClr val="C00000"/>
                </a:solidFill>
                <a:round/>
                <a:headEnd/>
                <a:tailEnd/>
              </a:ln>
            </p:spPr>
            <p:txBody>
              <a:bodyPr/>
              <a:lstStyle/>
              <a:p>
                <a:pPr>
                  <a:defRPr/>
                </a:pPr>
                <a:endParaRPr lang="en-GB" dirty="0"/>
              </a:p>
            </p:txBody>
          </p:sp>
          <p:sp>
            <p:nvSpPr>
              <p:cNvPr id="186504" name="Freeform 136">
                <a:extLst>
                  <a:ext uri="{FF2B5EF4-FFF2-40B4-BE49-F238E27FC236}">
                    <a16:creationId xmlns:a16="http://schemas.microsoft.com/office/drawing/2014/main" id="{C4FC03F4-926A-4D64-AA2B-E359B55018C4}"/>
                  </a:ext>
                </a:extLst>
              </p:cNvPr>
              <p:cNvSpPr>
                <a:spLocks/>
              </p:cNvSpPr>
              <p:nvPr/>
            </p:nvSpPr>
            <p:spPr bwMode="auto">
              <a:xfrm>
                <a:off x="916" y="2330"/>
                <a:ext cx="12" cy="30"/>
              </a:xfrm>
              <a:custGeom>
                <a:avLst/>
                <a:gdLst/>
                <a:ahLst/>
                <a:cxnLst>
                  <a:cxn ang="0">
                    <a:pos x="2" y="30"/>
                  </a:cxn>
                  <a:cxn ang="0">
                    <a:pos x="2" y="29"/>
                  </a:cxn>
                  <a:cxn ang="0">
                    <a:pos x="2" y="29"/>
                  </a:cxn>
                  <a:cxn ang="0">
                    <a:pos x="1" y="29"/>
                  </a:cxn>
                  <a:cxn ang="0">
                    <a:pos x="1" y="29"/>
                  </a:cxn>
                  <a:cxn ang="0">
                    <a:pos x="1" y="29"/>
                  </a:cxn>
                  <a:cxn ang="0">
                    <a:pos x="1" y="29"/>
                  </a:cxn>
                  <a:cxn ang="0">
                    <a:pos x="1" y="29"/>
                  </a:cxn>
                  <a:cxn ang="0">
                    <a:pos x="0" y="28"/>
                  </a:cxn>
                  <a:cxn ang="0">
                    <a:pos x="8" y="0"/>
                  </a:cxn>
                  <a:cxn ang="0">
                    <a:pos x="9" y="2"/>
                  </a:cxn>
                  <a:cxn ang="0">
                    <a:pos x="11" y="4"/>
                  </a:cxn>
                  <a:cxn ang="0">
                    <a:pos x="12" y="7"/>
                  </a:cxn>
                  <a:cxn ang="0">
                    <a:pos x="12" y="9"/>
                  </a:cxn>
                  <a:cxn ang="0">
                    <a:pos x="12" y="12"/>
                  </a:cxn>
                  <a:cxn ang="0">
                    <a:pos x="12" y="16"/>
                  </a:cxn>
                  <a:cxn ang="0">
                    <a:pos x="11" y="18"/>
                  </a:cxn>
                  <a:cxn ang="0">
                    <a:pos x="9" y="21"/>
                  </a:cxn>
                  <a:cxn ang="0">
                    <a:pos x="9" y="22"/>
                  </a:cxn>
                  <a:cxn ang="0">
                    <a:pos x="8" y="23"/>
                  </a:cxn>
                  <a:cxn ang="0">
                    <a:pos x="7" y="24"/>
                  </a:cxn>
                  <a:cxn ang="0">
                    <a:pos x="6" y="25"/>
                  </a:cxn>
                  <a:cxn ang="0">
                    <a:pos x="6" y="26"/>
                  </a:cxn>
                  <a:cxn ang="0">
                    <a:pos x="5" y="28"/>
                  </a:cxn>
                  <a:cxn ang="0">
                    <a:pos x="4" y="29"/>
                  </a:cxn>
                  <a:cxn ang="0">
                    <a:pos x="3" y="30"/>
                  </a:cxn>
                  <a:cxn ang="0">
                    <a:pos x="3" y="30"/>
                  </a:cxn>
                  <a:cxn ang="0">
                    <a:pos x="3" y="30"/>
                  </a:cxn>
                  <a:cxn ang="0">
                    <a:pos x="3" y="30"/>
                  </a:cxn>
                  <a:cxn ang="0">
                    <a:pos x="2" y="30"/>
                  </a:cxn>
                  <a:cxn ang="0">
                    <a:pos x="2" y="30"/>
                  </a:cxn>
                  <a:cxn ang="0">
                    <a:pos x="2" y="30"/>
                  </a:cxn>
                  <a:cxn ang="0">
                    <a:pos x="2" y="30"/>
                  </a:cxn>
                  <a:cxn ang="0">
                    <a:pos x="2" y="30"/>
                  </a:cxn>
                </a:cxnLst>
                <a:rect l="0" t="0" r="r" b="b"/>
                <a:pathLst>
                  <a:path w="12" h="30">
                    <a:moveTo>
                      <a:pt x="2" y="30"/>
                    </a:moveTo>
                    <a:lnTo>
                      <a:pt x="2" y="29"/>
                    </a:lnTo>
                    <a:lnTo>
                      <a:pt x="2" y="29"/>
                    </a:lnTo>
                    <a:lnTo>
                      <a:pt x="1" y="29"/>
                    </a:lnTo>
                    <a:lnTo>
                      <a:pt x="1" y="29"/>
                    </a:lnTo>
                    <a:lnTo>
                      <a:pt x="1" y="29"/>
                    </a:lnTo>
                    <a:lnTo>
                      <a:pt x="1" y="29"/>
                    </a:lnTo>
                    <a:lnTo>
                      <a:pt x="1" y="29"/>
                    </a:lnTo>
                    <a:lnTo>
                      <a:pt x="0" y="28"/>
                    </a:lnTo>
                    <a:lnTo>
                      <a:pt x="8" y="0"/>
                    </a:lnTo>
                    <a:lnTo>
                      <a:pt x="9" y="2"/>
                    </a:lnTo>
                    <a:lnTo>
                      <a:pt x="11" y="4"/>
                    </a:lnTo>
                    <a:lnTo>
                      <a:pt x="12" y="7"/>
                    </a:lnTo>
                    <a:lnTo>
                      <a:pt x="12" y="9"/>
                    </a:lnTo>
                    <a:lnTo>
                      <a:pt x="12" y="12"/>
                    </a:lnTo>
                    <a:lnTo>
                      <a:pt x="12" y="16"/>
                    </a:lnTo>
                    <a:lnTo>
                      <a:pt x="11" y="18"/>
                    </a:lnTo>
                    <a:lnTo>
                      <a:pt x="9" y="21"/>
                    </a:lnTo>
                    <a:lnTo>
                      <a:pt x="9" y="22"/>
                    </a:lnTo>
                    <a:lnTo>
                      <a:pt x="8" y="23"/>
                    </a:lnTo>
                    <a:lnTo>
                      <a:pt x="7" y="24"/>
                    </a:lnTo>
                    <a:lnTo>
                      <a:pt x="6" y="25"/>
                    </a:lnTo>
                    <a:lnTo>
                      <a:pt x="6" y="26"/>
                    </a:lnTo>
                    <a:lnTo>
                      <a:pt x="5" y="28"/>
                    </a:lnTo>
                    <a:lnTo>
                      <a:pt x="4" y="29"/>
                    </a:lnTo>
                    <a:lnTo>
                      <a:pt x="3" y="30"/>
                    </a:lnTo>
                    <a:lnTo>
                      <a:pt x="3" y="30"/>
                    </a:lnTo>
                    <a:lnTo>
                      <a:pt x="3" y="30"/>
                    </a:lnTo>
                    <a:lnTo>
                      <a:pt x="3" y="30"/>
                    </a:lnTo>
                    <a:lnTo>
                      <a:pt x="2" y="30"/>
                    </a:lnTo>
                    <a:lnTo>
                      <a:pt x="2" y="30"/>
                    </a:lnTo>
                    <a:lnTo>
                      <a:pt x="2" y="30"/>
                    </a:lnTo>
                    <a:lnTo>
                      <a:pt x="2" y="30"/>
                    </a:lnTo>
                    <a:lnTo>
                      <a:pt x="2" y="30"/>
                    </a:lnTo>
                    <a:close/>
                  </a:path>
                </a:pathLst>
              </a:custGeom>
              <a:grpFill/>
              <a:ln w="9525">
                <a:solidFill>
                  <a:srgbClr val="C00000"/>
                </a:solidFill>
                <a:round/>
                <a:headEnd/>
                <a:tailEnd/>
              </a:ln>
            </p:spPr>
            <p:txBody>
              <a:bodyPr/>
              <a:lstStyle/>
              <a:p>
                <a:pPr>
                  <a:defRPr/>
                </a:pPr>
                <a:endParaRPr lang="en-GB" dirty="0"/>
              </a:p>
            </p:txBody>
          </p:sp>
          <p:sp>
            <p:nvSpPr>
              <p:cNvPr id="186505" name="Freeform 137">
                <a:extLst>
                  <a:ext uri="{FF2B5EF4-FFF2-40B4-BE49-F238E27FC236}">
                    <a16:creationId xmlns:a16="http://schemas.microsoft.com/office/drawing/2014/main" id="{D4A22397-92EF-4156-AB97-68A1EC9754AA}"/>
                  </a:ext>
                </a:extLst>
              </p:cNvPr>
              <p:cNvSpPr>
                <a:spLocks/>
              </p:cNvSpPr>
              <p:nvPr/>
            </p:nvSpPr>
            <p:spPr bwMode="auto">
              <a:xfrm>
                <a:off x="1072" y="2316"/>
                <a:ext cx="12" cy="11"/>
              </a:xfrm>
              <a:custGeom>
                <a:avLst/>
                <a:gdLst/>
                <a:ahLst/>
                <a:cxnLst>
                  <a:cxn ang="0">
                    <a:pos x="11" y="11"/>
                  </a:cxn>
                  <a:cxn ang="0">
                    <a:pos x="0" y="0"/>
                  </a:cxn>
                  <a:cxn ang="0">
                    <a:pos x="12" y="10"/>
                  </a:cxn>
                  <a:cxn ang="0">
                    <a:pos x="12" y="10"/>
                  </a:cxn>
                  <a:cxn ang="0">
                    <a:pos x="12" y="10"/>
                  </a:cxn>
                  <a:cxn ang="0">
                    <a:pos x="12" y="10"/>
                  </a:cxn>
                  <a:cxn ang="0">
                    <a:pos x="12" y="11"/>
                  </a:cxn>
                  <a:cxn ang="0">
                    <a:pos x="12" y="11"/>
                  </a:cxn>
                  <a:cxn ang="0">
                    <a:pos x="12" y="11"/>
                  </a:cxn>
                  <a:cxn ang="0">
                    <a:pos x="11" y="11"/>
                  </a:cxn>
                  <a:cxn ang="0">
                    <a:pos x="11" y="11"/>
                  </a:cxn>
                </a:cxnLst>
                <a:rect l="0" t="0" r="r" b="b"/>
                <a:pathLst>
                  <a:path w="12" h="11">
                    <a:moveTo>
                      <a:pt x="11" y="11"/>
                    </a:moveTo>
                    <a:lnTo>
                      <a:pt x="0" y="0"/>
                    </a:lnTo>
                    <a:lnTo>
                      <a:pt x="12" y="10"/>
                    </a:lnTo>
                    <a:lnTo>
                      <a:pt x="12" y="10"/>
                    </a:lnTo>
                    <a:lnTo>
                      <a:pt x="12" y="10"/>
                    </a:lnTo>
                    <a:lnTo>
                      <a:pt x="12" y="10"/>
                    </a:lnTo>
                    <a:lnTo>
                      <a:pt x="12" y="11"/>
                    </a:lnTo>
                    <a:lnTo>
                      <a:pt x="12" y="11"/>
                    </a:lnTo>
                    <a:lnTo>
                      <a:pt x="12" y="11"/>
                    </a:lnTo>
                    <a:lnTo>
                      <a:pt x="11" y="11"/>
                    </a:lnTo>
                    <a:lnTo>
                      <a:pt x="11" y="11"/>
                    </a:lnTo>
                    <a:close/>
                  </a:path>
                </a:pathLst>
              </a:custGeom>
              <a:grpFill/>
              <a:ln w="9525">
                <a:solidFill>
                  <a:srgbClr val="C00000"/>
                </a:solidFill>
                <a:round/>
                <a:headEnd/>
                <a:tailEnd/>
              </a:ln>
            </p:spPr>
            <p:txBody>
              <a:bodyPr/>
              <a:lstStyle/>
              <a:p>
                <a:pPr>
                  <a:defRPr/>
                </a:pPr>
                <a:endParaRPr lang="en-GB" dirty="0"/>
              </a:p>
            </p:txBody>
          </p:sp>
        </p:grpSp>
        <p:grpSp>
          <p:nvGrpSpPr>
            <p:cNvPr id="3" name="Group 159">
              <a:extLst>
                <a:ext uri="{FF2B5EF4-FFF2-40B4-BE49-F238E27FC236}">
                  <a16:creationId xmlns:a16="http://schemas.microsoft.com/office/drawing/2014/main" id="{8068975D-7BD0-4254-802D-B73F4B12113D}"/>
                </a:ext>
              </a:extLst>
            </p:cNvPr>
            <p:cNvGrpSpPr>
              <a:grpSpLocks noChangeAspect="1"/>
            </p:cNvGrpSpPr>
            <p:nvPr/>
          </p:nvGrpSpPr>
          <p:grpSpPr bwMode="auto">
            <a:xfrm>
              <a:off x="2030961" y="1736726"/>
              <a:ext cx="788988" cy="539750"/>
              <a:chOff x="385" y="1207"/>
              <a:chExt cx="440" cy="301"/>
            </a:xfrm>
            <a:solidFill>
              <a:schemeClr val="accent4">
                <a:lumMod val="20000"/>
                <a:lumOff val="80000"/>
              </a:schemeClr>
            </a:solidFill>
          </p:grpSpPr>
          <p:sp>
            <p:nvSpPr>
              <p:cNvPr id="186528" name="AutoShape 160">
                <a:extLst>
                  <a:ext uri="{FF2B5EF4-FFF2-40B4-BE49-F238E27FC236}">
                    <a16:creationId xmlns:a16="http://schemas.microsoft.com/office/drawing/2014/main" id="{71958731-2CBB-4AFC-B509-51EF3D04A4AA}"/>
                  </a:ext>
                </a:extLst>
              </p:cNvPr>
              <p:cNvSpPr>
                <a:spLocks noChangeAspect="1" noChangeArrowheads="1" noTextEdit="1"/>
              </p:cNvSpPr>
              <p:nvPr/>
            </p:nvSpPr>
            <p:spPr bwMode="auto">
              <a:xfrm>
                <a:off x="385" y="1207"/>
                <a:ext cx="440" cy="301"/>
              </a:xfrm>
              <a:prstGeom prst="rect">
                <a:avLst/>
              </a:prstGeom>
              <a:grpFill/>
              <a:ln w="12700">
                <a:solidFill>
                  <a:srgbClr val="C00000"/>
                </a:solidFill>
                <a:miter lim="800000"/>
                <a:headEnd/>
                <a:tailEnd/>
              </a:ln>
            </p:spPr>
            <p:txBody>
              <a:bodyPr/>
              <a:lstStyle/>
              <a:p>
                <a:pPr>
                  <a:defRPr/>
                </a:pPr>
                <a:endParaRPr lang="en-GB" dirty="0"/>
              </a:p>
            </p:txBody>
          </p:sp>
          <p:sp>
            <p:nvSpPr>
              <p:cNvPr id="186529" name="Freeform 161">
                <a:extLst>
                  <a:ext uri="{FF2B5EF4-FFF2-40B4-BE49-F238E27FC236}">
                    <a16:creationId xmlns:a16="http://schemas.microsoft.com/office/drawing/2014/main" id="{7126BDFE-1EC7-4B43-B459-1D92E908EE36}"/>
                  </a:ext>
                </a:extLst>
              </p:cNvPr>
              <p:cNvSpPr>
                <a:spLocks/>
              </p:cNvSpPr>
              <p:nvPr/>
            </p:nvSpPr>
            <p:spPr bwMode="auto">
              <a:xfrm>
                <a:off x="645" y="1333"/>
                <a:ext cx="51" cy="98"/>
              </a:xfrm>
              <a:custGeom>
                <a:avLst/>
                <a:gdLst/>
                <a:ahLst/>
                <a:cxnLst>
                  <a:cxn ang="0">
                    <a:pos x="175" y="403"/>
                  </a:cxn>
                  <a:cxn ang="0">
                    <a:pos x="291" y="509"/>
                  </a:cxn>
                  <a:cxn ang="0">
                    <a:pos x="330" y="597"/>
                  </a:cxn>
                  <a:cxn ang="0">
                    <a:pos x="336" y="669"/>
                  </a:cxn>
                  <a:cxn ang="0">
                    <a:pos x="368" y="753"/>
                  </a:cxn>
                  <a:cxn ang="0">
                    <a:pos x="386" y="818"/>
                  </a:cxn>
                  <a:cxn ang="0">
                    <a:pos x="368" y="895"/>
                  </a:cxn>
                  <a:cxn ang="0">
                    <a:pos x="332" y="938"/>
                  </a:cxn>
                  <a:cxn ang="0">
                    <a:pos x="317" y="847"/>
                  </a:cxn>
                  <a:cxn ang="0">
                    <a:pos x="342" y="873"/>
                  </a:cxn>
                  <a:cxn ang="0">
                    <a:pos x="302" y="816"/>
                  </a:cxn>
                  <a:cxn ang="0">
                    <a:pos x="113" y="746"/>
                  </a:cxn>
                  <a:cxn ang="0">
                    <a:pos x="63" y="755"/>
                  </a:cxn>
                  <a:cxn ang="0">
                    <a:pos x="132" y="761"/>
                  </a:cxn>
                  <a:cxn ang="0">
                    <a:pos x="288" y="830"/>
                  </a:cxn>
                  <a:cxn ang="0">
                    <a:pos x="117" y="780"/>
                  </a:cxn>
                  <a:cxn ang="0">
                    <a:pos x="96" y="897"/>
                  </a:cxn>
                  <a:cxn ang="0">
                    <a:pos x="33" y="1094"/>
                  </a:cxn>
                  <a:cxn ang="0">
                    <a:pos x="26" y="1186"/>
                  </a:cxn>
                  <a:cxn ang="0">
                    <a:pos x="80" y="1275"/>
                  </a:cxn>
                  <a:cxn ang="0">
                    <a:pos x="159" y="1199"/>
                  </a:cxn>
                  <a:cxn ang="0">
                    <a:pos x="202" y="1136"/>
                  </a:cxn>
                  <a:cxn ang="0">
                    <a:pos x="259" y="1182"/>
                  </a:cxn>
                  <a:cxn ang="0">
                    <a:pos x="351" y="1059"/>
                  </a:cxn>
                  <a:cxn ang="0">
                    <a:pos x="434" y="1033"/>
                  </a:cxn>
                  <a:cxn ang="0">
                    <a:pos x="464" y="997"/>
                  </a:cxn>
                  <a:cxn ang="0">
                    <a:pos x="505" y="917"/>
                  </a:cxn>
                  <a:cxn ang="0">
                    <a:pos x="607" y="861"/>
                  </a:cxn>
                  <a:cxn ang="0">
                    <a:pos x="206" y="365"/>
                  </a:cxn>
                  <a:cxn ang="0">
                    <a:pos x="204" y="325"/>
                  </a:cxn>
                  <a:cxn ang="0">
                    <a:pos x="515" y="95"/>
                  </a:cxn>
                  <a:cxn ang="0">
                    <a:pos x="500" y="0"/>
                  </a:cxn>
                  <a:cxn ang="0">
                    <a:pos x="191" y="18"/>
                  </a:cxn>
                  <a:cxn ang="0">
                    <a:pos x="224" y="73"/>
                  </a:cxn>
                  <a:cxn ang="0">
                    <a:pos x="211" y="127"/>
                  </a:cxn>
                  <a:cxn ang="0">
                    <a:pos x="156" y="128"/>
                  </a:cxn>
                  <a:cxn ang="0">
                    <a:pos x="71" y="190"/>
                  </a:cxn>
                  <a:cxn ang="0">
                    <a:pos x="0" y="291"/>
                  </a:cxn>
                </a:cxnLst>
                <a:rect l="0" t="0" r="r" b="b"/>
                <a:pathLst>
                  <a:path w="607" h="1275">
                    <a:moveTo>
                      <a:pt x="0" y="291"/>
                    </a:moveTo>
                    <a:lnTo>
                      <a:pt x="175" y="403"/>
                    </a:lnTo>
                    <a:lnTo>
                      <a:pt x="248" y="471"/>
                    </a:lnTo>
                    <a:lnTo>
                      <a:pt x="291" y="509"/>
                    </a:lnTo>
                    <a:lnTo>
                      <a:pt x="317" y="552"/>
                    </a:lnTo>
                    <a:lnTo>
                      <a:pt x="330" y="597"/>
                    </a:lnTo>
                    <a:lnTo>
                      <a:pt x="336" y="627"/>
                    </a:lnTo>
                    <a:lnTo>
                      <a:pt x="336" y="669"/>
                    </a:lnTo>
                    <a:lnTo>
                      <a:pt x="338" y="689"/>
                    </a:lnTo>
                    <a:lnTo>
                      <a:pt x="368" y="753"/>
                    </a:lnTo>
                    <a:lnTo>
                      <a:pt x="378" y="782"/>
                    </a:lnTo>
                    <a:lnTo>
                      <a:pt x="386" y="818"/>
                    </a:lnTo>
                    <a:lnTo>
                      <a:pt x="386" y="857"/>
                    </a:lnTo>
                    <a:lnTo>
                      <a:pt x="368" y="895"/>
                    </a:lnTo>
                    <a:lnTo>
                      <a:pt x="353" y="914"/>
                    </a:lnTo>
                    <a:lnTo>
                      <a:pt x="332" y="938"/>
                    </a:lnTo>
                    <a:lnTo>
                      <a:pt x="330" y="908"/>
                    </a:lnTo>
                    <a:lnTo>
                      <a:pt x="317" y="847"/>
                    </a:lnTo>
                    <a:lnTo>
                      <a:pt x="326" y="847"/>
                    </a:lnTo>
                    <a:lnTo>
                      <a:pt x="342" y="873"/>
                    </a:lnTo>
                    <a:lnTo>
                      <a:pt x="328" y="839"/>
                    </a:lnTo>
                    <a:lnTo>
                      <a:pt x="302" y="816"/>
                    </a:lnTo>
                    <a:lnTo>
                      <a:pt x="288" y="801"/>
                    </a:lnTo>
                    <a:lnTo>
                      <a:pt x="113" y="746"/>
                    </a:lnTo>
                    <a:lnTo>
                      <a:pt x="52" y="740"/>
                    </a:lnTo>
                    <a:lnTo>
                      <a:pt x="63" y="755"/>
                    </a:lnTo>
                    <a:lnTo>
                      <a:pt x="98" y="762"/>
                    </a:lnTo>
                    <a:lnTo>
                      <a:pt x="132" y="761"/>
                    </a:lnTo>
                    <a:lnTo>
                      <a:pt x="271" y="804"/>
                    </a:lnTo>
                    <a:lnTo>
                      <a:pt x="288" y="830"/>
                    </a:lnTo>
                    <a:lnTo>
                      <a:pt x="188" y="804"/>
                    </a:lnTo>
                    <a:lnTo>
                      <a:pt x="117" y="780"/>
                    </a:lnTo>
                    <a:lnTo>
                      <a:pt x="121" y="796"/>
                    </a:lnTo>
                    <a:lnTo>
                      <a:pt x="96" y="897"/>
                    </a:lnTo>
                    <a:lnTo>
                      <a:pt x="65" y="997"/>
                    </a:lnTo>
                    <a:lnTo>
                      <a:pt x="33" y="1094"/>
                    </a:lnTo>
                    <a:lnTo>
                      <a:pt x="19" y="1148"/>
                    </a:lnTo>
                    <a:lnTo>
                      <a:pt x="26" y="1186"/>
                    </a:lnTo>
                    <a:lnTo>
                      <a:pt x="44" y="1225"/>
                    </a:lnTo>
                    <a:lnTo>
                      <a:pt x="80" y="1275"/>
                    </a:lnTo>
                    <a:lnTo>
                      <a:pt x="132" y="1228"/>
                    </a:lnTo>
                    <a:lnTo>
                      <a:pt x="159" y="1199"/>
                    </a:lnTo>
                    <a:lnTo>
                      <a:pt x="184" y="1168"/>
                    </a:lnTo>
                    <a:lnTo>
                      <a:pt x="202" y="1136"/>
                    </a:lnTo>
                    <a:lnTo>
                      <a:pt x="216" y="1185"/>
                    </a:lnTo>
                    <a:lnTo>
                      <a:pt x="259" y="1182"/>
                    </a:lnTo>
                    <a:lnTo>
                      <a:pt x="339" y="1100"/>
                    </a:lnTo>
                    <a:lnTo>
                      <a:pt x="351" y="1059"/>
                    </a:lnTo>
                    <a:lnTo>
                      <a:pt x="390" y="1074"/>
                    </a:lnTo>
                    <a:lnTo>
                      <a:pt x="434" y="1033"/>
                    </a:lnTo>
                    <a:lnTo>
                      <a:pt x="425" y="985"/>
                    </a:lnTo>
                    <a:lnTo>
                      <a:pt x="464" y="997"/>
                    </a:lnTo>
                    <a:lnTo>
                      <a:pt x="513" y="938"/>
                    </a:lnTo>
                    <a:lnTo>
                      <a:pt x="505" y="917"/>
                    </a:lnTo>
                    <a:lnTo>
                      <a:pt x="521" y="923"/>
                    </a:lnTo>
                    <a:lnTo>
                      <a:pt x="607" y="861"/>
                    </a:lnTo>
                    <a:lnTo>
                      <a:pt x="464" y="591"/>
                    </a:lnTo>
                    <a:lnTo>
                      <a:pt x="206" y="365"/>
                    </a:lnTo>
                    <a:lnTo>
                      <a:pt x="224" y="334"/>
                    </a:lnTo>
                    <a:lnTo>
                      <a:pt x="204" y="325"/>
                    </a:lnTo>
                    <a:lnTo>
                      <a:pt x="330" y="193"/>
                    </a:lnTo>
                    <a:lnTo>
                      <a:pt x="515" y="95"/>
                    </a:lnTo>
                    <a:lnTo>
                      <a:pt x="349" y="137"/>
                    </a:lnTo>
                    <a:lnTo>
                      <a:pt x="500" y="0"/>
                    </a:lnTo>
                    <a:lnTo>
                      <a:pt x="202" y="12"/>
                    </a:lnTo>
                    <a:lnTo>
                      <a:pt x="191" y="18"/>
                    </a:lnTo>
                    <a:lnTo>
                      <a:pt x="195" y="37"/>
                    </a:lnTo>
                    <a:lnTo>
                      <a:pt x="224" y="73"/>
                    </a:lnTo>
                    <a:lnTo>
                      <a:pt x="206" y="93"/>
                    </a:lnTo>
                    <a:lnTo>
                      <a:pt x="211" y="127"/>
                    </a:lnTo>
                    <a:lnTo>
                      <a:pt x="198" y="128"/>
                    </a:lnTo>
                    <a:lnTo>
                      <a:pt x="156" y="128"/>
                    </a:lnTo>
                    <a:lnTo>
                      <a:pt x="134" y="170"/>
                    </a:lnTo>
                    <a:lnTo>
                      <a:pt x="71" y="190"/>
                    </a:lnTo>
                    <a:lnTo>
                      <a:pt x="63" y="253"/>
                    </a:lnTo>
                    <a:lnTo>
                      <a:pt x="0" y="291"/>
                    </a:lnTo>
                    <a:close/>
                  </a:path>
                </a:pathLst>
              </a:custGeom>
              <a:grpFill/>
              <a:ln w="12700">
                <a:solidFill>
                  <a:srgbClr val="C00000"/>
                </a:solidFill>
                <a:prstDash val="solid"/>
                <a:round/>
                <a:headEnd/>
                <a:tailEnd/>
              </a:ln>
            </p:spPr>
            <p:txBody>
              <a:bodyPr/>
              <a:lstStyle/>
              <a:p>
                <a:pPr>
                  <a:defRPr/>
                </a:pPr>
                <a:endParaRPr lang="en-GB" dirty="0"/>
              </a:p>
            </p:txBody>
          </p:sp>
          <p:sp>
            <p:nvSpPr>
              <p:cNvPr id="186530" name="Freeform 162">
                <a:extLst>
                  <a:ext uri="{FF2B5EF4-FFF2-40B4-BE49-F238E27FC236}">
                    <a16:creationId xmlns:a16="http://schemas.microsoft.com/office/drawing/2014/main" id="{F0A0DA31-1305-42E1-A836-948CE13BCC41}"/>
                  </a:ext>
                </a:extLst>
              </p:cNvPr>
              <p:cNvSpPr>
                <a:spLocks/>
              </p:cNvSpPr>
              <p:nvPr/>
            </p:nvSpPr>
            <p:spPr bwMode="auto">
              <a:xfrm>
                <a:off x="649" y="1380"/>
                <a:ext cx="21" cy="11"/>
              </a:xfrm>
              <a:custGeom>
                <a:avLst/>
                <a:gdLst/>
                <a:ahLst/>
                <a:cxnLst>
                  <a:cxn ang="0">
                    <a:pos x="0" y="0"/>
                  </a:cxn>
                  <a:cxn ang="0">
                    <a:pos x="122" y="41"/>
                  </a:cxn>
                  <a:cxn ang="0">
                    <a:pos x="174" y="36"/>
                  </a:cxn>
                  <a:cxn ang="0">
                    <a:pos x="174" y="43"/>
                  </a:cxn>
                  <a:cxn ang="0">
                    <a:pos x="166" y="62"/>
                  </a:cxn>
                  <a:cxn ang="0">
                    <a:pos x="175" y="84"/>
                  </a:cxn>
                  <a:cxn ang="0">
                    <a:pos x="198" y="88"/>
                  </a:cxn>
                  <a:cxn ang="0">
                    <a:pos x="202" y="76"/>
                  </a:cxn>
                  <a:cxn ang="0">
                    <a:pos x="230" y="100"/>
                  </a:cxn>
                  <a:cxn ang="0">
                    <a:pos x="256" y="105"/>
                  </a:cxn>
                  <a:cxn ang="0">
                    <a:pos x="213" y="142"/>
                  </a:cxn>
                  <a:cxn ang="0">
                    <a:pos x="156" y="79"/>
                  </a:cxn>
                  <a:cxn ang="0">
                    <a:pos x="126" y="86"/>
                  </a:cxn>
                  <a:cxn ang="0">
                    <a:pos x="116" y="56"/>
                  </a:cxn>
                  <a:cxn ang="0">
                    <a:pos x="86" y="36"/>
                  </a:cxn>
                  <a:cxn ang="0">
                    <a:pos x="63" y="39"/>
                  </a:cxn>
                  <a:cxn ang="0">
                    <a:pos x="62" y="60"/>
                  </a:cxn>
                  <a:cxn ang="0">
                    <a:pos x="26" y="50"/>
                  </a:cxn>
                  <a:cxn ang="0">
                    <a:pos x="13" y="23"/>
                  </a:cxn>
                  <a:cxn ang="0">
                    <a:pos x="0" y="0"/>
                  </a:cxn>
                </a:cxnLst>
                <a:rect l="0" t="0" r="r" b="b"/>
                <a:pathLst>
                  <a:path w="256" h="142">
                    <a:moveTo>
                      <a:pt x="0" y="0"/>
                    </a:moveTo>
                    <a:lnTo>
                      <a:pt x="122" y="41"/>
                    </a:lnTo>
                    <a:lnTo>
                      <a:pt x="174" y="36"/>
                    </a:lnTo>
                    <a:lnTo>
                      <a:pt x="174" y="43"/>
                    </a:lnTo>
                    <a:lnTo>
                      <a:pt x="166" y="62"/>
                    </a:lnTo>
                    <a:lnTo>
                      <a:pt x="175" y="84"/>
                    </a:lnTo>
                    <a:lnTo>
                      <a:pt x="198" y="88"/>
                    </a:lnTo>
                    <a:lnTo>
                      <a:pt x="202" y="76"/>
                    </a:lnTo>
                    <a:lnTo>
                      <a:pt x="230" y="100"/>
                    </a:lnTo>
                    <a:lnTo>
                      <a:pt x="256" y="105"/>
                    </a:lnTo>
                    <a:lnTo>
                      <a:pt x="213" y="142"/>
                    </a:lnTo>
                    <a:lnTo>
                      <a:pt x="156" y="79"/>
                    </a:lnTo>
                    <a:lnTo>
                      <a:pt x="126" y="86"/>
                    </a:lnTo>
                    <a:lnTo>
                      <a:pt x="116" y="56"/>
                    </a:lnTo>
                    <a:lnTo>
                      <a:pt x="86" y="36"/>
                    </a:lnTo>
                    <a:lnTo>
                      <a:pt x="63" y="39"/>
                    </a:lnTo>
                    <a:lnTo>
                      <a:pt x="62" y="60"/>
                    </a:lnTo>
                    <a:lnTo>
                      <a:pt x="26" y="50"/>
                    </a:lnTo>
                    <a:lnTo>
                      <a:pt x="13" y="23"/>
                    </a:lnTo>
                    <a:lnTo>
                      <a:pt x="0" y="0"/>
                    </a:lnTo>
                    <a:close/>
                  </a:path>
                </a:pathLst>
              </a:custGeom>
              <a:grpFill/>
              <a:ln w="12700">
                <a:solidFill>
                  <a:srgbClr val="C00000"/>
                </a:solidFill>
                <a:prstDash val="solid"/>
                <a:round/>
                <a:headEnd/>
                <a:tailEnd/>
              </a:ln>
            </p:spPr>
            <p:txBody>
              <a:bodyPr/>
              <a:lstStyle/>
              <a:p>
                <a:pPr>
                  <a:defRPr/>
                </a:pPr>
                <a:endParaRPr lang="en-GB" dirty="0"/>
              </a:p>
            </p:txBody>
          </p:sp>
          <p:sp>
            <p:nvSpPr>
              <p:cNvPr id="186531" name="Freeform 163">
                <a:extLst>
                  <a:ext uri="{FF2B5EF4-FFF2-40B4-BE49-F238E27FC236}">
                    <a16:creationId xmlns:a16="http://schemas.microsoft.com/office/drawing/2014/main" id="{2B038875-CA64-43A7-8F46-BB9D4627124F}"/>
                  </a:ext>
                </a:extLst>
              </p:cNvPr>
              <p:cNvSpPr>
                <a:spLocks/>
              </p:cNvSpPr>
              <p:nvPr/>
            </p:nvSpPr>
            <p:spPr bwMode="auto">
              <a:xfrm>
                <a:off x="654" y="1385"/>
                <a:ext cx="7" cy="3"/>
              </a:xfrm>
              <a:custGeom>
                <a:avLst/>
                <a:gdLst/>
                <a:ahLst/>
                <a:cxnLst>
                  <a:cxn ang="0">
                    <a:pos x="0" y="10"/>
                  </a:cxn>
                  <a:cxn ang="0">
                    <a:pos x="40" y="14"/>
                  </a:cxn>
                  <a:cxn ang="0">
                    <a:pos x="68" y="0"/>
                  </a:cxn>
                  <a:cxn ang="0">
                    <a:pos x="79" y="21"/>
                  </a:cxn>
                  <a:cxn ang="0">
                    <a:pos x="72" y="32"/>
                  </a:cxn>
                  <a:cxn ang="0">
                    <a:pos x="50" y="42"/>
                  </a:cxn>
                  <a:cxn ang="0">
                    <a:pos x="14" y="26"/>
                  </a:cxn>
                  <a:cxn ang="0">
                    <a:pos x="0" y="10"/>
                  </a:cxn>
                </a:cxnLst>
                <a:rect l="0" t="0" r="r" b="b"/>
                <a:pathLst>
                  <a:path w="79" h="42">
                    <a:moveTo>
                      <a:pt x="0" y="10"/>
                    </a:moveTo>
                    <a:lnTo>
                      <a:pt x="40" y="14"/>
                    </a:lnTo>
                    <a:lnTo>
                      <a:pt x="68" y="0"/>
                    </a:lnTo>
                    <a:lnTo>
                      <a:pt x="79" y="21"/>
                    </a:lnTo>
                    <a:lnTo>
                      <a:pt x="72" y="32"/>
                    </a:lnTo>
                    <a:lnTo>
                      <a:pt x="50" y="42"/>
                    </a:lnTo>
                    <a:lnTo>
                      <a:pt x="14" y="26"/>
                    </a:lnTo>
                    <a:lnTo>
                      <a:pt x="0" y="10"/>
                    </a:lnTo>
                    <a:close/>
                  </a:path>
                </a:pathLst>
              </a:custGeom>
              <a:grpFill/>
              <a:ln w="12700">
                <a:solidFill>
                  <a:srgbClr val="C00000"/>
                </a:solidFill>
                <a:prstDash val="solid"/>
                <a:round/>
                <a:headEnd/>
                <a:tailEnd/>
              </a:ln>
            </p:spPr>
            <p:txBody>
              <a:bodyPr/>
              <a:lstStyle/>
              <a:p>
                <a:pPr>
                  <a:defRPr/>
                </a:pPr>
                <a:endParaRPr lang="en-GB" dirty="0"/>
              </a:p>
            </p:txBody>
          </p:sp>
          <p:sp>
            <p:nvSpPr>
              <p:cNvPr id="186532" name="Freeform 164">
                <a:extLst>
                  <a:ext uri="{FF2B5EF4-FFF2-40B4-BE49-F238E27FC236}">
                    <a16:creationId xmlns:a16="http://schemas.microsoft.com/office/drawing/2014/main" id="{F61B1199-7AC0-49D7-A97B-7B835A639627}"/>
                  </a:ext>
                </a:extLst>
              </p:cNvPr>
              <p:cNvSpPr>
                <a:spLocks/>
              </p:cNvSpPr>
              <p:nvPr/>
            </p:nvSpPr>
            <p:spPr bwMode="auto">
              <a:xfrm>
                <a:off x="656" y="1383"/>
                <a:ext cx="2" cy="2"/>
              </a:xfrm>
              <a:custGeom>
                <a:avLst/>
                <a:gdLst/>
                <a:ahLst/>
                <a:cxnLst>
                  <a:cxn ang="0">
                    <a:pos x="0" y="0"/>
                  </a:cxn>
                  <a:cxn ang="0">
                    <a:pos x="1" y="32"/>
                  </a:cxn>
                  <a:cxn ang="0">
                    <a:pos x="8" y="34"/>
                  </a:cxn>
                  <a:cxn ang="0">
                    <a:pos x="18" y="28"/>
                  </a:cxn>
                  <a:cxn ang="0">
                    <a:pos x="9" y="18"/>
                  </a:cxn>
                  <a:cxn ang="0">
                    <a:pos x="16" y="14"/>
                  </a:cxn>
                  <a:cxn ang="0">
                    <a:pos x="28" y="20"/>
                  </a:cxn>
                  <a:cxn ang="0">
                    <a:pos x="18" y="3"/>
                  </a:cxn>
                  <a:cxn ang="0">
                    <a:pos x="0" y="0"/>
                  </a:cxn>
                </a:cxnLst>
                <a:rect l="0" t="0" r="r" b="b"/>
                <a:pathLst>
                  <a:path w="28" h="34">
                    <a:moveTo>
                      <a:pt x="0" y="0"/>
                    </a:moveTo>
                    <a:lnTo>
                      <a:pt x="1" y="32"/>
                    </a:lnTo>
                    <a:lnTo>
                      <a:pt x="8" y="34"/>
                    </a:lnTo>
                    <a:lnTo>
                      <a:pt x="18" y="28"/>
                    </a:lnTo>
                    <a:lnTo>
                      <a:pt x="9" y="18"/>
                    </a:lnTo>
                    <a:lnTo>
                      <a:pt x="16" y="14"/>
                    </a:lnTo>
                    <a:lnTo>
                      <a:pt x="28" y="20"/>
                    </a:lnTo>
                    <a:lnTo>
                      <a:pt x="18" y="3"/>
                    </a:lnTo>
                    <a:lnTo>
                      <a:pt x="0" y="0"/>
                    </a:lnTo>
                    <a:close/>
                  </a:path>
                </a:pathLst>
              </a:custGeom>
              <a:grpFill/>
              <a:ln w="12700">
                <a:solidFill>
                  <a:srgbClr val="C00000"/>
                </a:solidFill>
                <a:prstDash val="solid"/>
                <a:round/>
                <a:headEnd/>
                <a:tailEnd/>
              </a:ln>
            </p:spPr>
            <p:txBody>
              <a:bodyPr/>
              <a:lstStyle/>
              <a:p>
                <a:pPr>
                  <a:defRPr/>
                </a:pPr>
                <a:endParaRPr lang="en-GB" dirty="0"/>
              </a:p>
            </p:txBody>
          </p:sp>
          <p:sp>
            <p:nvSpPr>
              <p:cNvPr id="186533" name="Freeform 165">
                <a:extLst>
                  <a:ext uri="{FF2B5EF4-FFF2-40B4-BE49-F238E27FC236}">
                    <a16:creationId xmlns:a16="http://schemas.microsoft.com/office/drawing/2014/main" id="{E638DAB6-B9FB-4213-8330-71D9F0639CAA}"/>
                  </a:ext>
                </a:extLst>
              </p:cNvPr>
              <p:cNvSpPr>
                <a:spLocks/>
              </p:cNvSpPr>
              <p:nvPr/>
            </p:nvSpPr>
            <p:spPr bwMode="auto">
              <a:xfrm>
                <a:off x="609" y="1386"/>
                <a:ext cx="42" cy="41"/>
              </a:xfrm>
              <a:custGeom>
                <a:avLst/>
                <a:gdLst/>
                <a:ahLst/>
                <a:cxnLst>
                  <a:cxn ang="0">
                    <a:pos x="513" y="87"/>
                  </a:cxn>
                  <a:cxn ang="0">
                    <a:pos x="472" y="99"/>
                  </a:cxn>
                  <a:cxn ang="0">
                    <a:pos x="437" y="108"/>
                  </a:cxn>
                  <a:cxn ang="0">
                    <a:pos x="433" y="74"/>
                  </a:cxn>
                  <a:cxn ang="0">
                    <a:pos x="402" y="72"/>
                  </a:cxn>
                  <a:cxn ang="0">
                    <a:pos x="437" y="37"/>
                  </a:cxn>
                  <a:cxn ang="0">
                    <a:pos x="396" y="34"/>
                  </a:cxn>
                  <a:cxn ang="0">
                    <a:pos x="364" y="20"/>
                  </a:cxn>
                  <a:cxn ang="0">
                    <a:pos x="380" y="0"/>
                  </a:cxn>
                  <a:cxn ang="0">
                    <a:pos x="312" y="25"/>
                  </a:cxn>
                  <a:cxn ang="0">
                    <a:pos x="354" y="27"/>
                  </a:cxn>
                  <a:cxn ang="0">
                    <a:pos x="374" y="51"/>
                  </a:cxn>
                  <a:cxn ang="0">
                    <a:pos x="338" y="103"/>
                  </a:cxn>
                  <a:cxn ang="0">
                    <a:pos x="329" y="78"/>
                  </a:cxn>
                  <a:cxn ang="0">
                    <a:pos x="289" y="103"/>
                  </a:cxn>
                  <a:cxn ang="0">
                    <a:pos x="300" y="44"/>
                  </a:cxn>
                  <a:cxn ang="0">
                    <a:pos x="234" y="125"/>
                  </a:cxn>
                  <a:cxn ang="0">
                    <a:pos x="242" y="72"/>
                  </a:cxn>
                  <a:cxn ang="0">
                    <a:pos x="137" y="135"/>
                  </a:cxn>
                  <a:cxn ang="0">
                    <a:pos x="117" y="119"/>
                  </a:cxn>
                  <a:cxn ang="0">
                    <a:pos x="137" y="47"/>
                  </a:cxn>
                  <a:cxn ang="0">
                    <a:pos x="0" y="101"/>
                  </a:cxn>
                  <a:cxn ang="0">
                    <a:pos x="402" y="532"/>
                  </a:cxn>
                  <a:cxn ang="0">
                    <a:pos x="445" y="374"/>
                  </a:cxn>
                  <a:cxn ang="0">
                    <a:pos x="416" y="394"/>
                  </a:cxn>
                  <a:cxn ang="0">
                    <a:pos x="417" y="433"/>
                  </a:cxn>
                  <a:cxn ang="0">
                    <a:pos x="378" y="469"/>
                  </a:cxn>
                  <a:cxn ang="0">
                    <a:pos x="391" y="393"/>
                  </a:cxn>
                  <a:cxn ang="0">
                    <a:pos x="350" y="407"/>
                  </a:cxn>
                  <a:cxn ang="0">
                    <a:pos x="372" y="371"/>
                  </a:cxn>
                  <a:cxn ang="0">
                    <a:pos x="344" y="342"/>
                  </a:cxn>
                  <a:cxn ang="0">
                    <a:pos x="350" y="319"/>
                  </a:cxn>
                  <a:cxn ang="0">
                    <a:pos x="396" y="301"/>
                  </a:cxn>
                  <a:cxn ang="0">
                    <a:pos x="334" y="272"/>
                  </a:cxn>
                  <a:cxn ang="0">
                    <a:pos x="323" y="245"/>
                  </a:cxn>
                  <a:cxn ang="0">
                    <a:pos x="355" y="217"/>
                  </a:cxn>
                  <a:cxn ang="0">
                    <a:pos x="319" y="196"/>
                  </a:cxn>
                  <a:cxn ang="0">
                    <a:pos x="355" y="125"/>
                  </a:cxn>
                  <a:cxn ang="0">
                    <a:pos x="363" y="176"/>
                  </a:cxn>
                  <a:cxn ang="0">
                    <a:pos x="393" y="160"/>
                  </a:cxn>
                  <a:cxn ang="0">
                    <a:pos x="451" y="319"/>
                  </a:cxn>
                  <a:cxn ang="0">
                    <a:pos x="483" y="162"/>
                  </a:cxn>
                  <a:cxn ang="0">
                    <a:pos x="468" y="206"/>
                  </a:cxn>
                  <a:cxn ang="0">
                    <a:pos x="433" y="220"/>
                  </a:cxn>
                  <a:cxn ang="0">
                    <a:pos x="430" y="174"/>
                  </a:cxn>
                  <a:cxn ang="0">
                    <a:pos x="461" y="162"/>
                  </a:cxn>
                  <a:cxn ang="0">
                    <a:pos x="444" y="135"/>
                  </a:cxn>
                  <a:cxn ang="0">
                    <a:pos x="513" y="87"/>
                  </a:cxn>
                </a:cxnLst>
                <a:rect l="0" t="0" r="r" b="b"/>
                <a:pathLst>
                  <a:path w="513" h="532">
                    <a:moveTo>
                      <a:pt x="513" y="87"/>
                    </a:moveTo>
                    <a:lnTo>
                      <a:pt x="472" y="99"/>
                    </a:lnTo>
                    <a:lnTo>
                      <a:pt x="437" y="108"/>
                    </a:lnTo>
                    <a:lnTo>
                      <a:pt x="433" y="74"/>
                    </a:lnTo>
                    <a:lnTo>
                      <a:pt x="402" y="72"/>
                    </a:lnTo>
                    <a:lnTo>
                      <a:pt x="437" y="37"/>
                    </a:lnTo>
                    <a:lnTo>
                      <a:pt x="396" y="34"/>
                    </a:lnTo>
                    <a:lnTo>
                      <a:pt x="364" y="20"/>
                    </a:lnTo>
                    <a:lnTo>
                      <a:pt x="380" y="0"/>
                    </a:lnTo>
                    <a:lnTo>
                      <a:pt x="312" y="25"/>
                    </a:lnTo>
                    <a:lnTo>
                      <a:pt x="354" y="27"/>
                    </a:lnTo>
                    <a:lnTo>
                      <a:pt x="374" y="51"/>
                    </a:lnTo>
                    <a:lnTo>
                      <a:pt x="338" y="103"/>
                    </a:lnTo>
                    <a:lnTo>
                      <a:pt x="329" y="78"/>
                    </a:lnTo>
                    <a:lnTo>
                      <a:pt x="289" y="103"/>
                    </a:lnTo>
                    <a:lnTo>
                      <a:pt x="300" y="44"/>
                    </a:lnTo>
                    <a:lnTo>
                      <a:pt x="234" y="125"/>
                    </a:lnTo>
                    <a:lnTo>
                      <a:pt x="242" y="72"/>
                    </a:lnTo>
                    <a:lnTo>
                      <a:pt x="137" y="135"/>
                    </a:lnTo>
                    <a:lnTo>
                      <a:pt x="117" y="119"/>
                    </a:lnTo>
                    <a:lnTo>
                      <a:pt x="137" y="47"/>
                    </a:lnTo>
                    <a:lnTo>
                      <a:pt x="0" y="101"/>
                    </a:lnTo>
                    <a:lnTo>
                      <a:pt x="402" y="532"/>
                    </a:lnTo>
                    <a:lnTo>
                      <a:pt x="445" y="374"/>
                    </a:lnTo>
                    <a:lnTo>
                      <a:pt x="416" y="394"/>
                    </a:lnTo>
                    <a:lnTo>
                      <a:pt x="417" y="433"/>
                    </a:lnTo>
                    <a:lnTo>
                      <a:pt x="378" y="469"/>
                    </a:lnTo>
                    <a:lnTo>
                      <a:pt x="391" y="393"/>
                    </a:lnTo>
                    <a:lnTo>
                      <a:pt x="350" y="407"/>
                    </a:lnTo>
                    <a:lnTo>
                      <a:pt x="372" y="371"/>
                    </a:lnTo>
                    <a:lnTo>
                      <a:pt x="344" y="342"/>
                    </a:lnTo>
                    <a:lnTo>
                      <a:pt x="350" y="319"/>
                    </a:lnTo>
                    <a:lnTo>
                      <a:pt x="396" y="301"/>
                    </a:lnTo>
                    <a:lnTo>
                      <a:pt x="334" y="272"/>
                    </a:lnTo>
                    <a:lnTo>
                      <a:pt x="323" y="245"/>
                    </a:lnTo>
                    <a:lnTo>
                      <a:pt x="355" y="217"/>
                    </a:lnTo>
                    <a:lnTo>
                      <a:pt x="319" y="196"/>
                    </a:lnTo>
                    <a:lnTo>
                      <a:pt x="355" y="125"/>
                    </a:lnTo>
                    <a:lnTo>
                      <a:pt x="363" y="176"/>
                    </a:lnTo>
                    <a:lnTo>
                      <a:pt x="393" y="160"/>
                    </a:lnTo>
                    <a:lnTo>
                      <a:pt x="451" y="319"/>
                    </a:lnTo>
                    <a:lnTo>
                      <a:pt x="483" y="162"/>
                    </a:lnTo>
                    <a:lnTo>
                      <a:pt x="468" y="206"/>
                    </a:lnTo>
                    <a:lnTo>
                      <a:pt x="433" y="220"/>
                    </a:lnTo>
                    <a:lnTo>
                      <a:pt x="430" y="174"/>
                    </a:lnTo>
                    <a:lnTo>
                      <a:pt x="461" y="162"/>
                    </a:lnTo>
                    <a:lnTo>
                      <a:pt x="444" y="135"/>
                    </a:lnTo>
                    <a:lnTo>
                      <a:pt x="513" y="87"/>
                    </a:lnTo>
                    <a:close/>
                  </a:path>
                </a:pathLst>
              </a:custGeom>
              <a:grpFill/>
              <a:ln w="12700">
                <a:solidFill>
                  <a:srgbClr val="C00000"/>
                </a:solidFill>
                <a:prstDash val="solid"/>
                <a:round/>
                <a:headEnd/>
                <a:tailEnd/>
              </a:ln>
            </p:spPr>
            <p:txBody>
              <a:bodyPr/>
              <a:lstStyle/>
              <a:p>
                <a:pPr>
                  <a:defRPr/>
                </a:pPr>
                <a:endParaRPr lang="en-GB" dirty="0"/>
              </a:p>
            </p:txBody>
          </p:sp>
          <p:sp>
            <p:nvSpPr>
              <p:cNvPr id="186534" name="Freeform 166">
                <a:extLst>
                  <a:ext uri="{FF2B5EF4-FFF2-40B4-BE49-F238E27FC236}">
                    <a16:creationId xmlns:a16="http://schemas.microsoft.com/office/drawing/2014/main" id="{E7E253BA-F7B0-43FB-9116-CE0E350BCF82}"/>
                  </a:ext>
                </a:extLst>
              </p:cNvPr>
              <p:cNvSpPr>
                <a:spLocks/>
              </p:cNvSpPr>
              <p:nvPr/>
            </p:nvSpPr>
            <p:spPr bwMode="auto">
              <a:xfrm>
                <a:off x="623" y="1356"/>
                <a:ext cx="14" cy="4"/>
              </a:xfrm>
              <a:custGeom>
                <a:avLst/>
                <a:gdLst/>
                <a:ahLst/>
                <a:cxnLst>
                  <a:cxn ang="0">
                    <a:pos x="172" y="0"/>
                  </a:cxn>
                  <a:cxn ang="0">
                    <a:pos x="0" y="49"/>
                  </a:cxn>
                  <a:cxn ang="0">
                    <a:pos x="91" y="38"/>
                  </a:cxn>
                  <a:cxn ang="0">
                    <a:pos x="110" y="20"/>
                  </a:cxn>
                  <a:cxn ang="0">
                    <a:pos x="163" y="29"/>
                  </a:cxn>
                  <a:cxn ang="0">
                    <a:pos x="172" y="0"/>
                  </a:cxn>
                </a:cxnLst>
                <a:rect l="0" t="0" r="r" b="b"/>
                <a:pathLst>
                  <a:path w="172" h="49">
                    <a:moveTo>
                      <a:pt x="172" y="0"/>
                    </a:moveTo>
                    <a:lnTo>
                      <a:pt x="0" y="49"/>
                    </a:lnTo>
                    <a:lnTo>
                      <a:pt x="91" y="38"/>
                    </a:lnTo>
                    <a:lnTo>
                      <a:pt x="110" y="20"/>
                    </a:lnTo>
                    <a:lnTo>
                      <a:pt x="163" y="29"/>
                    </a:lnTo>
                    <a:lnTo>
                      <a:pt x="172" y="0"/>
                    </a:lnTo>
                    <a:close/>
                  </a:path>
                </a:pathLst>
              </a:custGeom>
              <a:grpFill/>
              <a:ln w="12700">
                <a:solidFill>
                  <a:srgbClr val="C00000"/>
                </a:solidFill>
                <a:prstDash val="solid"/>
                <a:round/>
                <a:headEnd/>
                <a:tailEnd/>
              </a:ln>
            </p:spPr>
            <p:txBody>
              <a:bodyPr/>
              <a:lstStyle/>
              <a:p>
                <a:pPr>
                  <a:defRPr/>
                </a:pPr>
                <a:endParaRPr lang="en-GB" dirty="0"/>
              </a:p>
            </p:txBody>
          </p:sp>
          <p:sp>
            <p:nvSpPr>
              <p:cNvPr id="186535" name="Freeform 167">
                <a:extLst>
                  <a:ext uri="{FF2B5EF4-FFF2-40B4-BE49-F238E27FC236}">
                    <a16:creationId xmlns:a16="http://schemas.microsoft.com/office/drawing/2014/main" id="{D03C5E6C-E283-4328-81BF-BB3F9644BE8B}"/>
                  </a:ext>
                </a:extLst>
              </p:cNvPr>
              <p:cNvSpPr>
                <a:spLocks/>
              </p:cNvSpPr>
              <p:nvPr/>
            </p:nvSpPr>
            <p:spPr bwMode="auto">
              <a:xfrm>
                <a:off x="385" y="1356"/>
                <a:ext cx="236" cy="149"/>
              </a:xfrm>
              <a:custGeom>
                <a:avLst/>
                <a:gdLst/>
                <a:ahLst/>
                <a:cxnLst>
                  <a:cxn ang="0">
                    <a:pos x="2490" y="196"/>
                  </a:cxn>
                  <a:cxn ang="0">
                    <a:pos x="1885" y="448"/>
                  </a:cxn>
                  <a:cxn ang="0">
                    <a:pos x="1950" y="463"/>
                  </a:cxn>
                  <a:cxn ang="0">
                    <a:pos x="1914" y="615"/>
                  </a:cxn>
                  <a:cxn ang="0">
                    <a:pos x="1718" y="515"/>
                  </a:cxn>
                  <a:cxn ang="0">
                    <a:pos x="1736" y="435"/>
                  </a:cxn>
                  <a:cxn ang="0">
                    <a:pos x="1654" y="293"/>
                  </a:cxn>
                  <a:cxn ang="0">
                    <a:pos x="1446" y="247"/>
                  </a:cxn>
                  <a:cxn ang="0">
                    <a:pos x="1346" y="441"/>
                  </a:cxn>
                  <a:cxn ang="0">
                    <a:pos x="1346" y="469"/>
                  </a:cxn>
                  <a:cxn ang="0">
                    <a:pos x="880" y="24"/>
                  </a:cxn>
                  <a:cxn ang="0">
                    <a:pos x="948" y="239"/>
                  </a:cxn>
                  <a:cxn ang="0">
                    <a:pos x="900" y="358"/>
                  </a:cxn>
                  <a:cxn ang="0">
                    <a:pos x="401" y="51"/>
                  </a:cxn>
                  <a:cxn ang="0">
                    <a:pos x="952" y="489"/>
                  </a:cxn>
                  <a:cxn ang="0">
                    <a:pos x="201" y="246"/>
                  </a:cxn>
                  <a:cxn ang="0">
                    <a:pos x="353" y="446"/>
                  </a:cxn>
                  <a:cxn ang="0">
                    <a:pos x="677" y="591"/>
                  </a:cxn>
                  <a:cxn ang="0">
                    <a:pos x="153" y="479"/>
                  </a:cxn>
                  <a:cxn ang="0">
                    <a:pos x="28" y="464"/>
                  </a:cxn>
                  <a:cxn ang="0">
                    <a:pos x="461" y="679"/>
                  </a:cxn>
                  <a:cxn ang="0">
                    <a:pos x="471" y="752"/>
                  </a:cxn>
                  <a:cxn ang="0">
                    <a:pos x="0" y="770"/>
                  </a:cxn>
                  <a:cxn ang="0">
                    <a:pos x="303" y="861"/>
                  </a:cxn>
                  <a:cxn ang="0">
                    <a:pos x="358" y="927"/>
                  </a:cxn>
                  <a:cxn ang="0">
                    <a:pos x="19" y="1022"/>
                  </a:cxn>
                  <a:cxn ang="0">
                    <a:pos x="281" y="1192"/>
                  </a:cxn>
                  <a:cxn ang="0">
                    <a:pos x="354" y="1314"/>
                  </a:cxn>
                  <a:cxn ang="0">
                    <a:pos x="495" y="1422"/>
                  </a:cxn>
                  <a:cxn ang="0">
                    <a:pos x="652" y="1433"/>
                  </a:cxn>
                  <a:cxn ang="0">
                    <a:pos x="767" y="1556"/>
                  </a:cxn>
                  <a:cxn ang="0">
                    <a:pos x="1117" y="1628"/>
                  </a:cxn>
                  <a:cxn ang="0">
                    <a:pos x="1313" y="1645"/>
                  </a:cxn>
                  <a:cxn ang="0">
                    <a:pos x="1535" y="1607"/>
                  </a:cxn>
                  <a:cxn ang="0">
                    <a:pos x="1680" y="1570"/>
                  </a:cxn>
                  <a:cxn ang="0">
                    <a:pos x="1836" y="1465"/>
                  </a:cxn>
                  <a:cxn ang="0">
                    <a:pos x="1977" y="1164"/>
                  </a:cxn>
                  <a:cxn ang="0">
                    <a:pos x="2066" y="837"/>
                  </a:cxn>
                  <a:cxn ang="0">
                    <a:pos x="2292" y="604"/>
                  </a:cxn>
                  <a:cxn ang="0">
                    <a:pos x="2333" y="814"/>
                  </a:cxn>
                  <a:cxn ang="0">
                    <a:pos x="2312" y="918"/>
                  </a:cxn>
                  <a:cxn ang="0">
                    <a:pos x="2230" y="1094"/>
                  </a:cxn>
                  <a:cxn ang="0">
                    <a:pos x="2184" y="1171"/>
                  </a:cxn>
                  <a:cxn ang="0">
                    <a:pos x="2201" y="1278"/>
                  </a:cxn>
                  <a:cxn ang="0">
                    <a:pos x="2099" y="1339"/>
                  </a:cxn>
                  <a:cxn ang="0">
                    <a:pos x="1874" y="1624"/>
                  </a:cxn>
                  <a:cxn ang="0">
                    <a:pos x="1583" y="1940"/>
                  </a:cxn>
                  <a:cxn ang="0">
                    <a:pos x="1810" y="1855"/>
                  </a:cxn>
                  <a:cxn ang="0">
                    <a:pos x="1744" y="1851"/>
                  </a:cxn>
                  <a:cxn ang="0">
                    <a:pos x="1728" y="1777"/>
                  </a:cxn>
                  <a:cxn ang="0">
                    <a:pos x="1904" y="1727"/>
                  </a:cxn>
                  <a:cxn ang="0">
                    <a:pos x="2058" y="1712"/>
                  </a:cxn>
                  <a:cxn ang="0">
                    <a:pos x="1935" y="1832"/>
                  </a:cxn>
                  <a:cxn ang="0">
                    <a:pos x="1917" y="1816"/>
                  </a:cxn>
                  <a:cxn ang="0">
                    <a:pos x="2219" y="1624"/>
                  </a:cxn>
                  <a:cxn ang="0">
                    <a:pos x="2476" y="1494"/>
                  </a:cxn>
                  <a:cxn ang="0">
                    <a:pos x="2502" y="1154"/>
                  </a:cxn>
                  <a:cxn ang="0">
                    <a:pos x="2773" y="365"/>
                  </a:cxn>
                  <a:cxn ang="0">
                    <a:pos x="2742" y="287"/>
                  </a:cxn>
                  <a:cxn ang="0">
                    <a:pos x="2752" y="201"/>
                  </a:cxn>
                  <a:cxn ang="0">
                    <a:pos x="2764" y="133"/>
                  </a:cxn>
                </a:cxnLst>
                <a:rect l="0" t="0" r="r" b="b"/>
                <a:pathLst>
                  <a:path w="2836" h="1940">
                    <a:moveTo>
                      <a:pt x="2782" y="77"/>
                    </a:moveTo>
                    <a:lnTo>
                      <a:pt x="2630" y="131"/>
                    </a:lnTo>
                    <a:lnTo>
                      <a:pt x="2490" y="196"/>
                    </a:lnTo>
                    <a:lnTo>
                      <a:pt x="2391" y="262"/>
                    </a:lnTo>
                    <a:lnTo>
                      <a:pt x="2337" y="328"/>
                    </a:lnTo>
                    <a:lnTo>
                      <a:pt x="1885" y="448"/>
                    </a:lnTo>
                    <a:lnTo>
                      <a:pt x="2219" y="369"/>
                    </a:lnTo>
                    <a:lnTo>
                      <a:pt x="2009" y="475"/>
                    </a:lnTo>
                    <a:lnTo>
                      <a:pt x="1950" y="463"/>
                    </a:lnTo>
                    <a:lnTo>
                      <a:pt x="1951" y="518"/>
                    </a:lnTo>
                    <a:lnTo>
                      <a:pt x="1915" y="504"/>
                    </a:lnTo>
                    <a:lnTo>
                      <a:pt x="1914" y="615"/>
                    </a:lnTo>
                    <a:lnTo>
                      <a:pt x="1869" y="506"/>
                    </a:lnTo>
                    <a:lnTo>
                      <a:pt x="1787" y="553"/>
                    </a:lnTo>
                    <a:lnTo>
                      <a:pt x="1718" y="515"/>
                    </a:lnTo>
                    <a:lnTo>
                      <a:pt x="1708" y="457"/>
                    </a:lnTo>
                    <a:lnTo>
                      <a:pt x="1654" y="338"/>
                    </a:lnTo>
                    <a:lnTo>
                      <a:pt x="1736" y="435"/>
                    </a:lnTo>
                    <a:lnTo>
                      <a:pt x="1812" y="460"/>
                    </a:lnTo>
                    <a:lnTo>
                      <a:pt x="1732" y="422"/>
                    </a:lnTo>
                    <a:lnTo>
                      <a:pt x="1654" y="293"/>
                    </a:lnTo>
                    <a:lnTo>
                      <a:pt x="1573" y="191"/>
                    </a:lnTo>
                    <a:lnTo>
                      <a:pt x="1476" y="105"/>
                    </a:lnTo>
                    <a:lnTo>
                      <a:pt x="1446" y="247"/>
                    </a:lnTo>
                    <a:lnTo>
                      <a:pt x="1348" y="205"/>
                    </a:lnTo>
                    <a:lnTo>
                      <a:pt x="1382" y="338"/>
                    </a:lnTo>
                    <a:lnTo>
                      <a:pt x="1346" y="441"/>
                    </a:lnTo>
                    <a:lnTo>
                      <a:pt x="1515" y="482"/>
                    </a:lnTo>
                    <a:lnTo>
                      <a:pt x="1450" y="506"/>
                    </a:lnTo>
                    <a:lnTo>
                      <a:pt x="1346" y="469"/>
                    </a:lnTo>
                    <a:lnTo>
                      <a:pt x="1239" y="398"/>
                    </a:lnTo>
                    <a:lnTo>
                      <a:pt x="1032" y="164"/>
                    </a:lnTo>
                    <a:lnTo>
                      <a:pt x="880" y="24"/>
                    </a:lnTo>
                    <a:lnTo>
                      <a:pt x="848" y="24"/>
                    </a:lnTo>
                    <a:lnTo>
                      <a:pt x="829" y="56"/>
                    </a:lnTo>
                    <a:lnTo>
                      <a:pt x="948" y="239"/>
                    </a:lnTo>
                    <a:lnTo>
                      <a:pt x="1067" y="365"/>
                    </a:lnTo>
                    <a:lnTo>
                      <a:pt x="1160" y="435"/>
                    </a:lnTo>
                    <a:lnTo>
                      <a:pt x="900" y="358"/>
                    </a:lnTo>
                    <a:lnTo>
                      <a:pt x="681" y="211"/>
                    </a:lnTo>
                    <a:lnTo>
                      <a:pt x="436" y="0"/>
                    </a:lnTo>
                    <a:lnTo>
                      <a:pt x="401" y="51"/>
                    </a:lnTo>
                    <a:lnTo>
                      <a:pt x="518" y="222"/>
                    </a:lnTo>
                    <a:lnTo>
                      <a:pt x="666" y="359"/>
                    </a:lnTo>
                    <a:lnTo>
                      <a:pt x="952" y="489"/>
                    </a:lnTo>
                    <a:lnTo>
                      <a:pt x="732" y="467"/>
                    </a:lnTo>
                    <a:lnTo>
                      <a:pt x="497" y="399"/>
                    </a:lnTo>
                    <a:lnTo>
                      <a:pt x="201" y="246"/>
                    </a:lnTo>
                    <a:lnTo>
                      <a:pt x="183" y="275"/>
                    </a:lnTo>
                    <a:lnTo>
                      <a:pt x="217" y="328"/>
                    </a:lnTo>
                    <a:lnTo>
                      <a:pt x="353" y="446"/>
                    </a:lnTo>
                    <a:lnTo>
                      <a:pt x="555" y="522"/>
                    </a:lnTo>
                    <a:lnTo>
                      <a:pt x="785" y="559"/>
                    </a:lnTo>
                    <a:lnTo>
                      <a:pt x="677" y="591"/>
                    </a:lnTo>
                    <a:lnTo>
                      <a:pt x="501" y="586"/>
                    </a:lnTo>
                    <a:lnTo>
                      <a:pt x="301" y="536"/>
                    </a:lnTo>
                    <a:lnTo>
                      <a:pt x="153" y="479"/>
                    </a:lnTo>
                    <a:lnTo>
                      <a:pt x="56" y="422"/>
                    </a:lnTo>
                    <a:lnTo>
                      <a:pt x="25" y="429"/>
                    </a:lnTo>
                    <a:lnTo>
                      <a:pt x="28" y="464"/>
                    </a:lnTo>
                    <a:lnTo>
                      <a:pt x="118" y="562"/>
                    </a:lnTo>
                    <a:lnTo>
                      <a:pt x="273" y="646"/>
                    </a:lnTo>
                    <a:lnTo>
                      <a:pt x="461" y="679"/>
                    </a:lnTo>
                    <a:lnTo>
                      <a:pt x="656" y="676"/>
                    </a:lnTo>
                    <a:lnTo>
                      <a:pt x="647" y="704"/>
                    </a:lnTo>
                    <a:lnTo>
                      <a:pt x="471" y="752"/>
                    </a:lnTo>
                    <a:lnTo>
                      <a:pt x="301" y="761"/>
                    </a:lnTo>
                    <a:lnTo>
                      <a:pt x="17" y="741"/>
                    </a:lnTo>
                    <a:lnTo>
                      <a:pt x="0" y="770"/>
                    </a:lnTo>
                    <a:lnTo>
                      <a:pt x="11" y="796"/>
                    </a:lnTo>
                    <a:lnTo>
                      <a:pt x="174" y="857"/>
                    </a:lnTo>
                    <a:lnTo>
                      <a:pt x="303" y="861"/>
                    </a:lnTo>
                    <a:lnTo>
                      <a:pt x="465" y="846"/>
                    </a:lnTo>
                    <a:lnTo>
                      <a:pt x="518" y="864"/>
                    </a:lnTo>
                    <a:lnTo>
                      <a:pt x="358" y="927"/>
                    </a:lnTo>
                    <a:lnTo>
                      <a:pt x="205" y="965"/>
                    </a:lnTo>
                    <a:lnTo>
                      <a:pt x="2" y="990"/>
                    </a:lnTo>
                    <a:lnTo>
                      <a:pt x="19" y="1022"/>
                    </a:lnTo>
                    <a:lnTo>
                      <a:pt x="311" y="1058"/>
                    </a:lnTo>
                    <a:lnTo>
                      <a:pt x="147" y="1148"/>
                    </a:lnTo>
                    <a:lnTo>
                      <a:pt x="281" y="1192"/>
                    </a:lnTo>
                    <a:lnTo>
                      <a:pt x="233" y="1237"/>
                    </a:lnTo>
                    <a:lnTo>
                      <a:pt x="368" y="1282"/>
                    </a:lnTo>
                    <a:lnTo>
                      <a:pt x="354" y="1314"/>
                    </a:lnTo>
                    <a:lnTo>
                      <a:pt x="448" y="1351"/>
                    </a:lnTo>
                    <a:lnTo>
                      <a:pt x="453" y="1391"/>
                    </a:lnTo>
                    <a:lnTo>
                      <a:pt x="495" y="1422"/>
                    </a:lnTo>
                    <a:lnTo>
                      <a:pt x="550" y="1399"/>
                    </a:lnTo>
                    <a:lnTo>
                      <a:pt x="604" y="1431"/>
                    </a:lnTo>
                    <a:lnTo>
                      <a:pt x="652" y="1433"/>
                    </a:lnTo>
                    <a:lnTo>
                      <a:pt x="642" y="1501"/>
                    </a:lnTo>
                    <a:lnTo>
                      <a:pt x="753" y="1505"/>
                    </a:lnTo>
                    <a:lnTo>
                      <a:pt x="767" y="1556"/>
                    </a:lnTo>
                    <a:lnTo>
                      <a:pt x="895" y="1556"/>
                    </a:lnTo>
                    <a:lnTo>
                      <a:pt x="939" y="1607"/>
                    </a:lnTo>
                    <a:lnTo>
                      <a:pt x="1117" y="1628"/>
                    </a:lnTo>
                    <a:lnTo>
                      <a:pt x="1160" y="1608"/>
                    </a:lnTo>
                    <a:lnTo>
                      <a:pt x="1200" y="1649"/>
                    </a:lnTo>
                    <a:lnTo>
                      <a:pt x="1313" y="1645"/>
                    </a:lnTo>
                    <a:lnTo>
                      <a:pt x="1372" y="1494"/>
                    </a:lnTo>
                    <a:lnTo>
                      <a:pt x="1414" y="1603"/>
                    </a:lnTo>
                    <a:lnTo>
                      <a:pt x="1535" y="1607"/>
                    </a:lnTo>
                    <a:lnTo>
                      <a:pt x="1547" y="1525"/>
                    </a:lnTo>
                    <a:lnTo>
                      <a:pt x="1579" y="1571"/>
                    </a:lnTo>
                    <a:lnTo>
                      <a:pt x="1680" y="1570"/>
                    </a:lnTo>
                    <a:lnTo>
                      <a:pt x="1684" y="1536"/>
                    </a:lnTo>
                    <a:lnTo>
                      <a:pt x="1831" y="1511"/>
                    </a:lnTo>
                    <a:lnTo>
                      <a:pt x="1836" y="1465"/>
                    </a:lnTo>
                    <a:lnTo>
                      <a:pt x="1892" y="1460"/>
                    </a:lnTo>
                    <a:lnTo>
                      <a:pt x="1917" y="1272"/>
                    </a:lnTo>
                    <a:lnTo>
                      <a:pt x="1977" y="1164"/>
                    </a:lnTo>
                    <a:lnTo>
                      <a:pt x="2027" y="981"/>
                    </a:lnTo>
                    <a:lnTo>
                      <a:pt x="2058" y="978"/>
                    </a:lnTo>
                    <a:lnTo>
                      <a:pt x="2066" y="837"/>
                    </a:lnTo>
                    <a:lnTo>
                      <a:pt x="2172" y="676"/>
                    </a:lnTo>
                    <a:lnTo>
                      <a:pt x="2252" y="615"/>
                    </a:lnTo>
                    <a:lnTo>
                      <a:pt x="2292" y="604"/>
                    </a:lnTo>
                    <a:lnTo>
                      <a:pt x="2250" y="654"/>
                    </a:lnTo>
                    <a:lnTo>
                      <a:pt x="2277" y="819"/>
                    </a:lnTo>
                    <a:lnTo>
                      <a:pt x="2333" y="814"/>
                    </a:lnTo>
                    <a:lnTo>
                      <a:pt x="2312" y="857"/>
                    </a:lnTo>
                    <a:lnTo>
                      <a:pt x="2262" y="910"/>
                    </a:lnTo>
                    <a:lnTo>
                      <a:pt x="2312" y="918"/>
                    </a:lnTo>
                    <a:lnTo>
                      <a:pt x="2305" y="975"/>
                    </a:lnTo>
                    <a:lnTo>
                      <a:pt x="2273" y="1040"/>
                    </a:lnTo>
                    <a:lnTo>
                      <a:pt x="2230" y="1094"/>
                    </a:lnTo>
                    <a:lnTo>
                      <a:pt x="2192" y="1126"/>
                    </a:lnTo>
                    <a:lnTo>
                      <a:pt x="2118" y="1284"/>
                    </a:lnTo>
                    <a:lnTo>
                      <a:pt x="2184" y="1171"/>
                    </a:lnTo>
                    <a:lnTo>
                      <a:pt x="2212" y="1243"/>
                    </a:lnTo>
                    <a:lnTo>
                      <a:pt x="2165" y="1291"/>
                    </a:lnTo>
                    <a:lnTo>
                      <a:pt x="2201" y="1278"/>
                    </a:lnTo>
                    <a:lnTo>
                      <a:pt x="2162" y="1349"/>
                    </a:lnTo>
                    <a:lnTo>
                      <a:pt x="2096" y="1426"/>
                    </a:lnTo>
                    <a:lnTo>
                      <a:pt x="2099" y="1339"/>
                    </a:lnTo>
                    <a:lnTo>
                      <a:pt x="2064" y="1453"/>
                    </a:lnTo>
                    <a:lnTo>
                      <a:pt x="2005" y="1536"/>
                    </a:lnTo>
                    <a:lnTo>
                      <a:pt x="1874" y="1624"/>
                    </a:lnTo>
                    <a:lnTo>
                      <a:pt x="1669" y="1802"/>
                    </a:lnTo>
                    <a:lnTo>
                      <a:pt x="1549" y="1899"/>
                    </a:lnTo>
                    <a:lnTo>
                      <a:pt x="1583" y="1940"/>
                    </a:lnTo>
                    <a:lnTo>
                      <a:pt x="1701" y="1899"/>
                    </a:lnTo>
                    <a:lnTo>
                      <a:pt x="1749" y="1918"/>
                    </a:lnTo>
                    <a:lnTo>
                      <a:pt x="1810" y="1855"/>
                    </a:lnTo>
                    <a:lnTo>
                      <a:pt x="1744" y="1899"/>
                    </a:lnTo>
                    <a:lnTo>
                      <a:pt x="1716" y="1889"/>
                    </a:lnTo>
                    <a:lnTo>
                      <a:pt x="1744" y="1851"/>
                    </a:lnTo>
                    <a:lnTo>
                      <a:pt x="1596" y="1918"/>
                    </a:lnTo>
                    <a:lnTo>
                      <a:pt x="1706" y="1825"/>
                    </a:lnTo>
                    <a:lnTo>
                      <a:pt x="1728" y="1777"/>
                    </a:lnTo>
                    <a:lnTo>
                      <a:pt x="1784" y="1755"/>
                    </a:lnTo>
                    <a:lnTo>
                      <a:pt x="1923" y="1656"/>
                    </a:lnTo>
                    <a:lnTo>
                      <a:pt x="1904" y="1727"/>
                    </a:lnTo>
                    <a:lnTo>
                      <a:pt x="2027" y="1623"/>
                    </a:lnTo>
                    <a:lnTo>
                      <a:pt x="2018" y="1692"/>
                    </a:lnTo>
                    <a:lnTo>
                      <a:pt x="2058" y="1712"/>
                    </a:lnTo>
                    <a:lnTo>
                      <a:pt x="2184" y="1633"/>
                    </a:lnTo>
                    <a:lnTo>
                      <a:pt x="2048" y="1760"/>
                    </a:lnTo>
                    <a:lnTo>
                      <a:pt x="1935" y="1832"/>
                    </a:lnTo>
                    <a:lnTo>
                      <a:pt x="1928" y="1794"/>
                    </a:lnTo>
                    <a:lnTo>
                      <a:pt x="1855" y="1833"/>
                    </a:lnTo>
                    <a:lnTo>
                      <a:pt x="1917" y="1816"/>
                    </a:lnTo>
                    <a:lnTo>
                      <a:pt x="1929" y="1855"/>
                    </a:lnTo>
                    <a:lnTo>
                      <a:pt x="2080" y="1758"/>
                    </a:lnTo>
                    <a:lnTo>
                      <a:pt x="2219" y="1624"/>
                    </a:lnTo>
                    <a:lnTo>
                      <a:pt x="2394" y="1431"/>
                    </a:lnTo>
                    <a:lnTo>
                      <a:pt x="2421" y="1481"/>
                    </a:lnTo>
                    <a:lnTo>
                      <a:pt x="2476" y="1494"/>
                    </a:lnTo>
                    <a:lnTo>
                      <a:pt x="2459" y="1429"/>
                    </a:lnTo>
                    <a:lnTo>
                      <a:pt x="2487" y="1349"/>
                    </a:lnTo>
                    <a:lnTo>
                      <a:pt x="2502" y="1154"/>
                    </a:lnTo>
                    <a:lnTo>
                      <a:pt x="2762" y="425"/>
                    </a:lnTo>
                    <a:lnTo>
                      <a:pt x="2721" y="429"/>
                    </a:lnTo>
                    <a:lnTo>
                      <a:pt x="2773" y="365"/>
                    </a:lnTo>
                    <a:lnTo>
                      <a:pt x="2721" y="375"/>
                    </a:lnTo>
                    <a:lnTo>
                      <a:pt x="2758" y="328"/>
                    </a:lnTo>
                    <a:lnTo>
                      <a:pt x="2742" y="287"/>
                    </a:lnTo>
                    <a:lnTo>
                      <a:pt x="2752" y="256"/>
                    </a:lnTo>
                    <a:lnTo>
                      <a:pt x="2682" y="227"/>
                    </a:lnTo>
                    <a:lnTo>
                      <a:pt x="2752" y="201"/>
                    </a:lnTo>
                    <a:lnTo>
                      <a:pt x="2714" y="177"/>
                    </a:lnTo>
                    <a:lnTo>
                      <a:pt x="2720" y="144"/>
                    </a:lnTo>
                    <a:lnTo>
                      <a:pt x="2764" y="133"/>
                    </a:lnTo>
                    <a:lnTo>
                      <a:pt x="2836" y="57"/>
                    </a:lnTo>
                    <a:lnTo>
                      <a:pt x="2782" y="77"/>
                    </a:lnTo>
                    <a:close/>
                  </a:path>
                </a:pathLst>
              </a:custGeom>
              <a:grpFill/>
              <a:ln w="12700">
                <a:solidFill>
                  <a:srgbClr val="C00000"/>
                </a:solidFill>
                <a:prstDash val="solid"/>
                <a:round/>
                <a:headEnd/>
                <a:tailEnd/>
              </a:ln>
            </p:spPr>
            <p:txBody>
              <a:bodyPr/>
              <a:lstStyle/>
              <a:p>
                <a:pPr>
                  <a:defRPr/>
                </a:pPr>
                <a:endParaRPr lang="en-GB" dirty="0"/>
              </a:p>
            </p:txBody>
          </p:sp>
          <p:sp>
            <p:nvSpPr>
              <p:cNvPr id="186536" name="Freeform 168">
                <a:extLst>
                  <a:ext uri="{FF2B5EF4-FFF2-40B4-BE49-F238E27FC236}">
                    <a16:creationId xmlns:a16="http://schemas.microsoft.com/office/drawing/2014/main" id="{A058C598-9B81-4D20-B742-49B3A803E7AA}"/>
                  </a:ext>
                </a:extLst>
              </p:cNvPr>
              <p:cNvSpPr>
                <a:spLocks/>
              </p:cNvSpPr>
              <p:nvPr/>
            </p:nvSpPr>
            <p:spPr bwMode="auto">
              <a:xfrm>
                <a:off x="592" y="1393"/>
                <a:ext cx="78" cy="102"/>
              </a:xfrm>
              <a:custGeom>
                <a:avLst/>
                <a:gdLst/>
                <a:ahLst/>
                <a:cxnLst>
                  <a:cxn ang="0">
                    <a:pos x="717" y="1064"/>
                  </a:cxn>
                  <a:cxn ang="0">
                    <a:pos x="729" y="1119"/>
                  </a:cxn>
                  <a:cxn ang="0">
                    <a:pos x="764" y="1186"/>
                  </a:cxn>
                  <a:cxn ang="0">
                    <a:pos x="849" y="1201"/>
                  </a:cxn>
                  <a:cxn ang="0">
                    <a:pos x="858" y="1180"/>
                  </a:cxn>
                  <a:cxn ang="0">
                    <a:pos x="940" y="1222"/>
                  </a:cxn>
                  <a:cxn ang="0">
                    <a:pos x="904" y="1230"/>
                  </a:cxn>
                  <a:cxn ang="0">
                    <a:pos x="841" y="1222"/>
                  </a:cxn>
                  <a:cxn ang="0">
                    <a:pos x="769" y="1205"/>
                  </a:cxn>
                  <a:cxn ang="0">
                    <a:pos x="742" y="1182"/>
                  </a:cxn>
                  <a:cxn ang="0">
                    <a:pos x="689" y="1086"/>
                  </a:cxn>
                  <a:cxn ang="0">
                    <a:pos x="637" y="1122"/>
                  </a:cxn>
                  <a:cxn ang="0">
                    <a:pos x="609" y="1107"/>
                  </a:cxn>
                  <a:cxn ang="0">
                    <a:pos x="578" y="1139"/>
                  </a:cxn>
                  <a:cxn ang="0">
                    <a:pos x="570" y="1182"/>
                  </a:cxn>
                  <a:cxn ang="0">
                    <a:pos x="601" y="1244"/>
                  </a:cxn>
                  <a:cxn ang="0">
                    <a:pos x="589" y="1254"/>
                  </a:cxn>
                  <a:cxn ang="0">
                    <a:pos x="570" y="1244"/>
                  </a:cxn>
                  <a:cxn ang="0">
                    <a:pos x="578" y="1302"/>
                  </a:cxn>
                  <a:cxn ang="0">
                    <a:pos x="529" y="1277"/>
                  </a:cxn>
                  <a:cxn ang="0">
                    <a:pos x="531" y="1313"/>
                  </a:cxn>
                  <a:cxn ang="0">
                    <a:pos x="502" y="1317"/>
                  </a:cxn>
                  <a:cxn ang="0">
                    <a:pos x="360" y="1156"/>
                  </a:cxn>
                  <a:cxn ang="0">
                    <a:pos x="367" y="1310"/>
                  </a:cxn>
                  <a:cxn ang="0">
                    <a:pos x="331" y="1273"/>
                  </a:cxn>
                  <a:cxn ang="0">
                    <a:pos x="244" y="1066"/>
                  </a:cxn>
                  <a:cxn ang="0">
                    <a:pos x="238" y="1175"/>
                  </a:cxn>
                  <a:cxn ang="0">
                    <a:pos x="199" y="1114"/>
                  </a:cxn>
                  <a:cxn ang="0">
                    <a:pos x="147" y="990"/>
                  </a:cxn>
                  <a:cxn ang="0">
                    <a:pos x="131" y="1012"/>
                  </a:cxn>
                  <a:cxn ang="0">
                    <a:pos x="131" y="1070"/>
                  </a:cxn>
                  <a:cxn ang="0">
                    <a:pos x="87" y="1020"/>
                  </a:cxn>
                  <a:cxn ang="0">
                    <a:pos x="55" y="929"/>
                  </a:cxn>
                  <a:cxn ang="0">
                    <a:pos x="0" y="676"/>
                  </a:cxn>
                  <a:cxn ang="0">
                    <a:pos x="215" y="0"/>
                  </a:cxn>
                  <a:cxn ang="0">
                    <a:pos x="423" y="207"/>
                  </a:cxn>
                  <a:cxn ang="0">
                    <a:pos x="311" y="585"/>
                  </a:cxn>
                  <a:cxn ang="0">
                    <a:pos x="350" y="607"/>
                  </a:cxn>
                  <a:cxn ang="0">
                    <a:pos x="341" y="632"/>
                  </a:cxn>
                  <a:cxn ang="0">
                    <a:pos x="436" y="736"/>
                  </a:cxn>
                  <a:cxn ang="0">
                    <a:pos x="416" y="746"/>
                  </a:cxn>
                  <a:cxn ang="0">
                    <a:pos x="491" y="846"/>
                  </a:cxn>
                  <a:cxn ang="0">
                    <a:pos x="475" y="855"/>
                  </a:cxn>
                  <a:cxn ang="0">
                    <a:pos x="586" y="980"/>
                  </a:cxn>
                  <a:cxn ang="0">
                    <a:pos x="654" y="997"/>
                  </a:cxn>
                  <a:cxn ang="0">
                    <a:pos x="679" y="1059"/>
                  </a:cxn>
                  <a:cxn ang="0">
                    <a:pos x="717" y="1064"/>
                  </a:cxn>
                </a:cxnLst>
                <a:rect l="0" t="0" r="r" b="b"/>
                <a:pathLst>
                  <a:path w="940" h="1317">
                    <a:moveTo>
                      <a:pt x="717" y="1064"/>
                    </a:moveTo>
                    <a:lnTo>
                      <a:pt x="729" y="1119"/>
                    </a:lnTo>
                    <a:lnTo>
                      <a:pt x="764" y="1186"/>
                    </a:lnTo>
                    <a:lnTo>
                      <a:pt x="849" y="1201"/>
                    </a:lnTo>
                    <a:lnTo>
                      <a:pt x="858" y="1180"/>
                    </a:lnTo>
                    <a:lnTo>
                      <a:pt x="940" y="1222"/>
                    </a:lnTo>
                    <a:lnTo>
                      <a:pt x="904" y="1230"/>
                    </a:lnTo>
                    <a:lnTo>
                      <a:pt x="841" y="1222"/>
                    </a:lnTo>
                    <a:lnTo>
                      <a:pt x="769" y="1205"/>
                    </a:lnTo>
                    <a:lnTo>
                      <a:pt x="742" y="1182"/>
                    </a:lnTo>
                    <a:lnTo>
                      <a:pt x="689" y="1086"/>
                    </a:lnTo>
                    <a:lnTo>
                      <a:pt x="637" y="1122"/>
                    </a:lnTo>
                    <a:lnTo>
                      <a:pt x="609" y="1107"/>
                    </a:lnTo>
                    <a:lnTo>
                      <a:pt x="578" y="1139"/>
                    </a:lnTo>
                    <a:lnTo>
                      <a:pt x="570" y="1182"/>
                    </a:lnTo>
                    <a:lnTo>
                      <a:pt x="601" y="1244"/>
                    </a:lnTo>
                    <a:lnTo>
                      <a:pt x="589" y="1254"/>
                    </a:lnTo>
                    <a:lnTo>
                      <a:pt x="570" y="1244"/>
                    </a:lnTo>
                    <a:lnTo>
                      <a:pt x="578" y="1302"/>
                    </a:lnTo>
                    <a:lnTo>
                      <a:pt x="529" y="1277"/>
                    </a:lnTo>
                    <a:lnTo>
                      <a:pt x="531" y="1313"/>
                    </a:lnTo>
                    <a:lnTo>
                      <a:pt x="502" y="1317"/>
                    </a:lnTo>
                    <a:lnTo>
                      <a:pt x="360" y="1156"/>
                    </a:lnTo>
                    <a:lnTo>
                      <a:pt x="367" y="1310"/>
                    </a:lnTo>
                    <a:lnTo>
                      <a:pt x="331" y="1273"/>
                    </a:lnTo>
                    <a:lnTo>
                      <a:pt x="244" y="1066"/>
                    </a:lnTo>
                    <a:lnTo>
                      <a:pt x="238" y="1175"/>
                    </a:lnTo>
                    <a:lnTo>
                      <a:pt x="199" y="1114"/>
                    </a:lnTo>
                    <a:lnTo>
                      <a:pt x="147" y="990"/>
                    </a:lnTo>
                    <a:lnTo>
                      <a:pt x="131" y="1012"/>
                    </a:lnTo>
                    <a:lnTo>
                      <a:pt x="131" y="1070"/>
                    </a:lnTo>
                    <a:lnTo>
                      <a:pt x="87" y="1020"/>
                    </a:lnTo>
                    <a:lnTo>
                      <a:pt x="55" y="929"/>
                    </a:lnTo>
                    <a:lnTo>
                      <a:pt x="0" y="676"/>
                    </a:lnTo>
                    <a:lnTo>
                      <a:pt x="215" y="0"/>
                    </a:lnTo>
                    <a:lnTo>
                      <a:pt x="423" y="207"/>
                    </a:lnTo>
                    <a:lnTo>
                      <a:pt x="311" y="585"/>
                    </a:lnTo>
                    <a:lnTo>
                      <a:pt x="350" y="607"/>
                    </a:lnTo>
                    <a:lnTo>
                      <a:pt x="341" y="632"/>
                    </a:lnTo>
                    <a:lnTo>
                      <a:pt x="436" y="736"/>
                    </a:lnTo>
                    <a:lnTo>
                      <a:pt x="416" y="746"/>
                    </a:lnTo>
                    <a:lnTo>
                      <a:pt x="491" y="846"/>
                    </a:lnTo>
                    <a:lnTo>
                      <a:pt x="475" y="855"/>
                    </a:lnTo>
                    <a:lnTo>
                      <a:pt x="586" y="980"/>
                    </a:lnTo>
                    <a:lnTo>
                      <a:pt x="654" y="997"/>
                    </a:lnTo>
                    <a:lnTo>
                      <a:pt x="679" y="1059"/>
                    </a:lnTo>
                    <a:lnTo>
                      <a:pt x="717" y="1064"/>
                    </a:lnTo>
                    <a:close/>
                  </a:path>
                </a:pathLst>
              </a:custGeom>
              <a:grpFill/>
              <a:ln w="12700">
                <a:solidFill>
                  <a:srgbClr val="C00000"/>
                </a:solidFill>
                <a:prstDash val="solid"/>
                <a:round/>
                <a:headEnd/>
                <a:tailEnd/>
              </a:ln>
            </p:spPr>
            <p:txBody>
              <a:bodyPr/>
              <a:lstStyle/>
              <a:p>
                <a:pPr>
                  <a:defRPr/>
                </a:pPr>
                <a:endParaRPr lang="en-GB" dirty="0"/>
              </a:p>
            </p:txBody>
          </p:sp>
          <p:sp>
            <p:nvSpPr>
              <p:cNvPr id="186537" name="Freeform 169">
                <a:extLst>
                  <a:ext uri="{FF2B5EF4-FFF2-40B4-BE49-F238E27FC236}">
                    <a16:creationId xmlns:a16="http://schemas.microsoft.com/office/drawing/2014/main" id="{2EA7C233-7D5F-42DA-9BD9-FD2276A7E594}"/>
                  </a:ext>
                </a:extLst>
              </p:cNvPr>
              <p:cNvSpPr>
                <a:spLocks/>
              </p:cNvSpPr>
              <p:nvPr/>
            </p:nvSpPr>
            <p:spPr bwMode="auto">
              <a:xfrm>
                <a:off x="619" y="1407"/>
                <a:ext cx="58" cy="81"/>
              </a:xfrm>
              <a:custGeom>
                <a:avLst/>
                <a:gdLst/>
                <a:ahLst/>
                <a:cxnLst>
                  <a:cxn ang="0">
                    <a:pos x="12" y="321"/>
                  </a:cxn>
                  <a:cxn ang="0">
                    <a:pos x="30" y="371"/>
                  </a:cxn>
                  <a:cxn ang="0">
                    <a:pos x="55" y="359"/>
                  </a:cxn>
                  <a:cxn ang="0">
                    <a:pos x="55" y="416"/>
                  </a:cxn>
                  <a:cxn ang="0">
                    <a:pos x="145" y="585"/>
                  </a:cxn>
                  <a:cxn ang="0">
                    <a:pos x="266" y="741"/>
                  </a:cxn>
                  <a:cxn ang="0">
                    <a:pos x="261" y="746"/>
                  </a:cxn>
                  <a:cxn ang="0">
                    <a:pos x="296" y="803"/>
                  </a:cxn>
                  <a:cxn ang="0">
                    <a:pos x="357" y="828"/>
                  </a:cxn>
                  <a:cxn ang="0">
                    <a:pos x="578" y="810"/>
                  </a:cxn>
                  <a:cxn ang="0">
                    <a:pos x="615" y="839"/>
                  </a:cxn>
                  <a:cxn ang="0">
                    <a:pos x="619" y="891"/>
                  </a:cxn>
                  <a:cxn ang="0">
                    <a:pos x="608" y="863"/>
                  </a:cxn>
                  <a:cxn ang="0">
                    <a:pos x="593" y="863"/>
                  </a:cxn>
                  <a:cxn ang="0">
                    <a:pos x="593" y="900"/>
                  </a:cxn>
                  <a:cxn ang="0">
                    <a:pos x="562" y="886"/>
                  </a:cxn>
                  <a:cxn ang="0">
                    <a:pos x="546" y="906"/>
                  </a:cxn>
                  <a:cxn ang="0">
                    <a:pos x="623" y="988"/>
                  </a:cxn>
                  <a:cxn ang="0">
                    <a:pos x="533" y="1011"/>
                  </a:cxn>
                  <a:cxn ang="0">
                    <a:pos x="616" y="1052"/>
                  </a:cxn>
                  <a:cxn ang="0">
                    <a:pos x="699" y="1026"/>
                  </a:cxn>
                  <a:cxn ang="0">
                    <a:pos x="647" y="994"/>
                  </a:cxn>
                  <a:cxn ang="0">
                    <a:pos x="569" y="919"/>
                  </a:cxn>
                  <a:cxn ang="0">
                    <a:pos x="569" y="900"/>
                  </a:cxn>
                  <a:cxn ang="0">
                    <a:pos x="599" y="908"/>
                  </a:cxn>
                  <a:cxn ang="0">
                    <a:pos x="674" y="983"/>
                  </a:cxn>
                  <a:cxn ang="0">
                    <a:pos x="703" y="946"/>
                  </a:cxn>
                  <a:cxn ang="0">
                    <a:pos x="636" y="824"/>
                  </a:cxn>
                  <a:cxn ang="0">
                    <a:pos x="584" y="769"/>
                  </a:cxn>
                  <a:cxn ang="0">
                    <a:pos x="557" y="764"/>
                  </a:cxn>
                  <a:cxn ang="0">
                    <a:pos x="543" y="716"/>
                  </a:cxn>
                  <a:cxn ang="0">
                    <a:pos x="475" y="616"/>
                  </a:cxn>
                  <a:cxn ang="0">
                    <a:pos x="449" y="526"/>
                  </a:cxn>
                  <a:cxn ang="0">
                    <a:pos x="418" y="492"/>
                  </a:cxn>
                  <a:cxn ang="0">
                    <a:pos x="409" y="447"/>
                  </a:cxn>
                  <a:cxn ang="0">
                    <a:pos x="388" y="421"/>
                  </a:cxn>
                  <a:cxn ang="0">
                    <a:pos x="397" y="402"/>
                  </a:cxn>
                  <a:cxn ang="0">
                    <a:pos x="364" y="374"/>
                  </a:cxn>
                  <a:cxn ang="0">
                    <a:pos x="350" y="330"/>
                  </a:cxn>
                  <a:cxn ang="0">
                    <a:pos x="328" y="341"/>
                  </a:cxn>
                  <a:cxn ang="0">
                    <a:pos x="310" y="248"/>
                  </a:cxn>
                  <a:cxn ang="0">
                    <a:pos x="281" y="262"/>
                  </a:cxn>
                  <a:cxn ang="0">
                    <a:pos x="142" y="49"/>
                  </a:cxn>
                  <a:cxn ang="0">
                    <a:pos x="0" y="0"/>
                  </a:cxn>
                  <a:cxn ang="0">
                    <a:pos x="12" y="321"/>
                  </a:cxn>
                </a:cxnLst>
                <a:rect l="0" t="0" r="r" b="b"/>
                <a:pathLst>
                  <a:path w="703" h="1052">
                    <a:moveTo>
                      <a:pt x="12" y="321"/>
                    </a:moveTo>
                    <a:lnTo>
                      <a:pt x="30" y="371"/>
                    </a:lnTo>
                    <a:lnTo>
                      <a:pt x="55" y="359"/>
                    </a:lnTo>
                    <a:lnTo>
                      <a:pt x="55" y="416"/>
                    </a:lnTo>
                    <a:lnTo>
                      <a:pt x="145" y="585"/>
                    </a:lnTo>
                    <a:lnTo>
                      <a:pt x="266" y="741"/>
                    </a:lnTo>
                    <a:lnTo>
                      <a:pt x="261" y="746"/>
                    </a:lnTo>
                    <a:lnTo>
                      <a:pt x="296" y="803"/>
                    </a:lnTo>
                    <a:lnTo>
                      <a:pt x="357" y="828"/>
                    </a:lnTo>
                    <a:lnTo>
                      <a:pt x="578" y="810"/>
                    </a:lnTo>
                    <a:lnTo>
                      <a:pt x="615" y="839"/>
                    </a:lnTo>
                    <a:lnTo>
                      <a:pt x="619" y="891"/>
                    </a:lnTo>
                    <a:lnTo>
                      <a:pt x="608" y="863"/>
                    </a:lnTo>
                    <a:lnTo>
                      <a:pt x="593" y="863"/>
                    </a:lnTo>
                    <a:lnTo>
                      <a:pt x="593" y="900"/>
                    </a:lnTo>
                    <a:lnTo>
                      <a:pt x="562" y="886"/>
                    </a:lnTo>
                    <a:lnTo>
                      <a:pt x="546" y="906"/>
                    </a:lnTo>
                    <a:lnTo>
                      <a:pt x="623" y="988"/>
                    </a:lnTo>
                    <a:lnTo>
                      <a:pt x="533" y="1011"/>
                    </a:lnTo>
                    <a:lnTo>
                      <a:pt x="616" y="1052"/>
                    </a:lnTo>
                    <a:lnTo>
                      <a:pt x="699" y="1026"/>
                    </a:lnTo>
                    <a:lnTo>
                      <a:pt x="647" y="994"/>
                    </a:lnTo>
                    <a:lnTo>
                      <a:pt x="569" y="919"/>
                    </a:lnTo>
                    <a:lnTo>
                      <a:pt x="569" y="900"/>
                    </a:lnTo>
                    <a:lnTo>
                      <a:pt x="599" y="908"/>
                    </a:lnTo>
                    <a:lnTo>
                      <a:pt x="674" y="983"/>
                    </a:lnTo>
                    <a:lnTo>
                      <a:pt x="703" y="946"/>
                    </a:lnTo>
                    <a:lnTo>
                      <a:pt x="636" y="824"/>
                    </a:lnTo>
                    <a:lnTo>
                      <a:pt x="584" y="769"/>
                    </a:lnTo>
                    <a:lnTo>
                      <a:pt x="557" y="764"/>
                    </a:lnTo>
                    <a:lnTo>
                      <a:pt x="543" y="716"/>
                    </a:lnTo>
                    <a:lnTo>
                      <a:pt x="475" y="616"/>
                    </a:lnTo>
                    <a:lnTo>
                      <a:pt x="449" y="526"/>
                    </a:lnTo>
                    <a:lnTo>
                      <a:pt x="418" y="492"/>
                    </a:lnTo>
                    <a:lnTo>
                      <a:pt x="409" y="447"/>
                    </a:lnTo>
                    <a:lnTo>
                      <a:pt x="388" y="421"/>
                    </a:lnTo>
                    <a:lnTo>
                      <a:pt x="397" y="402"/>
                    </a:lnTo>
                    <a:lnTo>
                      <a:pt x="364" y="374"/>
                    </a:lnTo>
                    <a:lnTo>
                      <a:pt x="350" y="330"/>
                    </a:lnTo>
                    <a:lnTo>
                      <a:pt x="328" y="341"/>
                    </a:lnTo>
                    <a:lnTo>
                      <a:pt x="310" y="248"/>
                    </a:lnTo>
                    <a:lnTo>
                      <a:pt x="281" y="262"/>
                    </a:lnTo>
                    <a:lnTo>
                      <a:pt x="142" y="49"/>
                    </a:lnTo>
                    <a:lnTo>
                      <a:pt x="0" y="0"/>
                    </a:lnTo>
                    <a:lnTo>
                      <a:pt x="12" y="321"/>
                    </a:lnTo>
                    <a:close/>
                  </a:path>
                </a:pathLst>
              </a:custGeom>
              <a:grpFill/>
              <a:ln w="12700">
                <a:solidFill>
                  <a:srgbClr val="C00000"/>
                </a:solidFill>
                <a:prstDash val="solid"/>
                <a:round/>
                <a:headEnd/>
                <a:tailEnd/>
              </a:ln>
            </p:spPr>
            <p:txBody>
              <a:bodyPr/>
              <a:lstStyle/>
              <a:p>
                <a:pPr>
                  <a:defRPr/>
                </a:pPr>
                <a:endParaRPr lang="en-GB" dirty="0"/>
              </a:p>
            </p:txBody>
          </p:sp>
          <p:sp>
            <p:nvSpPr>
              <p:cNvPr id="186538" name="Freeform 170">
                <a:extLst>
                  <a:ext uri="{FF2B5EF4-FFF2-40B4-BE49-F238E27FC236}">
                    <a16:creationId xmlns:a16="http://schemas.microsoft.com/office/drawing/2014/main" id="{0E3B32F2-9DA6-48DE-952C-CEFB519BC38C}"/>
                  </a:ext>
                </a:extLst>
              </p:cNvPr>
              <p:cNvSpPr>
                <a:spLocks/>
              </p:cNvSpPr>
              <p:nvPr/>
            </p:nvSpPr>
            <p:spPr bwMode="auto">
              <a:xfrm>
                <a:off x="650" y="1470"/>
                <a:ext cx="22" cy="16"/>
              </a:xfrm>
              <a:custGeom>
                <a:avLst/>
                <a:gdLst/>
                <a:ahLst/>
                <a:cxnLst>
                  <a:cxn ang="0">
                    <a:pos x="120" y="207"/>
                  </a:cxn>
                  <a:cxn ang="0">
                    <a:pos x="108" y="169"/>
                  </a:cxn>
                  <a:cxn ang="0">
                    <a:pos x="173" y="194"/>
                  </a:cxn>
                  <a:cxn ang="0">
                    <a:pos x="247" y="186"/>
                  </a:cxn>
                  <a:cxn ang="0">
                    <a:pos x="252" y="168"/>
                  </a:cxn>
                  <a:cxn ang="0">
                    <a:pos x="181" y="90"/>
                  </a:cxn>
                  <a:cxn ang="0">
                    <a:pos x="132" y="67"/>
                  </a:cxn>
                  <a:cxn ang="0">
                    <a:pos x="143" y="50"/>
                  </a:cxn>
                  <a:cxn ang="0">
                    <a:pos x="202" y="79"/>
                  </a:cxn>
                  <a:cxn ang="0">
                    <a:pos x="260" y="90"/>
                  </a:cxn>
                  <a:cxn ang="0">
                    <a:pos x="244" y="30"/>
                  </a:cxn>
                  <a:cxn ang="0">
                    <a:pos x="198" y="0"/>
                  </a:cxn>
                  <a:cxn ang="0">
                    <a:pos x="0" y="28"/>
                  </a:cxn>
                  <a:cxn ang="0">
                    <a:pos x="37" y="72"/>
                  </a:cxn>
                  <a:cxn ang="0">
                    <a:pos x="54" y="168"/>
                  </a:cxn>
                  <a:cxn ang="0">
                    <a:pos x="73" y="209"/>
                  </a:cxn>
                  <a:cxn ang="0">
                    <a:pos x="120" y="207"/>
                  </a:cxn>
                </a:cxnLst>
                <a:rect l="0" t="0" r="r" b="b"/>
                <a:pathLst>
                  <a:path w="260" h="209">
                    <a:moveTo>
                      <a:pt x="120" y="207"/>
                    </a:moveTo>
                    <a:lnTo>
                      <a:pt x="108" y="169"/>
                    </a:lnTo>
                    <a:lnTo>
                      <a:pt x="173" y="194"/>
                    </a:lnTo>
                    <a:lnTo>
                      <a:pt x="247" y="186"/>
                    </a:lnTo>
                    <a:lnTo>
                      <a:pt x="252" y="168"/>
                    </a:lnTo>
                    <a:lnTo>
                      <a:pt x="181" y="90"/>
                    </a:lnTo>
                    <a:lnTo>
                      <a:pt x="132" y="67"/>
                    </a:lnTo>
                    <a:lnTo>
                      <a:pt x="143" y="50"/>
                    </a:lnTo>
                    <a:lnTo>
                      <a:pt x="202" y="79"/>
                    </a:lnTo>
                    <a:lnTo>
                      <a:pt x="260" y="90"/>
                    </a:lnTo>
                    <a:lnTo>
                      <a:pt x="244" y="30"/>
                    </a:lnTo>
                    <a:lnTo>
                      <a:pt x="198" y="0"/>
                    </a:lnTo>
                    <a:lnTo>
                      <a:pt x="0" y="28"/>
                    </a:lnTo>
                    <a:lnTo>
                      <a:pt x="37" y="72"/>
                    </a:lnTo>
                    <a:lnTo>
                      <a:pt x="54" y="168"/>
                    </a:lnTo>
                    <a:lnTo>
                      <a:pt x="73" y="209"/>
                    </a:lnTo>
                    <a:lnTo>
                      <a:pt x="120" y="207"/>
                    </a:lnTo>
                    <a:close/>
                  </a:path>
                </a:pathLst>
              </a:custGeom>
              <a:grpFill/>
              <a:ln w="12700">
                <a:solidFill>
                  <a:srgbClr val="C00000"/>
                </a:solidFill>
                <a:prstDash val="solid"/>
                <a:round/>
                <a:headEnd/>
                <a:tailEnd/>
              </a:ln>
            </p:spPr>
            <p:txBody>
              <a:bodyPr/>
              <a:lstStyle/>
              <a:p>
                <a:pPr>
                  <a:defRPr/>
                </a:pPr>
                <a:endParaRPr lang="en-GB" dirty="0"/>
              </a:p>
            </p:txBody>
          </p:sp>
          <p:sp>
            <p:nvSpPr>
              <p:cNvPr id="186539" name="Freeform 171">
                <a:extLst>
                  <a:ext uri="{FF2B5EF4-FFF2-40B4-BE49-F238E27FC236}">
                    <a16:creationId xmlns:a16="http://schemas.microsoft.com/office/drawing/2014/main" id="{DACE0F6A-8874-441D-8C0B-03824A28016A}"/>
                  </a:ext>
                </a:extLst>
              </p:cNvPr>
              <p:cNvSpPr>
                <a:spLocks/>
              </p:cNvSpPr>
              <p:nvPr/>
            </p:nvSpPr>
            <p:spPr bwMode="auto">
              <a:xfrm>
                <a:off x="671" y="1473"/>
                <a:ext cx="34" cy="22"/>
              </a:xfrm>
              <a:custGeom>
                <a:avLst/>
                <a:gdLst/>
                <a:ahLst/>
                <a:cxnLst>
                  <a:cxn ang="0">
                    <a:pos x="15" y="206"/>
                  </a:cxn>
                  <a:cxn ang="0">
                    <a:pos x="55" y="270"/>
                  </a:cxn>
                  <a:cxn ang="0">
                    <a:pos x="123" y="278"/>
                  </a:cxn>
                  <a:cxn ang="0">
                    <a:pos x="117" y="268"/>
                  </a:cxn>
                  <a:cxn ang="0">
                    <a:pos x="60" y="245"/>
                  </a:cxn>
                  <a:cxn ang="0">
                    <a:pos x="76" y="203"/>
                  </a:cxn>
                  <a:cxn ang="0">
                    <a:pos x="110" y="125"/>
                  </a:cxn>
                  <a:cxn ang="0">
                    <a:pos x="192" y="96"/>
                  </a:cxn>
                  <a:cxn ang="0">
                    <a:pos x="291" y="144"/>
                  </a:cxn>
                  <a:cxn ang="0">
                    <a:pos x="302" y="190"/>
                  </a:cxn>
                  <a:cxn ang="0">
                    <a:pos x="271" y="211"/>
                  </a:cxn>
                  <a:cxn ang="0">
                    <a:pos x="325" y="202"/>
                  </a:cxn>
                  <a:cxn ang="0">
                    <a:pos x="340" y="163"/>
                  </a:cxn>
                  <a:cxn ang="0">
                    <a:pos x="359" y="190"/>
                  </a:cxn>
                  <a:cxn ang="0">
                    <a:pos x="376" y="148"/>
                  </a:cxn>
                  <a:cxn ang="0">
                    <a:pos x="387" y="202"/>
                  </a:cxn>
                  <a:cxn ang="0">
                    <a:pos x="359" y="241"/>
                  </a:cxn>
                  <a:cxn ang="0">
                    <a:pos x="361" y="247"/>
                  </a:cxn>
                  <a:cxn ang="0">
                    <a:pos x="399" y="211"/>
                  </a:cxn>
                  <a:cxn ang="0">
                    <a:pos x="395" y="144"/>
                  </a:cxn>
                  <a:cxn ang="0">
                    <a:pos x="346" y="96"/>
                  </a:cxn>
                  <a:cxn ang="0">
                    <a:pos x="291" y="56"/>
                  </a:cxn>
                  <a:cxn ang="0">
                    <a:pos x="254" y="15"/>
                  </a:cxn>
                  <a:cxn ang="0">
                    <a:pos x="72" y="26"/>
                  </a:cxn>
                  <a:cxn ang="0">
                    <a:pos x="44" y="47"/>
                  </a:cxn>
                  <a:cxn ang="0">
                    <a:pos x="134" y="10"/>
                  </a:cxn>
                  <a:cxn ang="0">
                    <a:pos x="278" y="10"/>
                  </a:cxn>
                  <a:cxn ang="0">
                    <a:pos x="302" y="45"/>
                  </a:cxn>
                  <a:cxn ang="0">
                    <a:pos x="277" y="7"/>
                  </a:cxn>
                  <a:cxn ang="0">
                    <a:pos x="125" y="4"/>
                  </a:cxn>
                  <a:cxn ang="0">
                    <a:pos x="0" y="38"/>
                  </a:cxn>
                  <a:cxn ang="0">
                    <a:pos x="40" y="138"/>
                  </a:cxn>
                  <a:cxn ang="0">
                    <a:pos x="7" y="181"/>
                  </a:cxn>
                </a:cxnLst>
                <a:rect l="0" t="0" r="r" b="b"/>
                <a:pathLst>
                  <a:path w="402" h="286">
                    <a:moveTo>
                      <a:pt x="7" y="181"/>
                    </a:moveTo>
                    <a:lnTo>
                      <a:pt x="15" y="206"/>
                    </a:lnTo>
                    <a:lnTo>
                      <a:pt x="29" y="243"/>
                    </a:lnTo>
                    <a:lnTo>
                      <a:pt x="55" y="270"/>
                    </a:lnTo>
                    <a:lnTo>
                      <a:pt x="91" y="286"/>
                    </a:lnTo>
                    <a:lnTo>
                      <a:pt x="123" y="278"/>
                    </a:lnTo>
                    <a:lnTo>
                      <a:pt x="157" y="256"/>
                    </a:lnTo>
                    <a:lnTo>
                      <a:pt x="117" y="268"/>
                    </a:lnTo>
                    <a:lnTo>
                      <a:pt x="83" y="264"/>
                    </a:lnTo>
                    <a:lnTo>
                      <a:pt x="60" y="245"/>
                    </a:lnTo>
                    <a:lnTo>
                      <a:pt x="58" y="227"/>
                    </a:lnTo>
                    <a:lnTo>
                      <a:pt x="76" y="203"/>
                    </a:lnTo>
                    <a:lnTo>
                      <a:pt x="94" y="183"/>
                    </a:lnTo>
                    <a:lnTo>
                      <a:pt x="110" y="125"/>
                    </a:lnTo>
                    <a:lnTo>
                      <a:pt x="140" y="129"/>
                    </a:lnTo>
                    <a:lnTo>
                      <a:pt x="192" y="96"/>
                    </a:lnTo>
                    <a:lnTo>
                      <a:pt x="258" y="122"/>
                    </a:lnTo>
                    <a:lnTo>
                      <a:pt x="291" y="144"/>
                    </a:lnTo>
                    <a:lnTo>
                      <a:pt x="300" y="165"/>
                    </a:lnTo>
                    <a:lnTo>
                      <a:pt x="302" y="190"/>
                    </a:lnTo>
                    <a:lnTo>
                      <a:pt x="294" y="203"/>
                    </a:lnTo>
                    <a:lnTo>
                      <a:pt x="271" y="211"/>
                    </a:lnTo>
                    <a:lnTo>
                      <a:pt x="295" y="215"/>
                    </a:lnTo>
                    <a:lnTo>
                      <a:pt x="325" y="202"/>
                    </a:lnTo>
                    <a:lnTo>
                      <a:pt x="336" y="187"/>
                    </a:lnTo>
                    <a:lnTo>
                      <a:pt x="340" y="163"/>
                    </a:lnTo>
                    <a:lnTo>
                      <a:pt x="340" y="156"/>
                    </a:lnTo>
                    <a:lnTo>
                      <a:pt x="359" y="190"/>
                    </a:lnTo>
                    <a:lnTo>
                      <a:pt x="371" y="174"/>
                    </a:lnTo>
                    <a:lnTo>
                      <a:pt x="376" y="148"/>
                    </a:lnTo>
                    <a:lnTo>
                      <a:pt x="387" y="174"/>
                    </a:lnTo>
                    <a:lnTo>
                      <a:pt x="387" y="202"/>
                    </a:lnTo>
                    <a:lnTo>
                      <a:pt x="378" y="222"/>
                    </a:lnTo>
                    <a:lnTo>
                      <a:pt x="359" y="241"/>
                    </a:lnTo>
                    <a:lnTo>
                      <a:pt x="325" y="251"/>
                    </a:lnTo>
                    <a:lnTo>
                      <a:pt x="361" y="247"/>
                    </a:lnTo>
                    <a:lnTo>
                      <a:pt x="387" y="233"/>
                    </a:lnTo>
                    <a:lnTo>
                      <a:pt x="399" y="211"/>
                    </a:lnTo>
                    <a:lnTo>
                      <a:pt x="402" y="176"/>
                    </a:lnTo>
                    <a:lnTo>
                      <a:pt x="395" y="144"/>
                    </a:lnTo>
                    <a:lnTo>
                      <a:pt x="376" y="112"/>
                    </a:lnTo>
                    <a:lnTo>
                      <a:pt x="346" y="96"/>
                    </a:lnTo>
                    <a:lnTo>
                      <a:pt x="340" y="68"/>
                    </a:lnTo>
                    <a:lnTo>
                      <a:pt x="291" y="56"/>
                    </a:lnTo>
                    <a:lnTo>
                      <a:pt x="274" y="21"/>
                    </a:lnTo>
                    <a:lnTo>
                      <a:pt x="254" y="15"/>
                    </a:lnTo>
                    <a:lnTo>
                      <a:pt x="161" y="26"/>
                    </a:lnTo>
                    <a:lnTo>
                      <a:pt x="72" y="26"/>
                    </a:lnTo>
                    <a:lnTo>
                      <a:pt x="83" y="49"/>
                    </a:lnTo>
                    <a:lnTo>
                      <a:pt x="44" y="47"/>
                    </a:lnTo>
                    <a:lnTo>
                      <a:pt x="29" y="15"/>
                    </a:lnTo>
                    <a:lnTo>
                      <a:pt x="134" y="10"/>
                    </a:lnTo>
                    <a:lnTo>
                      <a:pt x="235" y="4"/>
                    </a:lnTo>
                    <a:lnTo>
                      <a:pt x="278" y="10"/>
                    </a:lnTo>
                    <a:lnTo>
                      <a:pt x="294" y="21"/>
                    </a:lnTo>
                    <a:lnTo>
                      <a:pt x="302" y="45"/>
                    </a:lnTo>
                    <a:lnTo>
                      <a:pt x="297" y="21"/>
                    </a:lnTo>
                    <a:lnTo>
                      <a:pt x="277" y="7"/>
                    </a:lnTo>
                    <a:lnTo>
                      <a:pt x="246" y="0"/>
                    </a:lnTo>
                    <a:lnTo>
                      <a:pt x="125" y="4"/>
                    </a:lnTo>
                    <a:lnTo>
                      <a:pt x="17" y="7"/>
                    </a:lnTo>
                    <a:lnTo>
                      <a:pt x="0" y="38"/>
                    </a:lnTo>
                    <a:lnTo>
                      <a:pt x="34" y="113"/>
                    </a:lnTo>
                    <a:lnTo>
                      <a:pt x="40" y="138"/>
                    </a:lnTo>
                    <a:lnTo>
                      <a:pt x="25" y="152"/>
                    </a:lnTo>
                    <a:lnTo>
                      <a:pt x="7" y="181"/>
                    </a:lnTo>
                    <a:close/>
                  </a:path>
                </a:pathLst>
              </a:custGeom>
              <a:grpFill/>
              <a:ln w="12700">
                <a:solidFill>
                  <a:srgbClr val="C00000"/>
                </a:solidFill>
                <a:prstDash val="solid"/>
                <a:round/>
                <a:headEnd/>
                <a:tailEnd/>
              </a:ln>
            </p:spPr>
            <p:txBody>
              <a:bodyPr/>
              <a:lstStyle/>
              <a:p>
                <a:pPr>
                  <a:defRPr/>
                </a:pPr>
                <a:endParaRPr lang="en-GB" dirty="0"/>
              </a:p>
            </p:txBody>
          </p:sp>
          <p:sp>
            <p:nvSpPr>
              <p:cNvPr id="186540" name="Freeform 172">
                <a:extLst>
                  <a:ext uri="{FF2B5EF4-FFF2-40B4-BE49-F238E27FC236}">
                    <a16:creationId xmlns:a16="http://schemas.microsoft.com/office/drawing/2014/main" id="{728AD0C6-3DE5-4B3D-993F-3558179994B1}"/>
                  </a:ext>
                </a:extLst>
              </p:cNvPr>
              <p:cNvSpPr>
                <a:spLocks/>
              </p:cNvSpPr>
              <p:nvPr/>
            </p:nvSpPr>
            <p:spPr bwMode="auto">
              <a:xfrm>
                <a:off x="698" y="1476"/>
                <a:ext cx="7" cy="9"/>
              </a:xfrm>
              <a:custGeom>
                <a:avLst/>
                <a:gdLst/>
                <a:ahLst/>
                <a:cxnLst>
                  <a:cxn ang="0">
                    <a:pos x="0" y="2"/>
                  </a:cxn>
                  <a:cxn ang="0">
                    <a:pos x="24" y="6"/>
                  </a:cxn>
                  <a:cxn ang="0">
                    <a:pos x="39" y="32"/>
                  </a:cxn>
                  <a:cxn ang="0">
                    <a:pos x="62" y="59"/>
                  </a:cxn>
                  <a:cxn ang="0">
                    <a:pos x="72" y="82"/>
                  </a:cxn>
                  <a:cxn ang="0">
                    <a:pos x="76" y="109"/>
                  </a:cxn>
                  <a:cxn ang="0">
                    <a:pos x="84" y="89"/>
                  </a:cxn>
                  <a:cxn ang="0">
                    <a:pos x="77" y="63"/>
                  </a:cxn>
                  <a:cxn ang="0">
                    <a:pos x="49" y="39"/>
                  </a:cxn>
                  <a:cxn ang="0">
                    <a:pos x="32" y="11"/>
                  </a:cxn>
                  <a:cxn ang="0">
                    <a:pos x="24" y="0"/>
                  </a:cxn>
                  <a:cxn ang="0">
                    <a:pos x="0" y="2"/>
                  </a:cxn>
                </a:cxnLst>
                <a:rect l="0" t="0" r="r" b="b"/>
                <a:pathLst>
                  <a:path w="84" h="109">
                    <a:moveTo>
                      <a:pt x="0" y="2"/>
                    </a:moveTo>
                    <a:lnTo>
                      <a:pt x="24" y="6"/>
                    </a:lnTo>
                    <a:lnTo>
                      <a:pt x="39" y="32"/>
                    </a:lnTo>
                    <a:lnTo>
                      <a:pt x="62" y="59"/>
                    </a:lnTo>
                    <a:lnTo>
                      <a:pt x="72" y="82"/>
                    </a:lnTo>
                    <a:lnTo>
                      <a:pt x="76" y="109"/>
                    </a:lnTo>
                    <a:lnTo>
                      <a:pt x="84" y="89"/>
                    </a:lnTo>
                    <a:lnTo>
                      <a:pt x="77" y="63"/>
                    </a:lnTo>
                    <a:lnTo>
                      <a:pt x="49" y="39"/>
                    </a:lnTo>
                    <a:lnTo>
                      <a:pt x="32" y="11"/>
                    </a:lnTo>
                    <a:lnTo>
                      <a:pt x="24" y="0"/>
                    </a:lnTo>
                    <a:lnTo>
                      <a:pt x="0" y="2"/>
                    </a:lnTo>
                    <a:close/>
                  </a:path>
                </a:pathLst>
              </a:custGeom>
              <a:grpFill/>
              <a:ln w="12700">
                <a:solidFill>
                  <a:srgbClr val="C00000"/>
                </a:solidFill>
                <a:prstDash val="solid"/>
                <a:round/>
                <a:headEnd/>
                <a:tailEnd/>
              </a:ln>
            </p:spPr>
            <p:txBody>
              <a:bodyPr/>
              <a:lstStyle/>
              <a:p>
                <a:pPr>
                  <a:defRPr/>
                </a:pPr>
                <a:endParaRPr lang="en-GB" dirty="0"/>
              </a:p>
            </p:txBody>
          </p:sp>
          <p:sp>
            <p:nvSpPr>
              <p:cNvPr id="186541" name="Freeform 173">
                <a:extLst>
                  <a:ext uri="{FF2B5EF4-FFF2-40B4-BE49-F238E27FC236}">
                    <a16:creationId xmlns:a16="http://schemas.microsoft.com/office/drawing/2014/main" id="{BF365CBF-BCC5-45C2-A955-0FCFADDA8691}"/>
                  </a:ext>
                </a:extLst>
              </p:cNvPr>
              <p:cNvSpPr>
                <a:spLocks/>
              </p:cNvSpPr>
              <p:nvPr/>
            </p:nvSpPr>
            <p:spPr bwMode="auto">
              <a:xfrm>
                <a:off x="668" y="1207"/>
                <a:ext cx="153" cy="194"/>
              </a:xfrm>
              <a:custGeom>
                <a:avLst/>
                <a:gdLst/>
                <a:ahLst/>
                <a:cxnLst>
                  <a:cxn ang="0">
                    <a:pos x="1071" y="903"/>
                  </a:cxn>
                  <a:cxn ang="0">
                    <a:pos x="863" y="1162"/>
                  </a:cxn>
                  <a:cxn ang="0">
                    <a:pos x="273" y="1626"/>
                  </a:cxn>
                  <a:cxn ang="0">
                    <a:pos x="352" y="1634"/>
                  </a:cxn>
                  <a:cxn ang="0">
                    <a:pos x="214" y="1775"/>
                  </a:cxn>
                  <a:cxn ang="0">
                    <a:pos x="65" y="2008"/>
                  </a:cxn>
                  <a:cxn ang="0">
                    <a:pos x="65" y="2075"/>
                  </a:cxn>
                  <a:cxn ang="0">
                    <a:pos x="296" y="2521"/>
                  </a:cxn>
                  <a:cxn ang="0">
                    <a:pos x="339" y="2354"/>
                  </a:cxn>
                  <a:cxn ang="0">
                    <a:pos x="572" y="2246"/>
                  </a:cxn>
                  <a:cxn ang="0">
                    <a:pos x="599" y="2205"/>
                  </a:cxn>
                  <a:cxn ang="0">
                    <a:pos x="648" y="1982"/>
                  </a:cxn>
                  <a:cxn ang="0">
                    <a:pos x="754" y="1957"/>
                  </a:cxn>
                  <a:cxn ang="0">
                    <a:pos x="793" y="1871"/>
                  </a:cxn>
                  <a:cxn ang="0">
                    <a:pos x="863" y="1750"/>
                  </a:cxn>
                  <a:cxn ang="0">
                    <a:pos x="978" y="1693"/>
                  </a:cxn>
                  <a:cxn ang="0">
                    <a:pos x="1031" y="1630"/>
                  </a:cxn>
                  <a:cxn ang="0">
                    <a:pos x="1099" y="1473"/>
                  </a:cxn>
                  <a:cxn ang="0">
                    <a:pos x="1308" y="1346"/>
                  </a:cxn>
                  <a:cxn ang="0">
                    <a:pos x="1332" y="1264"/>
                  </a:cxn>
                  <a:cxn ang="0">
                    <a:pos x="1385" y="1210"/>
                  </a:cxn>
                  <a:cxn ang="0">
                    <a:pos x="1421" y="1097"/>
                  </a:cxn>
                  <a:cxn ang="0">
                    <a:pos x="1463" y="971"/>
                  </a:cxn>
                  <a:cxn ang="0">
                    <a:pos x="1474" y="881"/>
                  </a:cxn>
                  <a:cxn ang="0">
                    <a:pos x="1718" y="573"/>
                  </a:cxn>
                  <a:cxn ang="0">
                    <a:pos x="1819" y="300"/>
                  </a:cxn>
                  <a:cxn ang="0">
                    <a:pos x="1809" y="303"/>
                  </a:cxn>
                  <a:cxn ang="0">
                    <a:pos x="1772" y="261"/>
                  </a:cxn>
                  <a:cxn ang="0">
                    <a:pos x="1697" y="0"/>
                  </a:cxn>
                  <a:cxn ang="0">
                    <a:pos x="1727" y="231"/>
                  </a:cxn>
                  <a:cxn ang="0">
                    <a:pos x="1690" y="435"/>
                  </a:cxn>
                  <a:cxn ang="0">
                    <a:pos x="1626" y="182"/>
                  </a:cxn>
                  <a:cxn ang="0">
                    <a:pos x="1656" y="376"/>
                  </a:cxn>
                  <a:cxn ang="0">
                    <a:pos x="1621" y="561"/>
                  </a:cxn>
                  <a:cxn ang="0">
                    <a:pos x="1534" y="722"/>
                  </a:cxn>
                  <a:cxn ang="0">
                    <a:pos x="1365" y="891"/>
                  </a:cxn>
                  <a:cxn ang="0">
                    <a:pos x="1067" y="1025"/>
                  </a:cxn>
                  <a:cxn ang="0">
                    <a:pos x="1106" y="863"/>
                  </a:cxn>
                  <a:cxn ang="0">
                    <a:pos x="1090" y="758"/>
                  </a:cxn>
                </a:cxnLst>
                <a:rect l="0" t="0" r="r" b="b"/>
                <a:pathLst>
                  <a:path w="1837" h="2521">
                    <a:moveTo>
                      <a:pt x="1090" y="758"/>
                    </a:moveTo>
                    <a:lnTo>
                      <a:pt x="1071" y="903"/>
                    </a:lnTo>
                    <a:lnTo>
                      <a:pt x="1025" y="982"/>
                    </a:lnTo>
                    <a:lnTo>
                      <a:pt x="863" y="1162"/>
                    </a:lnTo>
                    <a:lnTo>
                      <a:pt x="636" y="1360"/>
                    </a:lnTo>
                    <a:lnTo>
                      <a:pt x="273" y="1626"/>
                    </a:lnTo>
                    <a:lnTo>
                      <a:pt x="572" y="1446"/>
                    </a:lnTo>
                    <a:lnTo>
                      <a:pt x="352" y="1634"/>
                    </a:lnTo>
                    <a:lnTo>
                      <a:pt x="49" y="1804"/>
                    </a:lnTo>
                    <a:lnTo>
                      <a:pt x="214" y="1775"/>
                    </a:lnTo>
                    <a:lnTo>
                      <a:pt x="5" y="1962"/>
                    </a:lnTo>
                    <a:lnTo>
                      <a:pt x="65" y="2008"/>
                    </a:lnTo>
                    <a:lnTo>
                      <a:pt x="0" y="2048"/>
                    </a:lnTo>
                    <a:lnTo>
                      <a:pt x="65" y="2075"/>
                    </a:lnTo>
                    <a:lnTo>
                      <a:pt x="17" y="2115"/>
                    </a:lnTo>
                    <a:lnTo>
                      <a:pt x="296" y="2521"/>
                    </a:lnTo>
                    <a:lnTo>
                      <a:pt x="364" y="2457"/>
                    </a:lnTo>
                    <a:lnTo>
                      <a:pt x="339" y="2354"/>
                    </a:lnTo>
                    <a:lnTo>
                      <a:pt x="405" y="2439"/>
                    </a:lnTo>
                    <a:lnTo>
                      <a:pt x="572" y="2246"/>
                    </a:lnTo>
                    <a:lnTo>
                      <a:pt x="544" y="2146"/>
                    </a:lnTo>
                    <a:lnTo>
                      <a:pt x="599" y="2205"/>
                    </a:lnTo>
                    <a:lnTo>
                      <a:pt x="679" y="2105"/>
                    </a:lnTo>
                    <a:lnTo>
                      <a:pt x="648" y="1982"/>
                    </a:lnTo>
                    <a:lnTo>
                      <a:pt x="705" y="2033"/>
                    </a:lnTo>
                    <a:lnTo>
                      <a:pt x="754" y="1957"/>
                    </a:lnTo>
                    <a:lnTo>
                      <a:pt x="731" y="1819"/>
                    </a:lnTo>
                    <a:lnTo>
                      <a:pt x="793" y="1871"/>
                    </a:lnTo>
                    <a:lnTo>
                      <a:pt x="848" y="1859"/>
                    </a:lnTo>
                    <a:lnTo>
                      <a:pt x="863" y="1750"/>
                    </a:lnTo>
                    <a:lnTo>
                      <a:pt x="938" y="1762"/>
                    </a:lnTo>
                    <a:lnTo>
                      <a:pt x="978" y="1693"/>
                    </a:lnTo>
                    <a:lnTo>
                      <a:pt x="915" y="1614"/>
                    </a:lnTo>
                    <a:lnTo>
                      <a:pt x="1031" y="1630"/>
                    </a:lnTo>
                    <a:lnTo>
                      <a:pt x="1132" y="1515"/>
                    </a:lnTo>
                    <a:lnTo>
                      <a:pt x="1099" y="1473"/>
                    </a:lnTo>
                    <a:lnTo>
                      <a:pt x="1177" y="1448"/>
                    </a:lnTo>
                    <a:lnTo>
                      <a:pt x="1308" y="1346"/>
                    </a:lnTo>
                    <a:lnTo>
                      <a:pt x="1240" y="1332"/>
                    </a:lnTo>
                    <a:lnTo>
                      <a:pt x="1332" y="1264"/>
                    </a:lnTo>
                    <a:lnTo>
                      <a:pt x="1315" y="1226"/>
                    </a:lnTo>
                    <a:lnTo>
                      <a:pt x="1385" y="1210"/>
                    </a:lnTo>
                    <a:lnTo>
                      <a:pt x="1469" y="1140"/>
                    </a:lnTo>
                    <a:lnTo>
                      <a:pt x="1421" y="1097"/>
                    </a:lnTo>
                    <a:lnTo>
                      <a:pt x="1555" y="997"/>
                    </a:lnTo>
                    <a:lnTo>
                      <a:pt x="1463" y="971"/>
                    </a:lnTo>
                    <a:lnTo>
                      <a:pt x="1589" y="843"/>
                    </a:lnTo>
                    <a:lnTo>
                      <a:pt x="1474" y="881"/>
                    </a:lnTo>
                    <a:lnTo>
                      <a:pt x="1621" y="720"/>
                    </a:lnTo>
                    <a:lnTo>
                      <a:pt x="1718" y="573"/>
                    </a:lnTo>
                    <a:lnTo>
                      <a:pt x="1792" y="429"/>
                    </a:lnTo>
                    <a:lnTo>
                      <a:pt x="1819" y="300"/>
                    </a:lnTo>
                    <a:lnTo>
                      <a:pt x="1837" y="151"/>
                    </a:lnTo>
                    <a:lnTo>
                      <a:pt x="1809" y="303"/>
                    </a:lnTo>
                    <a:lnTo>
                      <a:pt x="1776" y="377"/>
                    </a:lnTo>
                    <a:lnTo>
                      <a:pt x="1772" y="261"/>
                    </a:lnTo>
                    <a:lnTo>
                      <a:pt x="1742" y="125"/>
                    </a:lnTo>
                    <a:lnTo>
                      <a:pt x="1697" y="0"/>
                    </a:lnTo>
                    <a:lnTo>
                      <a:pt x="1715" y="95"/>
                    </a:lnTo>
                    <a:lnTo>
                      <a:pt x="1727" y="231"/>
                    </a:lnTo>
                    <a:lnTo>
                      <a:pt x="1714" y="330"/>
                    </a:lnTo>
                    <a:lnTo>
                      <a:pt x="1690" y="435"/>
                    </a:lnTo>
                    <a:lnTo>
                      <a:pt x="1669" y="306"/>
                    </a:lnTo>
                    <a:lnTo>
                      <a:pt x="1626" y="182"/>
                    </a:lnTo>
                    <a:lnTo>
                      <a:pt x="1645" y="287"/>
                    </a:lnTo>
                    <a:lnTo>
                      <a:pt x="1656" y="376"/>
                    </a:lnTo>
                    <a:lnTo>
                      <a:pt x="1648" y="463"/>
                    </a:lnTo>
                    <a:lnTo>
                      <a:pt x="1621" y="561"/>
                    </a:lnTo>
                    <a:lnTo>
                      <a:pt x="1583" y="650"/>
                    </a:lnTo>
                    <a:lnTo>
                      <a:pt x="1534" y="722"/>
                    </a:lnTo>
                    <a:lnTo>
                      <a:pt x="1467" y="816"/>
                    </a:lnTo>
                    <a:lnTo>
                      <a:pt x="1365" y="891"/>
                    </a:lnTo>
                    <a:lnTo>
                      <a:pt x="1016" y="1123"/>
                    </a:lnTo>
                    <a:lnTo>
                      <a:pt x="1067" y="1025"/>
                    </a:lnTo>
                    <a:lnTo>
                      <a:pt x="1102" y="944"/>
                    </a:lnTo>
                    <a:lnTo>
                      <a:pt x="1106" y="863"/>
                    </a:lnTo>
                    <a:lnTo>
                      <a:pt x="1104" y="799"/>
                    </a:lnTo>
                    <a:lnTo>
                      <a:pt x="1090" y="758"/>
                    </a:lnTo>
                    <a:close/>
                  </a:path>
                </a:pathLst>
              </a:custGeom>
              <a:grpFill/>
              <a:ln w="12700">
                <a:solidFill>
                  <a:srgbClr val="C00000"/>
                </a:solidFill>
                <a:prstDash val="solid"/>
                <a:round/>
                <a:headEnd/>
                <a:tailEnd/>
              </a:ln>
            </p:spPr>
            <p:txBody>
              <a:bodyPr/>
              <a:lstStyle/>
              <a:p>
                <a:pPr>
                  <a:defRPr/>
                </a:pPr>
                <a:endParaRPr lang="en-GB" dirty="0"/>
              </a:p>
            </p:txBody>
          </p:sp>
        </p:grpSp>
        <p:grpSp>
          <p:nvGrpSpPr>
            <p:cNvPr id="4" name="Group 195">
              <a:extLst>
                <a:ext uri="{FF2B5EF4-FFF2-40B4-BE49-F238E27FC236}">
                  <a16:creationId xmlns:a16="http://schemas.microsoft.com/office/drawing/2014/main" id="{D16118B9-2B40-49B7-8C76-2240393981C0}"/>
                </a:ext>
              </a:extLst>
            </p:cNvPr>
            <p:cNvGrpSpPr>
              <a:grpSpLocks noChangeAspect="1"/>
            </p:cNvGrpSpPr>
            <p:nvPr/>
          </p:nvGrpSpPr>
          <p:grpSpPr bwMode="auto">
            <a:xfrm>
              <a:off x="5726661" y="1736726"/>
              <a:ext cx="668338" cy="539750"/>
              <a:chOff x="2699" y="1207"/>
              <a:chExt cx="362" cy="293"/>
            </a:xfrm>
            <a:solidFill>
              <a:schemeClr val="accent4">
                <a:lumMod val="20000"/>
                <a:lumOff val="80000"/>
              </a:schemeClr>
            </a:solidFill>
          </p:grpSpPr>
          <p:sp>
            <p:nvSpPr>
              <p:cNvPr id="186564" name="AutoShape 196">
                <a:extLst>
                  <a:ext uri="{FF2B5EF4-FFF2-40B4-BE49-F238E27FC236}">
                    <a16:creationId xmlns:a16="http://schemas.microsoft.com/office/drawing/2014/main" id="{8A7A40AC-62D8-4409-9AC8-A3ED00AB7450}"/>
                  </a:ext>
                </a:extLst>
              </p:cNvPr>
              <p:cNvSpPr>
                <a:spLocks noChangeAspect="1" noChangeArrowheads="1" noTextEdit="1"/>
              </p:cNvSpPr>
              <p:nvPr/>
            </p:nvSpPr>
            <p:spPr bwMode="auto">
              <a:xfrm>
                <a:off x="2699" y="1207"/>
                <a:ext cx="362" cy="293"/>
              </a:xfrm>
              <a:prstGeom prst="rect">
                <a:avLst/>
              </a:prstGeom>
              <a:grpFill/>
              <a:ln w="3175">
                <a:solidFill>
                  <a:srgbClr val="C00000"/>
                </a:solidFill>
                <a:miter lim="800000"/>
                <a:headEnd/>
                <a:tailEnd/>
              </a:ln>
            </p:spPr>
            <p:txBody>
              <a:bodyPr/>
              <a:lstStyle/>
              <a:p>
                <a:pPr>
                  <a:defRPr/>
                </a:pPr>
                <a:endParaRPr lang="en-GB" dirty="0"/>
              </a:p>
            </p:txBody>
          </p:sp>
          <p:sp>
            <p:nvSpPr>
              <p:cNvPr id="186565" name="Freeform 197">
                <a:extLst>
                  <a:ext uri="{FF2B5EF4-FFF2-40B4-BE49-F238E27FC236}">
                    <a16:creationId xmlns:a16="http://schemas.microsoft.com/office/drawing/2014/main" id="{DCE2FFEC-90A2-4563-8BA5-6E6537B49708}"/>
                  </a:ext>
                </a:extLst>
              </p:cNvPr>
              <p:cNvSpPr>
                <a:spLocks/>
              </p:cNvSpPr>
              <p:nvPr/>
            </p:nvSpPr>
            <p:spPr bwMode="auto">
              <a:xfrm>
                <a:off x="2812" y="1273"/>
                <a:ext cx="69" cy="20"/>
              </a:xfrm>
              <a:custGeom>
                <a:avLst/>
                <a:gdLst/>
                <a:ahLst/>
                <a:cxnLst>
                  <a:cxn ang="0">
                    <a:pos x="0" y="105"/>
                  </a:cxn>
                  <a:cxn ang="0">
                    <a:pos x="0" y="30"/>
                  </a:cxn>
                  <a:cxn ang="0">
                    <a:pos x="79" y="0"/>
                  </a:cxn>
                  <a:cxn ang="0">
                    <a:pos x="88" y="20"/>
                  </a:cxn>
                  <a:cxn ang="0">
                    <a:pos x="146" y="0"/>
                  </a:cxn>
                  <a:cxn ang="0">
                    <a:pos x="262" y="20"/>
                  </a:cxn>
                  <a:cxn ang="0">
                    <a:pos x="517" y="78"/>
                  </a:cxn>
                  <a:cxn ang="0">
                    <a:pos x="556" y="105"/>
                  </a:cxn>
                  <a:cxn ang="0">
                    <a:pos x="595" y="175"/>
                  </a:cxn>
                  <a:cxn ang="0">
                    <a:pos x="623" y="273"/>
                  </a:cxn>
                  <a:cxn ang="0">
                    <a:pos x="517" y="162"/>
                  </a:cxn>
                  <a:cxn ang="0">
                    <a:pos x="428" y="124"/>
                  </a:cxn>
                  <a:cxn ang="0">
                    <a:pos x="418" y="155"/>
                  </a:cxn>
                  <a:cxn ang="0">
                    <a:pos x="295" y="124"/>
                  </a:cxn>
                  <a:cxn ang="0">
                    <a:pos x="167" y="124"/>
                  </a:cxn>
                  <a:cxn ang="0">
                    <a:pos x="10" y="242"/>
                  </a:cxn>
                  <a:cxn ang="0">
                    <a:pos x="49" y="162"/>
                  </a:cxn>
                  <a:cxn ang="0">
                    <a:pos x="10" y="184"/>
                  </a:cxn>
                  <a:cxn ang="0">
                    <a:pos x="69" y="105"/>
                  </a:cxn>
                  <a:cxn ang="0">
                    <a:pos x="0" y="105"/>
                  </a:cxn>
                </a:cxnLst>
                <a:rect l="0" t="0" r="r" b="b"/>
                <a:pathLst>
                  <a:path w="623" h="273">
                    <a:moveTo>
                      <a:pt x="0" y="105"/>
                    </a:moveTo>
                    <a:lnTo>
                      <a:pt x="0" y="30"/>
                    </a:lnTo>
                    <a:lnTo>
                      <a:pt x="79" y="0"/>
                    </a:lnTo>
                    <a:lnTo>
                      <a:pt x="88" y="20"/>
                    </a:lnTo>
                    <a:lnTo>
                      <a:pt x="146" y="0"/>
                    </a:lnTo>
                    <a:lnTo>
                      <a:pt x="262" y="20"/>
                    </a:lnTo>
                    <a:lnTo>
                      <a:pt x="517" y="78"/>
                    </a:lnTo>
                    <a:lnTo>
                      <a:pt x="556" y="105"/>
                    </a:lnTo>
                    <a:lnTo>
                      <a:pt x="595" y="175"/>
                    </a:lnTo>
                    <a:lnTo>
                      <a:pt x="623" y="273"/>
                    </a:lnTo>
                    <a:lnTo>
                      <a:pt x="517" y="162"/>
                    </a:lnTo>
                    <a:lnTo>
                      <a:pt x="428" y="124"/>
                    </a:lnTo>
                    <a:lnTo>
                      <a:pt x="418" y="155"/>
                    </a:lnTo>
                    <a:lnTo>
                      <a:pt x="295" y="124"/>
                    </a:lnTo>
                    <a:lnTo>
                      <a:pt x="167" y="124"/>
                    </a:lnTo>
                    <a:lnTo>
                      <a:pt x="10" y="242"/>
                    </a:lnTo>
                    <a:lnTo>
                      <a:pt x="49" y="162"/>
                    </a:lnTo>
                    <a:lnTo>
                      <a:pt x="10" y="184"/>
                    </a:lnTo>
                    <a:lnTo>
                      <a:pt x="69" y="105"/>
                    </a:lnTo>
                    <a:lnTo>
                      <a:pt x="0" y="105"/>
                    </a:lnTo>
                    <a:close/>
                  </a:path>
                </a:pathLst>
              </a:custGeom>
              <a:grpFill/>
              <a:ln w="3175">
                <a:solidFill>
                  <a:srgbClr val="C00000"/>
                </a:solidFill>
                <a:prstDash val="solid"/>
                <a:round/>
                <a:headEnd/>
                <a:tailEnd/>
              </a:ln>
            </p:spPr>
            <p:txBody>
              <a:bodyPr/>
              <a:lstStyle/>
              <a:p>
                <a:pPr>
                  <a:defRPr/>
                </a:pPr>
                <a:endParaRPr lang="en-GB" dirty="0"/>
              </a:p>
            </p:txBody>
          </p:sp>
          <p:sp>
            <p:nvSpPr>
              <p:cNvPr id="186566" name="Freeform 198">
                <a:extLst>
                  <a:ext uri="{FF2B5EF4-FFF2-40B4-BE49-F238E27FC236}">
                    <a16:creationId xmlns:a16="http://schemas.microsoft.com/office/drawing/2014/main" id="{E3A706BB-0CE7-4DD0-8F76-27936C595078}"/>
                  </a:ext>
                </a:extLst>
              </p:cNvPr>
              <p:cNvSpPr>
                <a:spLocks/>
              </p:cNvSpPr>
              <p:nvPr/>
            </p:nvSpPr>
            <p:spPr bwMode="auto">
              <a:xfrm>
                <a:off x="2758" y="1267"/>
                <a:ext cx="36" cy="23"/>
              </a:xfrm>
              <a:custGeom>
                <a:avLst/>
                <a:gdLst/>
                <a:ahLst/>
                <a:cxnLst>
                  <a:cxn ang="0">
                    <a:pos x="68" y="166"/>
                  </a:cxn>
                  <a:cxn ang="0">
                    <a:pos x="0" y="118"/>
                  </a:cxn>
                  <a:cxn ang="0">
                    <a:pos x="0" y="48"/>
                  </a:cxn>
                  <a:cxn ang="0">
                    <a:pos x="47" y="19"/>
                  </a:cxn>
                  <a:cxn ang="0">
                    <a:pos x="19" y="0"/>
                  </a:cxn>
                  <a:cxn ang="0">
                    <a:pos x="97" y="0"/>
                  </a:cxn>
                  <a:cxn ang="0">
                    <a:pos x="244" y="59"/>
                  </a:cxn>
                  <a:cxn ang="0">
                    <a:pos x="273" y="108"/>
                  </a:cxn>
                  <a:cxn ang="0">
                    <a:pos x="294" y="76"/>
                  </a:cxn>
                  <a:cxn ang="0">
                    <a:pos x="332" y="212"/>
                  </a:cxn>
                  <a:cxn ang="0">
                    <a:pos x="332" y="330"/>
                  </a:cxn>
                  <a:cxn ang="0">
                    <a:pos x="263" y="212"/>
                  </a:cxn>
                  <a:cxn ang="0">
                    <a:pos x="263" y="177"/>
                  </a:cxn>
                  <a:cxn ang="0">
                    <a:pos x="204" y="146"/>
                  </a:cxn>
                  <a:cxn ang="0">
                    <a:pos x="97" y="128"/>
                  </a:cxn>
                  <a:cxn ang="0">
                    <a:pos x="68" y="166"/>
                  </a:cxn>
                </a:cxnLst>
                <a:rect l="0" t="0" r="r" b="b"/>
                <a:pathLst>
                  <a:path w="332" h="330">
                    <a:moveTo>
                      <a:pt x="68" y="166"/>
                    </a:moveTo>
                    <a:lnTo>
                      <a:pt x="0" y="118"/>
                    </a:lnTo>
                    <a:lnTo>
                      <a:pt x="0" y="48"/>
                    </a:lnTo>
                    <a:lnTo>
                      <a:pt x="47" y="19"/>
                    </a:lnTo>
                    <a:lnTo>
                      <a:pt x="19" y="0"/>
                    </a:lnTo>
                    <a:lnTo>
                      <a:pt x="97" y="0"/>
                    </a:lnTo>
                    <a:lnTo>
                      <a:pt x="244" y="59"/>
                    </a:lnTo>
                    <a:lnTo>
                      <a:pt x="273" y="108"/>
                    </a:lnTo>
                    <a:lnTo>
                      <a:pt x="294" y="76"/>
                    </a:lnTo>
                    <a:lnTo>
                      <a:pt x="332" y="212"/>
                    </a:lnTo>
                    <a:lnTo>
                      <a:pt x="332" y="330"/>
                    </a:lnTo>
                    <a:lnTo>
                      <a:pt x="263" y="212"/>
                    </a:lnTo>
                    <a:lnTo>
                      <a:pt x="263" y="177"/>
                    </a:lnTo>
                    <a:lnTo>
                      <a:pt x="204" y="146"/>
                    </a:lnTo>
                    <a:lnTo>
                      <a:pt x="97" y="128"/>
                    </a:lnTo>
                    <a:lnTo>
                      <a:pt x="68" y="166"/>
                    </a:lnTo>
                    <a:close/>
                  </a:path>
                </a:pathLst>
              </a:custGeom>
              <a:grpFill/>
              <a:ln w="3175">
                <a:solidFill>
                  <a:srgbClr val="C00000"/>
                </a:solidFill>
                <a:prstDash val="solid"/>
                <a:round/>
                <a:headEnd/>
                <a:tailEnd/>
              </a:ln>
            </p:spPr>
            <p:txBody>
              <a:bodyPr/>
              <a:lstStyle/>
              <a:p>
                <a:pPr>
                  <a:defRPr/>
                </a:pPr>
                <a:endParaRPr lang="en-GB" dirty="0"/>
              </a:p>
            </p:txBody>
          </p:sp>
          <p:sp>
            <p:nvSpPr>
              <p:cNvPr id="186567" name="Freeform 199">
                <a:extLst>
                  <a:ext uri="{FF2B5EF4-FFF2-40B4-BE49-F238E27FC236}">
                    <a16:creationId xmlns:a16="http://schemas.microsoft.com/office/drawing/2014/main" id="{8144079C-F87D-4C32-8349-CADC742466A7}"/>
                  </a:ext>
                </a:extLst>
              </p:cNvPr>
              <p:cNvSpPr>
                <a:spLocks/>
              </p:cNvSpPr>
              <p:nvPr/>
            </p:nvSpPr>
            <p:spPr bwMode="auto">
              <a:xfrm>
                <a:off x="2820" y="1286"/>
                <a:ext cx="46" cy="12"/>
              </a:xfrm>
              <a:custGeom>
                <a:avLst/>
                <a:gdLst/>
                <a:ahLst/>
                <a:cxnLst>
                  <a:cxn ang="0">
                    <a:pos x="28" y="106"/>
                  </a:cxn>
                  <a:cxn ang="0">
                    <a:pos x="255" y="156"/>
                  </a:cxn>
                  <a:cxn ang="0">
                    <a:pos x="310" y="126"/>
                  </a:cxn>
                  <a:cxn ang="0">
                    <a:pos x="321" y="166"/>
                  </a:cxn>
                  <a:cxn ang="0">
                    <a:pos x="408" y="176"/>
                  </a:cxn>
                  <a:cxn ang="0">
                    <a:pos x="349" y="67"/>
                  </a:cxn>
                  <a:cxn ang="0">
                    <a:pos x="137" y="0"/>
                  </a:cxn>
                  <a:cxn ang="0">
                    <a:pos x="0" y="78"/>
                  </a:cxn>
                  <a:cxn ang="0">
                    <a:pos x="28" y="106"/>
                  </a:cxn>
                </a:cxnLst>
                <a:rect l="0" t="0" r="r" b="b"/>
                <a:pathLst>
                  <a:path w="408" h="176">
                    <a:moveTo>
                      <a:pt x="28" y="106"/>
                    </a:moveTo>
                    <a:lnTo>
                      <a:pt x="255" y="156"/>
                    </a:lnTo>
                    <a:lnTo>
                      <a:pt x="310" y="126"/>
                    </a:lnTo>
                    <a:lnTo>
                      <a:pt x="321" y="166"/>
                    </a:lnTo>
                    <a:lnTo>
                      <a:pt x="408" y="176"/>
                    </a:lnTo>
                    <a:lnTo>
                      <a:pt x="349" y="67"/>
                    </a:lnTo>
                    <a:lnTo>
                      <a:pt x="137" y="0"/>
                    </a:lnTo>
                    <a:lnTo>
                      <a:pt x="0" y="78"/>
                    </a:lnTo>
                    <a:lnTo>
                      <a:pt x="28" y="106"/>
                    </a:lnTo>
                    <a:close/>
                  </a:path>
                </a:pathLst>
              </a:custGeom>
              <a:grpFill/>
              <a:ln w="3175">
                <a:solidFill>
                  <a:srgbClr val="C00000"/>
                </a:solidFill>
                <a:prstDash val="solid"/>
                <a:round/>
                <a:headEnd/>
                <a:tailEnd/>
              </a:ln>
            </p:spPr>
            <p:txBody>
              <a:bodyPr/>
              <a:lstStyle/>
              <a:p>
                <a:pPr>
                  <a:defRPr/>
                </a:pPr>
                <a:endParaRPr lang="en-GB" dirty="0"/>
              </a:p>
            </p:txBody>
          </p:sp>
          <p:sp>
            <p:nvSpPr>
              <p:cNvPr id="186568" name="Freeform 200">
                <a:extLst>
                  <a:ext uri="{FF2B5EF4-FFF2-40B4-BE49-F238E27FC236}">
                    <a16:creationId xmlns:a16="http://schemas.microsoft.com/office/drawing/2014/main" id="{E8495187-19C3-4BCD-AA34-3FE15561C26F}"/>
                  </a:ext>
                </a:extLst>
              </p:cNvPr>
              <p:cNvSpPr>
                <a:spLocks/>
              </p:cNvSpPr>
              <p:nvPr/>
            </p:nvSpPr>
            <p:spPr bwMode="auto">
              <a:xfrm>
                <a:off x="2762" y="1280"/>
                <a:ext cx="37" cy="48"/>
              </a:xfrm>
              <a:custGeom>
                <a:avLst/>
                <a:gdLst/>
                <a:ahLst/>
                <a:cxnLst>
                  <a:cxn ang="0">
                    <a:pos x="59" y="87"/>
                  </a:cxn>
                  <a:cxn ang="0">
                    <a:pos x="187" y="106"/>
                  </a:cxn>
                  <a:cxn ang="0">
                    <a:pos x="225" y="145"/>
                  </a:cxn>
                  <a:cxn ang="0">
                    <a:pos x="147" y="176"/>
                  </a:cxn>
                  <a:cxn ang="0">
                    <a:pos x="197" y="214"/>
                  </a:cxn>
                  <a:cxn ang="0">
                    <a:pos x="0" y="487"/>
                  </a:cxn>
                  <a:cxn ang="0">
                    <a:pos x="48" y="604"/>
                  </a:cxn>
                  <a:cxn ang="0">
                    <a:pos x="176" y="672"/>
                  </a:cxn>
                  <a:cxn ang="0">
                    <a:pos x="147" y="583"/>
                  </a:cxn>
                  <a:cxn ang="0">
                    <a:pos x="48" y="498"/>
                  </a:cxn>
                  <a:cxn ang="0">
                    <a:pos x="235" y="234"/>
                  </a:cxn>
                  <a:cxn ang="0">
                    <a:pos x="333" y="87"/>
                  </a:cxn>
                  <a:cxn ang="0">
                    <a:pos x="265" y="145"/>
                  </a:cxn>
                  <a:cxn ang="0">
                    <a:pos x="187" y="0"/>
                  </a:cxn>
                  <a:cxn ang="0">
                    <a:pos x="98" y="8"/>
                  </a:cxn>
                  <a:cxn ang="0">
                    <a:pos x="69" y="58"/>
                  </a:cxn>
                  <a:cxn ang="0">
                    <a:pos x="59" y="87"/>
                  </a:cxn>
                </a:cxnLst>
                <a:rect l="0" t="0" r="r" b="b"/>
                <a:pathLst>
                  <a:path w="333" h="672">
                    <a:moveTo>
                      <a:pt x="59" y="87"/>
                    </a:moveTo>
                    <a:lnTo>
                      <a:pt x="187" y="106"/>
                    </a:lnTo>
                    <a:lnTo>
                      <a:pt x="225" y="145"/>
                    </a:lnTo>
                    <a:lnTo>
                      <a:pt x="147" y="176"/>
                    </a:lnTo>
                    <a:lnTo>
                      <a:pt x="197" y="214"/>
                    </a:lnTo>
                    <a:lnTo>
                      <a:pt x="0" y="487"/>
                    </a:lnTo>
                    <a:lnTo>
                      <a:pt x="48" y="604"/>
                    </a:lnTo>
                    <a:lnTo>
                      <a:pt x="176" y="672"/>
                    </a:lnTo>
                    <a:lnTo>
                      <a:pt x="147" y="583"/>
                    </a:lnTo>
                    <a:lnTo>
                      <a:pt x="48" y="498"/>
                    </a:lnTo>
                    <a:lnTo>
                      <a:pt x="235" y="234"/>
                    </a:lnTo>
                    <a:lnTo>
                      <a:pt x="333" y="87"/>
                    </a:lnTo>
                    <a:lnTo>
                      <a:pt x="265" y="145"/>
                    </a:lnTo>
                    <a:lnTo>
                      <a:pt x="187" y="0"/>
                    </a:lnTo>
                    <a:lnTo>
                      <a:pt x="98" y="8"/>
                    </a:lnTo>
                    <a:lnTo>
                      <a:pt x="69" y="58"/>
                    </a:lnTo>
                    <a:lnTo>
                      <a:pt x="59" y="87"/>
                    </a:lnTo>
                    <a:close/>
                  </a:path>
                </a:pathLst>
              </a:custGeom>
              <a:grpFill/>
              <a:ln w="3175">
                <a:solidFill>
                  <a:srgbClr val="C00000"/>
                </a:solidFill>
                <a:prstDash val="solid"/>
                <a:round/>
                <a:headEnd/>
                <a:tailEnd/>
              </a:ln>
            </p:spPr>
            <p:txBody>
              <a:bodyPr/>
              <a:lstStyle/>
              <a:p>
                <a:pPr>
                  <a:defRPr/>
                </a:pPr>
                <a:endParaRPr lang="en-GB" dirty="0"/>
              </a:p>
            </p:txBody>
          </p:sp>
          <p:sp>
            <p:nvSpPr>
              <p:cNvPr id="186569" name="Freeform 201">
                <a:extLst>
                  <a:ext uri="{FF2B5EF4-FFF2-40B4-BE49-F238E27FC236}">
                    <a16:creationId xmlns:a16="http://schemas.microsoft.com/office/drawing/2014/main" id="{8BD1F3AE-76F2-44EA-98D9-165F23468DF5}"/>
                  </a:ext>
                </a:extLst>
              </p:cNvPr>
              <p:cNvSpPr>
                <a:spLocks/>
              </p:cNvSpPr>
              <p:nvPr/>
            </p:nvSpPr>
            <p:spPr bwMode="auto">
              <a:xfrm>
                <a:off x="2817" y="1295"/>
                <a:ext cx="21" cy="11"/>
              </a:xfrm>
              <a:custGeom>
                <a:avLst/>
                <a:gdLst/>
                <a:ahLst/>
                <a:cxnLst>
                  <a:cxn ang="0">
                    <a:pos x="0" y="0"/>
                  </a:cxn>
                  <a:cxn ang="0">
                    <a:pos x="49" y="100"/>
                  </a:cxn>
                  <a:cxn ang="0">
                    <a:pos x="167" y="157"/>
                  </a:cxn>
                  <a:cxn ang="0">
                    <a:pos x="186" y="137"/>
                  </a:cxn>
                  <a:cxn ang="0">
                    <a:pos x="139" y="59"/>
                  </a:cxn>
                  <a:cxn ang="0">
                    <a:pos x="0" y="0"/>
                  </a:cxn>
                </a:cxnLst>
                <a:rect l="0" t="0" r="r" b="b"/>
                <a:pathLst>
                  <a:path w="186" h="157">
                    <a:moveTo>
                      <a:pt x="0" y="0"/>
                    </a:moveTo>
                    <a:lnTo>
                      <a:pt x="49" y="100"/>
                    </a:lnTo>
                    <a:lnTo>
                      <a:pt x="167" y="157"/>
                    </a:lnTo>
                    <a:lnTo>
                      <a:pt x="186" y="137"/>
                    </a:lnTo>
                    <a:lnTo>
                      <a:pt x="139" y="59"/>
                    </a:lnTo>
                    <a:lnTo>
                      <a:pt x="0" y="0"/>
                    </a:lnTo>
                    <a:close/>
                  </a:path>
                </a:pathLst>
              </a:custGeom>
              <a:grpFill/>
              <a:ln w="3175">
                <a:solidFill>
                  <a:srgbClr val="C00000"/>
                </a:solidFill>
                <a:prstDash val="solid"/>
                <a:round/>
                <a:headEnd/>
                <a:tailEnd/>
              </a:ln>
            </p:spPr>
            <p:txBody>
              <a:bodyPr/>
              <a:lstStyle/>
              <a:p>
                <a:pPr>
                  <a:defRPr/>
                </a:pPr>
                <a:endParaRPr lang="en-GB" dirty="0"/>
              </a:p>
            </p:txBody>
          </p:sp>
          <p:sp>
            <p:nvSpPr>
              <p:cNvPr id="186570" name="Freeform 202">
                <a:extLst>
                  <a:ext uri="{FF2B5EF4-FFF2-40B4-BE49-F238E27FC236}">
                    <a16:creationId xmlns:a16="http://schemas.microsoft.com/office/drawing/2014/main" id="{E054874E-9343-4E9D-B3E5-C5C94593AD2D}"/>
                  </a:ext>
                </a:extLst>
              </p:cNvPr>
              <p:cNvSpPr>
                <a:spLocks/>
              </p:cNvSpPr>
              <p:nvPr/>
            </p:nvSpPr>
            <p:spPr bwMode="auto">
              <a:xfrm>
                <a:off x="2787" y="1316"/>
                <a:ext cx="22" cy="13"/>
              </a:xfrm>
              <a:custGeom>
                <a:avLst/>
                <a:gdLst/>
                <a:ahLst/>
                <a:cxnLst>
                  <a:cxn ang="0">
                    <a:pos x="0" y="74"/>
                  </a:cxn>
                  <a:cxn ang="0">
                    <a:pos x="87" y="133"/>
                  </a:cxn>
                  <a:cxn ang="0">
                    <a:pos x="87" y="184"/>
                  </a:cxn>
                  <a:cxn ang="0">
                    <a:pos x="175" y="163"/>
                  </a:cxn>
                  <a:cxn ang="0">
                    <a:pos x="204" y="86"/>
                  </a:cxn>
                  <a:cxn ang="0">
                    <a:pos x="145" y="0"/>
                  </a:cxn>
                  <a:cxn ang="0">
                    <a:pos x="108" y="95"/>
                  </a:cxn>
                  <a:cxn ang="0">
                    <a:pos x="0" y="74"/>
                  </a:cxn>
                </a:cxnLst>
                <a:rect l="0" t="0" r="r" b="b"/>
                <a:pathLst>
                  <a:path w="204" h="184">
                    <a:moveTo>
                      <a:pt x="0" y="74"/>
                    </a:moveTo>
                    <a:lnTo>
                      <a:pt x="87" y="133"/>
                    </a:lnTo>
                    <a:lnTo>
                      <a:pt x="87" y="184"/>
                    </a:lnTo>
                    <a:lnTo>
                      <a:pt x="175" y="163"/>
                    </a:lnTo>
                    <a:lnTo>
                      <a:pt x="204" y="86"/>
                    </a:lnTo>
                    <a:lnTo>
                      <a:pt x="145" y="0"/>
                    </a:lnTo>
                    <a:lnTo>
                      <a:pt x="108" y="95"/>
                    </a:lnTo>
                    <a:lnTo>
                      <a:pt x="0" y="74"/>
                    </a:lnTo>
                    <a:close/>
                  </a:path>
                </a:pathLst>
              </a:custGeom>
              <a:grpFill/>
              <a:ln w="3175">
                <a:solidFill>
                  <a:srgbClr val="C00000"/>
                </a:solidFill>
                <a:prstDash val="solid"/>
                <a:round/>
                <a:headEnd/>
                <a:tailEnd/>
              </a:ln>
            </p:spPr>
            <p:txBody>
              <a:bodyPr/>
              <a:lstStyle/>
              <a:p>
                <a:pPr>
                  <a:defRPr/>
                </a:pPr>
                <a:endParaRPr lang="en-GB" dirty="0"/>
              </a:p>
            </p:txBody>
          </p:sp>
          <p:sp>
            <p:nvSpPr>
              <p:cNvPr id="186571" name="Freeform 203">
                <a:extLst>
                  <a:ext uri="{FF2B5EF4-FFF2-40B4-BE49-F238E27FC236}">
                    <a16:creationId xmlns:a16="http://schemas.microsoft.com/office/drawing/2014/main" id="{04E2398D-4EF3-4714-B940-88DCE5DB1E04}"/>
                  </a:ext>
                </a:extLst>
              </p:cNvPr>
              <p:cNvSpPr>
                <a:spLocks/>
              </p:cNvSpPr>
              <p:nvPr/>
            </p:nvSpPr>
            <p:spPr bwMode="auto">
              <a:xfrm>
                <a:off x="2736" y="1276"/>
                <a:ext cx="83" cy="98"/>
              </a:xfrm>
              <a:custGeom>
                <a:avLst/>
                <a:gdLst/>
                <a:ahLst/>
                <a:cxnLst>
                  <a:cxn ang="0">
                    <a:pos x="321" y="682"/>
                  </a:cxn>
                  <a:cxn ang="0">
                    <a:pos x="203" y="742"/>
                  </a:cxn>
                  <a:cxn ang="0">
                    <a:pos x="118" y="780"/>
                  </a:cxn>
                  <a:cxn ang="0">
                    <a:pos x="118" y="671"/>
                  </a:cxn>
                  <a:cxn ang="0">
                    <a:pos x="194" y="575"/>
                  </a:cxn>
                  <a:cxn ang="0">
                    <a:pos x="162" y="527"/>
                  </a:cxn>
                  <a:cxn ang="0">
                    <a:pos x="155" y="449"/>
                  </a:cxn>
                  <a:cxn ang="0">
                    <a:pos x="162" y="390"/>
                  </a:cxn>
                  <a:cxn ang="0">
                    <a:pos x="203" y="293"/>
                  </a:cxn>
                  <a:cxn ang="0">
                    <a:pos x="252" y="194"/>
                  </a:cxn>
                  <a:cxn ang="0">
                    <a:pos x="271" y="21"/>
                  </a:cxn>
                  <a:cxn ang="0">
                    <a:pos x="252" y="0"/>
                  </a:cxn>
                  <a:cxn ang="0">
                    <a:pos x="224" y="164"/>
                  </a:cxn>
                  <a:cxn ang="0">
                    <a:pos x="126" y="390"/>
                  </a:cxn>
                  <a:cxn ang="0">
                    <a:pos x="97" y="489"/>
                  </a:cxn>
                  <a:cxn ang="0">
                    <a:pos x="97" y="575"/>
                  </a:cxn>
                  <a:cxn ang="0">
                    <a:pos x="97" y="653"/>
                  </a:cxn>
                  <a:cxn ang="0">
                    <a:pos x="49" y="819"/>
                  </a:cxn>
                  <a:cxn ang="0">
                    <a:pos x="49" y="899"/>
                  </a:cxn>
                  <a:cxn ang="0">
                    <a:pos x="0" y="1016"/>
                  </a:cxn>
                  <a:cxn ang="0">
                    <a:pos x="19" y="1110"/>
                  </a:cxn>
                  <a:cxn ang="0">
                    <a:pos x="49" y="1218"/>
                  </a:cxn>
                  <a:cxn ang="0">
                    <a:pos x="58" y="1366"/>
                  </a:cxn>
                  <a:cxn ang="0">
                    <a:pos x="126" y="1239"/>
                  </a:cxn>
                  <a:cxn ang="0">
                    <a:pos x="118" y="984"/>
                  </a:cxn>
                  <a:cxn ang="0">
                    <a:pos x="162" y="908"/>
                  </a:cxn>
                  <a:cxn ang="0">
                    <a:pos x="252" y="889"/>
                  </a:cxn>
                  <a:cxn ang="0">
                    <a:pos x="340" y="848"/>
                  </a:cxn>
                  <a:cxn ang="0">
                    <a:pos x="429" y="946"/>
                  </a:cxn>
                  <a:cxn ang="0">
                    <a:pos x="574" y="1005"/>
                  </a:cxn>
                  <a:cxn ang="0">
                    <a:pos x="632" y="1054"/>
                  </a:cxn>
                  <a:cxn ang="0">
                    <a:pos x="669" y="1158"/>
                  </a:cxn>
                  <a:cxn ang="0">
                    <a:pos x="739" y="1080"/>
                  </a:cxn>
                  <a:cxn ang="0">
                    <a:pos x="749" y="996"/>
                  </a:cxn>
                  <a:cxn ang="0">
                    <a:pos x="593" y="838"/>
                  </a:cxn>
                  <a:cxn ang="0">
                    <a:pos x="467" y="731"/>
                  </a:cxn>
                  <a:cxn ang="0">
                    <a:pos x="379" y="742"/>
                  </a:cxn>
                  <a:cxn ang="0">
                    <a:pos x="360" y="700"/>
                  </a:cxn>
                  <a:cxn ang="0">
                    <a:pos x="321" y="682"/>
                  </a:cxn>
                </a:cxnLst>
                <a:rect l="0" t="0" r="r" b="b"/>
                <a:pathLst>
                  <a:path w="749" h="1366">
                    <a:moveTo>
                      <a:pt x="321" y="682"/>
                    </a:moveTo>
                    <a:lnTo>
                      <a:pt x="203" y="742"/>
                    </a:lnTo>
                    <a:lnTo>
                      <a:pt x="118" y="780"/>
                    </a:lnTo>
                    <a:lnTo>
                      <a:pt x="118" y="671"/>
                    </a:lnTo>
                    <a:lnTo>
                      <a:pt x="194" y="575"/>
                    </a:lnTo>
                    <a:lnTo>
                      <a:pt x="162" y="527"/>
                    </a:lnTo>
                    <a:lnTo>
                      <a:pt x="155" y="449"/>
                    </a:lnTo>
                    <a:lnTo>
                      <a:pt x="162" y="390"/>
                    </a:lnTo>
                    <a:lnTo>
                      <a:pt x="203" y="293"/>
                    </a:lnTo>
                    <a:lnTo>
                      <a:pt x="252" y="194"/>
                    </a:lnTo>
                    <a:lnTo>
                      <a:pt x="271" y="21"/>
                    </a:lnTo>
                    <a:lnTo>
                      <a:pt x="252" y="0"/>
                    </a:lnTo>
                    <a:lnTo>
                      <a:pt x="224" y="164"/>
                    </a:lnTo>
                    <a:lnTo>
                      <a:pt x="126" y="390"/>
                    </a:lnTo>
                    <a:lnTo>
                      <a:pt x="97" y="489"/>
                    </a:lnTo>
                    <a:lnTo>
                      <a:pt x="97" y="575"/>
                    </a:lnTo>
                    <a:lnTo>
                      <a:pt x="97" y="653"/>
                    </a:lnTo>
                    <a:lnTo>
                      <a:pt x="49" y="819"/>
                    </a:lnTo>
                    <a:lnTo>
                      <a:pt x="49" y="899"/>
                    </a:lnTo>
                    <a:lnTo>
                      <a:pt x="0" y="1016"/>
                    </a:lnTo>
                    <a:lnTo>
                      <a:pt x="19" y="1110"/>
                    </a:lnTo>
                    <a:lnTo>
                      <a:pt x="49" y="1218"/>
                    </a:lnTo>
                    <a:lnTo>
                      <a:pt x="58" y="1366"/>
                    </a:lnTo>
                    <a:lnTo>
                      <a:pt x="126" y="1239"/>
                    </a:lnTo>
                    <a:lnTo>
                      <a:pt x="118" y="984"/>
                    </a:lnTo>
                    <a:lnTo>
                      <a:pt x="162" y="908"/>
                    </a:lnTo>
                    <a:lnTo>
                      <a:pt x="252" y="889"/>
                    </a:lnTo>
                    <a:lnTo>
                      <a:pt x="340" y="848"/>
                    </a:lnTo>
                    <a:lnTo>
                      <a:pt x="429" y="946"/>
                    </a:lnTo>
                    <a:lnTo>
                      <a:pt x="574" y="1005"/>
                    </a:lnTo>
                    <a:lnTo>
                      <a:pt x="632" y="1054"/>
                    </a:lnTo>
                    <a:lnTo>
                      <a:pt x="669" y="1158"/>
                    </a:lnTo>
                    <a:lnTo>
                      <a:pt x="739" y="1080"/>
                    </a:lnTo>
                    <a:lnTo>
                      <a:pt x="749" y="996"/>
                    </a:lnTo>
                    <a:lnTo>
                      <a:pt x="593" y="838"/>
                    </a:lnTo>
                    <a:lnTo>
                      <a:pt x="467" y="731"/>
                    </a:lnTo>
                    <a:lnTo>
                      <a:pt x="379" y="742"/>
                    </a:lnTo>
                    <a:lnTo>
                      <a:pt x="360" y="700"/>
                    </a:lnTo>
                    <a:lnTo>
                      <a:pt x="321" y="682"/>
                    </a:lnTo>
                    <a:close/>
                  </a:path>
                </a:pathLst>
              </a:custGeom>
              <a:grpFill/>
              <a:ln w="3175">
                <a:solidFill>
                  <a:srgbClr val="C00000"/>
                </a:solidFill>
                <a:prstDash val="solid"/>
                <a:round/>
                <a:headEnd/>
                <a:tailEnd/>
              </a:ln>
            </p:spPr>
            <p:txBody>
              <a:bodyPr/>
              <a:lstStyle/>
              <a:p>
                <a:pPr>
                  <a:defRPr/>
                </a:pPr>
                <a:endParaRPr lang="en-GB" dirty="0"/>
              </a:p>
            </p:txBody>
          </p:sp>
          <p:sp>
            <p:nvSpPr>
              <p:cNvPr id="186572" name="Freeform 204">
                <a:extLst>
                  <a:ext uri="{FF2B5EF4-FFF2-40B4-BE49-F238E27FC236}">
                    <a16:creationId xmlns:a16="http://schemas.microsoft.com/office/drawing/2014/main" id="{724F5D6D-CA75-4437-9B3A-93109E25094D}"/>
                  </a:ext>
                </a:extLst>
              </p:cNvPr>
              <p:cNvSpPr>
                <a:spLocks/>
              </p:cNvSpPr>
              <p:nvPr/>
            </p:nvSpPr>
            <p:spPr bwMode="auto">
              <a:xfrm>
                <a:off x="2732" y="1306"/>
                <a:ext cx="173" cy="146"/>
              </a:xfrm>
              <a:custGeom>
                <a:avLst/>
                <a:gdLst/>
                <a:ahLst/>
                <a:cxnLst>
                  <a:cxn ang="0">
                    <a:pos x="1073" y="340"/>
                  </a:cxn>
                  <a:cxn ang="0">
                    <a:pos x="1109" y="213"/>
                  </a:cxn>
                  <a:cxn ang="0">
                    <a:pos x="1198" y="252"/>
                  </a:cxn>
                  <a:cxn ang="0">
                    <a:pos x="1265" y="272"/>
                  </a:cxn>
                  <a:cxn ang="0">
                    <a:pos x="1324" y="290"/>
                  </a:cxn>
                  <a:cxn ang="0">
                    <a:pos x="1433" y="234"/>
                  </a:cxn>
                  <a:cxn ang="0">
                    <a:pos x="1560" y="47"/>
                  </a:cxn>
                  <a:cxn ang="0">
                    <a:pos x="1500" y="574"/>
                  </a:cxn>
                  <a:cxn ang="0">
                    <a:pos x="1541" y="956"/>
                  </a:cxn>
                  <a:cxn ang="0">
                    <a:pos x="1560" y="1207"/>
                  </a:cxn>
                  <a:cxn ang="0">
                    <a:pos x="1421" y="1570"/>
                  </a:cxn>
                  <a:cxn ang="0">
                    <a:pos x="1520" y="1161"/>
                  </a:cxn>
                  <a:cxn ang="0">
                    <a:pos x="1433" y="1075"/>
                  </a:cxn>
                  <a:cxn ang="0">
                    <a:pos x="1374" y="1102"/>
                  </a:cxn>
                  <a:cxn ang="0">
                    <a:pos x="1178" y="1179"/>
                  </a:cxn>
                  <a:cxn ang="0">
                    <a:pos x="626" y="1422"/>
                  </a:cxn>
                  <a:cxn ang="0">
                    <a:pos x="672" y="1734"/>
                  </a:cxn>
                  <a:cxn ang="0">
                    <a:pos x="690" y="2027"/>
                  </a:cxn>
                  <a:cxn ang="0">
                    <a:pos x="605" y="1658"/>
                  </a:cxn>
                  <a:cxn ang="0">
                    <a:pos x="528" y="1491"/>
                  </a:cxn>
                  <a:cxn ang="0">
                    <a:pos x="469" y="1441"/>
                  </a:cxn>
                  <a:cxn ang="0">
                    <a:pos x="272" y="1744"/>
                  </a:cxn>
                  <a:cxn ang="0">
                    <a:pos x="292" y="1432"/>
                  </a:cxn>
                  <a:cxn ang="0">
                    <a:pos x="212" y="1551"/>
                  </a:cxn>
                  <a:cxn ang="0">
                    <a:pos x="166" y="1754"/>
                  </a:cxn>
                  <a:cxn ang="0">
                    <a:pos x="212" y="1385"/>
                  </a:cxn>
                  <a:cxn ang="0">
                    <a:pos x="78" y="1296"/>
                  </a:cxn>
                  <a:cxn ang="0">
                    <a:pos x="21" y="1256"/>
                  </a:cxn>
                  <a:cxn ang="0">
                    <a:pos x="9" y="1044"/>
                  </a:cxn>
                  <a:cxn ang="0">
                    <a:pos x="98" y="829"/>
                  </a:cxn>
                  <a:cxn ang="0">
                    <a:pos x="264" y="789"/>
                  </a:cxn>
                  <a:cxn ang="0">
                    <a:pos x="243" y="681"/>
                  </a:cxn>
                  <a:cxn ang="0">
                    <a:pos x="448" y="710"/>
                  </a:cxn>
                  <a:cxn ang="0">
                    <a:pos x="448" y="779"/>
                  </a:cxn>
                  <a:cxn ang="0">
                    <a:pos x="547" y="956"/>
                  </a:cxn>
                  <a:cxn ang="0">
                    <a:pos x="633" y="770"/>
                  </a:cxn>
                  <a:cxn ang="0">
                    <a:pos x="760" y="586"/>
                  </a:cxn>
                  <a:cxn ang="0">
                    <a:pos x="858" y="586"/>
                  </a:cxn>
                  <a:cxn ang="0">
                    <a:pos x="926" y="566"/>
                  </a:cxn>
                  <a:cxn ang="0">
                    <a:pos x="1015" y="527"/>
                  </a:cxn>
                  <a:cxn ang="0">
                    <a:pos x="1109" y="507"/>
                  </a:cxn>
                </a:cxnLst>
                <a:rect l="0" t="0" r="r" b="b"/>
                <a:pathLst>
                  <a:path w="1560" h="2049">
                    <a:moveTo>
                      <a:pt x="1109" y="507"/>
                    </a:moveTo>
                    <a:lnTo>
                      <a:pt x="1073" y="340"/>
                    </a:lnTo>
                    <a:lnTo>
                      <a:pt x="1148" y="447"/>
                    </a:lnTo>
                    <a:lnTo>
                      <a:pt x="1109" y="213"/>
                    </a:lnTo>
                    <a:lnTo>
                      <a:pt x="1207" y="390"/>
                    </a:lnTo>
                    <a:lnTo>
                      <a:pt x="1198" y="252"/>
                    </a:lnTo>
                    <a:lnTo>
                      <a:pt x="1276" y="382"/>
                    </a:lnTo>
                    <a:lnTo>
                      <a:pt x="1265" y="272"/>
                    </a:lnTo>
                    <a:lnTo>
                      <a:pt x="1324" y="351"/>
                    </a:lnTo>
                    <a:lnTo>
                      <a:pt x="1324" y="290"/>
                    </a:lnTo>
                    <a:lnTo>
                      <a:pt x="1374" y="332"/>
                    </a:lnTo>
                    <a:lnTo>
                      <a:pt x="1433" y="234"/>
                    </a:lnTo>
                    <a:lnTo>
                      <a:pt x="1520" y="0"/>
                    </a:lnTo>
                    <a:lnTo>
                      <a:pt x="1560" y="47"/>
                    </a:lnTo>
                    <a:lnTo>
                      <a:pt x="1560" y="252"/>
                    </a:lnTo>
                    <a:lnTo>
                      <a:pt x="1500" y="574"/>
                    </a:lnTo>
                    <a:lnTo>
                      <a:pt x="1500" y="710"/>
                    </a:lnTo>
                    <a:lnTo>
                      <a:pt x="1541" y="956"/>
                    </a:lnTo>
                    <a:lnTo>
                      <a:pt x="1560" y="1112"/>
                    </a:lnTo>
                    <a:lnTo>
                      <a:pt x="1560" y="1207"/>
                    </a:lnTo>
                    <a:lnTo>
                      <a:pt x="1530" y="1334"/>
                    </a:lnTo>
                    <a:lnTo>
                      <a:pt x="1421" y="1570"/>
                    </a:lnTo>
                    <a:lnTo>
                      <a:pt x="1510" y="1315"/>
                    </a:lnTo>
                    <a:lnTo>
                      <a:pt x="1520" y="1161"/>
                    </a:lnTo>
                    <a:lnTo>
                      <a:pt x="1500" y="956"/>
                    </a:lnTo>
                    <a:lnTo>
                      <a:pt x="1433" y="1075"/>
                    </a:lnTo>
                    <a:lnTo>
                      <a:pt x="1364" y="1034"/>
                    </a:lnTo>
                    <a:lnTo>
                      <a:pt x="1374" y="1102"/>
                    </a:lnTo>
                    <a:lnTo>
                      <a:pt x="1306" y="1083"/>
                    </a:lnTo>
                    <a:lnTo>
                      <a:pt x="1178" y="1179"/>
                    </a:lnTo>
                    <a:lnTo>
                      <a:pt x="908" y="1266"/>
                    </a:lnTo>
                    <a:lnTo>
                      <a:pt x="626" y="1422"/>
                    </a:lnTo>
                    <a:lnTo>
                      <a:pt x="672" y="1589"/>
                    </a:lnTo>
                    <a:lnTo>
                      <a:pt x="672" y="1734"/>
                    </a:lnTo>
                    <a:lnTo>
                      <a:pt x="749" y="2049"/>
                    </a:lnTo>
                    <a:lnTo>
                      <a:pt x="690" y="2027"/>
                    </a:lnTo>
                    <a:lnTo>
                      <a:pt x="626" y="1832"/>
                    </a:lnTo>
                    <a:lnTo>
                      <a:pt x="605" y="1658"/>
                    </a:lnTo>
                    <a:lnTo>
                      <a:pt x="497" y="1686"/>
                    </a:lnTo>
                    <a:lnTo>
                      <a:pt x="528" y="1491"/>
                    </a:lnTo>
                    <a:lnTo>
                      <a:pt x="517" y="1432"/>
                    </a:lnTo>
                    <a:lnTo>
                      <a:pt x="469" y="1441"/>
                    </a:lnTo>
                    <a:lnTo>
                      <a:pt x="419" y="1696"/>
                    </a:lnTo>
                    <a:lnTo>
                      <a:pt x="272" y="1744"/>
                    </a:lnTo>
                    <a:lnTo>
                      <a:pt x="281" y="1551"/>
                    </a:lnTo>
                    <a:lnTo>
                      <a:pt x="292" y="1432"/>
                    </a:lnTo>
                    <a:lnTo>
                      <a:pt x="253" y="1422"/>
                    </a:lnTo>
                    <a:lnTo>
                      <a:pt x="212" y="1551"/>
                    </a:lnTo>
                    <a:lnTo>
                      <a:pt x="195" y="1744"/>
                    </a:lnTo>
                    <a:lnTo>
                      <a:pt x="166" y="1754"/>
                    </a:lnTo>
                    <a:lnTo>
                      <a:pt x="166" y="1570"/>
                    </a:lnTo>
                    <a:lnTo>
                      <a:pt x="212" y="1385"/>
                    </a:lnTo>
                    <a:lnTo>
                      <a:pt x="118" y="1344"/>
                    </a:lnTo>
                    <a:lnTo>
                      <a:pt x="78" y="1296"/>
                    </a:lnTo>
                    <a:lnTo>
                      <a:pt x="68" y="1306"/>
                    </a:lnTo>
                    <a:lnTo>
                      <a:pt x="21" y="1256"/>
                    </a:lnTo>
                    <a:lnTo>
                      <a:pt x="0" y="1122"/>
                    </a:lnTo>
                    <a:lnTo>
                      <a:pt x="9" y="1044"/>
                    </a:lnTo>
                    <a:lnTo>
                      <a:pt x="68" y="896"/>
                    </a:lnTo>
                    <a:lnTo>
                      <a:pt x="98" y="829"/>
                    </a:lnTo>
                    <a:lnTo>
                      <a:pt x="146" y="859"/>
                    </a:lnTo>
                    <a:lnTo>
                      <a:pt x="264" y="789"/>
                    </a:lnTo>
                    <a:lnTo>
                      <a:pt x="272" y="760"/>
                    </a:lnTo>
                    <a:lnTo>
                      <a:pt x="243" y="681"/>
                    </a:lnTo>
                    <a:lnTo>
                      <a:pt x="253" y="655"/>
                    </a:lnTo>
                    <a:lnTo>
                      <a:pt x="448" y="710"/>
                    </a:lnTo>
                    <a:lnTo>
                      <a:pt x="488" y="808"/>
                    </a:lnTo>
                    <a:lnTo>
                      <a:pt x="448" y="779"/>
                    </a:lnTo>
                    <a:lnTo>
                      <a:pt x="497" y="877"/>
                    </a:lnTo>
                    <a:lnTo>
                      <a:pt x="547" y="956"/>
                    </a:lnTo>
                    <a:lnTo>
                      <a:pt x="626" y="847"/>
                    </a:lnTo>
                    <a:lnTo>
                      <a:pt x="633" y="770"/>
                    </a:lnTo>
                    <a:lnTo>
                      <a:pt x="682" y="655"/>
                    </a:lnTo>
                    <a:lnTo>
                      <a:pt x="760" y="586"/>
                    </a:lnTo>
                    <a:lnTo>
                      <a:pt x="839" y="644"/>
                    </a:lnTo>
                    <a:lnTo>
                      <a:pt x="858" y="586"/>
                    </a:lnTo>
                    <a:lnTo>
                      <a:pt x="908" y="615"/>
                    </a:lnTo>
                    <a:lnTo>
                      <a:pt x="926" y="566"/>
                    </a:lnTo>
                    <a:lnTo>
                      <a:pt x="982" y="574"/>
                    </a:lnTo>
                    <a:lnTo>
                      <a:pt x="1015" y="527"/>
                    </a:lnTo>
                    <a:lnTo>
                      <a:pt x="1081" y="517"/>
                    </a:lnTo>
                    <a:lnTo>
                      <a:pt x="1109" y="507"/>
                    </a:lnTo>
                    <a:close/>
                  </a:path>
                </a:pathLst>
              </a:custGeom>
              <a:grpFill/>
              <a:ln w="3175">
                <a:solidFill>
                  <a:srgbClr val="C00000"/>
                </a:solidFill>
                <a:prstDash val="solid"/>
                <a:round/>
                <a:headEnd/>
                <a:tailEnd/>
              </a:ln>
            </p:spPr>
            <p:txBody>
              <a:bodyPr/>
              <a:lstStyle/>
              <a:p>
                <a:pPr>
                  <a:defRPr/>
                </a:pPr>
                <a:endParaRPr lang="en-GB" dirty="0"/>
              </a:p>
            </p:txBody>
          </p:sp>
          <p:sp>
            <p:nvSpPr>
              <p:cNvPr id="186573" name="Freeform 205">
                <a:extLst>
                  <a:ext uri="{FF2B5EF4-FFF2-40B4-BE49-F238E27FC236}">
                    <a16:creationId xmlns:a16="http://schemas.microsoft.com/office/drawing/2014/main" id="{45FF1FC0-E25A-4DBA-9726-27CFF366C37D}"/>
                  </a:ext>
                </a:extLst>
              </p:cNvPr>
              <p:cNvSpPr>
                <a:spLocks/>
              </p:cNvSpPr>
              <p:nvPr/>
            </p:nvSpPr>
            <p:spPr bwMode="auto">
              <a:xfrm>
                <a:off x="2751" y="1340"/>
                <a:ext cx="55" cy="10"/>
              </a:xfrm>
              <a:custGeom>
                <a:avLst/>
                <a:gdLst/>
                <a:ahLst/>
                <a:cxnLst>
                  <a:cxn ang="0">
                    <a:pos x="0" y="48"/>
                  </a:cxn>
                  <a:cxn ang="0">
                    <a:pos x="136" y="87"/>
                  </a:cxn>
                  <a:cxn ang="0">
                    <a:pos x="294" y="95"/>
                  </a:cxn>
                  <a:cxn ang="0">
                    <a:pos x="497" y="136"/>
                  </a:cxn>
                  <a:cxn ang="0">
                    <a:pos x="458" y="87"/>
                  </a:cxn>
                  <a:cxn ang="0">
                    <a:pos x="263" y="48"/>
                  </a:cxn>
                  <a:cxn ang="0">
                    <a:pos x="166" y="48"/>
                  </a:cxn>
                  <a:cxn ang="0">
                    <a:pos x="27" y="0"/>
                  </a:cxn>
                  <a:cxn ang="0">
                    <a:pos x="0" y="48"/>
                  </a:cxn>
                </a:cxnLst>
                <a:rect l="0" t="0" r="r" b="b"/>
                <a:pathLst>
                  <a:path w="497" h="136">
                    <a:moveTo>
                      <a:pt x="0" y="48"/>
                    </a:moveTo>
                    <a:lnTo>
                      <a:pt x="136" y="87"/>
                    </a:lnTo>
                    <a:lnTo>
                      <a:pt x="294" y="95"/>
                    </a:lnTo>
                    <a:lnTo>
                      <a:pt x="497" y="136"/>
                    </a:lnTo>
                    <a:lnTo>
                      <a:pt x="458" y="87"/>
                    </a:lnTo>
                    <a:lnTo>
                      <a:pt x="263" y="48"/>
                    </a:lnTo>
                    <a:lnTo>
                      <a:pt x="166" y="48"/>
                    </a:lnTo>
                    <a:lnTo>
                      <a:pt x="27" y="0"/>
                    </a:lnTo>
                    <a:lnTo>
                      <a:pt x="0" y="48"/>
                    </a:lnTo>
                    <a:close/>
                  </a:path>
                </a:pathLst>
              </a:custGeom>
              <a:grpFill/>
              <a:ln w="3175">
                <a:solidFill>
                  <a:srgbClr val="C00000"/>
                </a:solidFill>
                <a:prstDash val="solid"/>
                <a:round/>
                <a:headEnd/>
                <a:tailEnd/>
              </a:ln>
            </p:spPr>
            <p:txBody>
              <a:bodyPr/>
              <a:lstStyle/>
              <a:p>
                <a:pPr>
                  <a:defRPr/>
                </a:pPr>
                <a:endParaRPr lang="en-GB" dirty="0"/>
              </a:p>
            </p:txBody>
          </p:sp>
          <p:sp>
            <p:nvSpPr>
              <p:cNvPr id="186574" name="Freeform 206">
                <a:extLst>
                  <a:ext uri="{FF2B5EF4-FFF2-40B4-BE49-F238E27FC236}">
                    <a16:creationId xmlns:a16="http://schemas.microsoft.com/office/drawing/2014/main" id="{D0B61972-B71A-4E40-A77D-1FDBB61AA9E3}"/>
                  </a:ext>
                </a:extLst>
              </p:cNvPr>
              <p:cNvSpPr>
                <a:spLocks/>
              </p:cNvSpPr>
              <p:nvPr/>
            </p:nvSpPr>
            <p:spPr bwMode="auto">
              <a:xfrm>
                <a:off x="2767" y="1215"/>
                <a:ext cx="235" cy="263"/>
              </a:xfrm>
              <a:custGeom>
                <a:avLst/>
                <a:gdLst/>
                <a:ahLst/>
                <a:cxnLst>
                  <a:cxn ang="0">
                    <a:pos x="808" y="280"/>
                  </a:cxn>
                  <a:cxn ang="0">
                    <a:pos x="1063" y="303"/>
                  </a:cxn>
                  <a:cxn ang="0">
                    <a:pos x="1296" y="486"/>
                  </a:cxn>
                  <a:cxn ang="0">
                    <a:pos x="956" y="351"/>
                  </a:cxn>
                  <a:cxn ang="0">
                    <a:pos x="1113" y="536"/>
                  </a:cxn>
                  <a:cxn ang="0">
                    <a:pos x="1123" y="662"/>
                  </a:cxn>
                  <a:cxn ang="0">
                    <a:pos x="1101" y="759"/>
                  </a:cxn>
                  <a:cxn ang="0">
                    <a:pos x="1093" y="867"/>
                  </a:cxn>
                  <a:cxn ang="0">
                    <a:pos x="1229" y="1432"/>
                  </a:cxn>
                  <a:cxn ang="0">
                    <a:pos x="1221" y="1824"/>
                  </a:cxn>
                  <a:cxn ang="0">
                    <a:pos x="1306" y="2153"/>
                  </a:cxn>
                  <a:cxn ang="0">
                    <a:pos x="1306" y="2437"/>
                  </a:cxn>
                  <a:cxn ang="0">
                    <a:pos x="1221" y="2670"/>
                  </a:cxn>
                  <a:cxn ang="0">
                    <a:pos x="1044" y="2953"/>
                  </a:cxn>
                  <a:cxn ang="0">
                    <a:pos x="1063" y="3209"/>
                  </a:cxn>
                  <a:cxn ang="0">
                    <a:pos x="1123" y="3225"/>
                  </a:cxn>
                  <a:cxn ang="0">
                    <a:pos x="1141" y="3059"/>
                  </a:cxn>
                  <a:cxn ang="0">
                    <a:pos x="1200" y="3110"/>
                  </a:cxn>
                  <a:cxn ang="0">
                    <a:pos x="1347" y="3413"/>
                  </a:cxn>
                  <a:cxn ang="0">
                    <a:pos x="1433" y="3373"/>
                  </a:cxn>
                  <a:cxn ang="0">
                    <a:pos x="1522" y="3401"/>
                  </a:cxn>
                  <a:cxn ang="0">
                    <a:pos x="1492" y="3673"/>
                  </a:cxn>
                  <a:cxn ang="0">
                    <a:pos x="1667" y="3490"/>
                  </a:cxn>
                  <a:cxn ang="0">
                    <a:pos x="1755" y="3237"/>
                  </a:cxn>
                  <a:cxn ang="0">
                    <a:pos x="1484" y="2134"/>
                  </a:cxn>
                  <a:cxn ang="0">
                    <a:pos x="1511" y="1937"/>
                  </a:cxn>
                  <a:cxn ang="0">
                    <a:pos x="1462" y="1746"/>
                  </a:cxn>
                  <a:cxn ang="0">
                    <a:pos x="1472" y="1588"/>
                  </a:cxn>
                  <a:cxn ang="0">
                    <a:pos x="1579" y="1668"/>
                  </a:cxn>
                  <a:cxn ang="0">
                    <a:pos x="2104" y="2262"/>
                  </a:cxn>
                  <a:cxn ang="0">
                    <a:pos x="2116" y="1120"/>
                  </a:cxn>
                  <a:cxn ang="0">
                    <a:pos x="2048" y="1051"/>
                  </a:cxn>
                  <a:cxn ang="0">
                    <a:pos x="1999" y="693"/>
                  </a:cxn>
                  <a:cxn ang="0">
                    <a:pos x="1853" y="614"/>
                  </a:cxn>
                  <a:cxn ang="0">
                    <a:pos x="1745" y="672"/>
                  </a:cxn>
                  <a:cxn ang="0">
                    <a:pos x="2009" y="574"/>
                  </a:cxn>
                  <a:cxn ang="0">
                    <a:pos x="1863" y="215"/>
                  </a:cxn>
                  <a:cxn ang="0">
                    <a:pos x="1551" y="38"/>
                  </a:cxn>
                  <a:cxn ang="0">
                    <a:pos x="1869" y="330"/>
                  </a:cxn>
                  <a:cxn ang="0">
                    <a:pos x="1667" y="186"/>
                  </a:cxn>
                  <a:cxn ang="0">
                    <a:pos x="1522" y="125"/>
                  </a:cxn>
                  <a:cxn ang="0">
                    <a:pos x="1551" y="242"/>
                  </a:cxn>
                  <a:cxn ang="0">
                    <a:pos x="1484" y="204"/>
                  </a:cxn>
                  <a:cxn ang="0">
                    <a:pos x="1229" y="125"/>
                  </a:cxn>
                  <a:cxn ang="0">
                    <a:pos x="828" y="48"/>
                  </a:cxn>
                  <a:cxn ang="0">
                    <a:pos x="695" y="48"/>
                  </a:cxn>
                  <a:cxn ang="0">
                    <a:pos x="596" y="26"/>
                  </a:cxn>
                  <a:cxn ang="0">
                    <a:pos x="546" y="57"/>
                  </a:cxn>
                  <a:cxn ang="0">
                    <a:pos x="362" y="57"/>
                  </a:cxn>
                  <a:cxn ang="0">
                    <a:pos x="331" y="157"/>
                  </a:cxn>
                  <a:cxn ang="0">
                    <a:pos x="187" y="330"/>
                  </a:cxn>
                  <a:cxn ang="0">
                    <a:pos x="0" y="729"/>
                  </a:cxn>
                  <a:cxn ang="0">
                    <a:pos x="236" y="390"/>
                  </a:cxn>
                  <a:cxn ang="0">
                    <a:pos x="410" y="253"/>
                  </a:cxn>
                  <a:cxn ang="0">
                    <a:pos x="459" y="224"/>
                  </a:cxn>
                  <a:cxn ang="0">
                    <a:pos x="546" y="144"/>
                  </a:cxn>
                  <a:cxn ang="0">
                    <a:pos x="625" y="186"/>
                  </a:cxn>
                  <a:cxn ang="0">
                    <a:pos x="684" y="186"/>
                  </a:cxn>
                </a:cxnLst>
                <a:rect l="0" t="0" r="r" b="b"/>
                <a:pathLst>
                  <a:path w="2116" h="3673">
                    <a:moveTo>
                      <a:pt x="695" y="253"/>
                    </a:moveTo>
                    <a:lnTo>
                      <a:pt x="808" y="280"/>
                    </a:lnTo>
                    <a:lnTo>
                      <a:pt x="896" y="312"/>
                    </a:lnTo>
                    <a:lnTo>
                      <a:pt x="1063" y="303"/>
                    </a:lnTo>
                    <a:lnTo>
                      <a:pt x="1190" y="361"/>
                    </a:lnTo>
                    <a:lnTo>
                      <a:pt x="1296" y="486"/>
                    </a:lnTo>
                    <a:lnTo>
                      <a:pt x="1141" y="397"/>
                    </a:lnTo>
                    <a:lnTo>
                      <a:pt x="956" y="351"/>
                    </a:lnTo>
                    <a:lnTo>
                      <a:pt x="1180" y="536"/>
                    </a:lnTo>
                    <a:lnTo>
                      <a:pt x="1113" y="536"/>
                    </a:lnTo>
                    <a:lnTo>
                      <a:pt x="1210" y="759"/>
                    </a:lnTo>
                    <a:lnTo>
                      <a:pt x="1123" y="662"/>
                    </a:lnTo>
                    <a:lnTo>
                      <a:pt x="1190" y="857"/>
                    </a:lnTo>
                    <a:lnTo>
                      <a:pt x="1101" y="759"/>
                    </a:lnTo>
                    <a:lnTo>
                      <a:pt x="1170" y="964"/>
                    </a:lnTo>
                    <a:lnTo>
                      <a:pt x="1093" y="867"/>
                    </a:lnTo>
                    <a:lnTo>
                      <a:pt x="1170" y="1160"/>
                    </a:lnTo>
                    <a:lnTo>
                      <a:pt x="1229" y="1432"/>
                    </a:lnTo>
                    <a:lnTo>
                      <a:pt x="1248" y="1599"/>
                    </a:lnTo>
                    <a:lnTo>
                      <a:pt x="1221" y="1824"/>
                    </a:lnTo>
                    <a:lnTo>
                      <a:pt x="1240" y="1948"/>
                    </a:lnTo>
                    <a:lnTo>
                      <a:pt x="1306" y="2153"/>
                    </a:lnTo>
                    <a:lnTo>
                      <a:pt x="1315" y="2272"/>
                    </a:lnTo>
                    <a:lnTo>
                      <a:pt x="1306" y="2437"/>
                    </a:lnTo>
                    <a:lnTo>
                      <a:pt x="1277" y="2563"/>
                    </a:lnTo>
                    <a:lnTo>
                      <a:pt x="1221" y="2670"/>
                    </a:lnTo>
                    <a:lnTo>
                      <a:pt x="1123" y="2818"/>
                    </a:lnTo>
                    <a:lnTo>
                      <a:pt x="1044" y="2953"/>
                    </a:lnTo>
                    <a:lnTo>
                      <a:pt x="1033" y="3090"/>
                    </a:lnTo>
                    <a:lnTo>
                      <a:pt x="1063" y="3209"/>
                    </a:lnTo>
                    <a:lnTo>
                      <a:pt x="1141" y="3345"/>
                    </a:lnTo>
                    <a:lnTo>
                      <a:pt x="1123" y="3225"/>
                    </a:lnTo>
                    <a:lnTo>
                      <a:pt x="1123" y="3128"/>
                    </a:lnTo>
                    <a:lnTo>
                      <a:pt x="1141" y="3059"/>
                    </a:lnTo>
                    <a:lnTo>
                      <a:pt x="1190" y="2973"/>
                    </a:lnTo>
                    <a:lnTo>
                      <a:pt x="1200" y="3110"/>
                    </a:lnTo>
                    <a:lnTo>
                      <a:pt x="1248" y="3265"/>
                    </a:lnTo>
                    <a:lnTo>
                      <a:pt x="1347" y="3413"/>
                    </a:lnTo>
                    <a:lnTo>
                      <a:pt x="1433" y="3507"/>
                    </a:lnTo>
                    <a:lnTo>
                      <a:pt x="1433" y="3373"/>
                    </a:lnTo>
                    <a:lnTo>
                      <a:pt x="1452" y="3225"/>
                    </a:lnTo>
                    <a:lnTo>
                      <a:pt x="1522" y="3401"/>
                    </a:lnTo>
                    <a:lnTo>
                      <a:pt x="1522" y="3478"/>
                    </a:lnTo>
                    <a:lnTo>
                      <a:pt x="1492" y="3673"/>
                    </a:lnTo>
                    <a:lnTo>
                      <a:pt x="1598" y="3598"/>
                    </a:lnTo>
                    <a:lnTo>
                      <a:pt x="1667" y="3490"/>
                    </a:lnTo>
                    <a:lnTo>
                      <a:pt x="1716" y="3401"/>
                    </a:lnTo>
                    <a:lnTo>
                      <a:pt x="1755" y="3237"/>
                    </a:lnTo>
                    <a:lnTo>
                      <a:pt x="1551" y="2282"/>
                    </a:lnTo>
                    <a:lnTo>
                      <a:pt x="1484" y="2134"/>
                    </a:lnTo>
                    <a:lnTo>
                      <a:pt x="1551" y="2084"/>
                    </a:lnTo>
                    <a:lnTo>
                      <a:pt x="1511" y="1937"/>
                    </a:lnTo>
                    <a:lnTo>
                      <a:pt x="1579" y="1930"/>
                    </a:lnTo>
                    <a:lnTo>
                      <a:pt x="1462" y="1746"/>
                    </a:lnTo>
                    <a:lnTo>
                      <a:pt x="1570" y="1812"/>
                    </a:lnTo>
                    <a:lnTo>
                      <a:pt x="1472" y="1588"/>
                    </a:lnTo>
                    <a:lnTo>
                      <a:pt x="1424" y="1297"/>
                    </a:lnTo>
                    <a:lnTo>
                      <a:pt x="1579" y="1668"/>
                    </a:lnTo>
                    <a:lnTo>
                      <a:pt x="1891" y="2075"/>
                    </a:lnTo>
                    <a:lnTo>
                      <a:pt x="2104" y="2262"/>
                    </a:lnTo>
                    <a:lnTo>
                      <a:pt x="2096" y="1376"/>
                    </a:lnTo>
                    <a:lnTo>
                      <a:pt x="2116" y="1120"/>
                    </a:lnTo>
                    <a:lnTo>
                      <a:pt x="2085" y="984"/>
                    </a:lnTo>
                    <a:lnTo>
                      <a:pt x="2048" y="1051"/>
                    </a:lnTo>
                    <a:lnTo>
                      <a:pt x="2028" y="797"/>
                    </a:lnTo>
                    <a:lnTo>
                      <a:pt x="1999" y="693"/>
                    </a:lnTo>
                    <a:lnTo>
                      <a:pt x="1921" y="683"/>
                    </a:lnTo>
                    <a:lnTo>
                      <a:pt x="1853" y="614"/>
                    </a:lnTo>
                    <a:lnTo>
                      <a:pt x="1794" y="594"/>
                    </a:lnTo>
                    <a:lnTo>
                      <a:pt x="1745" y="672"/>
                    </a:lnTo>
                    <a:lnTo>
                      <a:pt x="1648" y="477"/>
                    </a:lnTo>
                    <a:lnTo>
                      <a:pt x="2009" y="574"/>
                    </a:lnTo>
                    <a:lnTo>
                      <a:pt x="1969" y="371"/>
                    </a:lnTo>
                    <a:lnTo>
                      <a:pt x="1863" y="215"/>
                    </a:lnTo>
                    <a:lnTo>
                      <a:pt x="1706" y="98"/>
                    </a:lnTo>
                    <a:lnTo>
                      <a:pt x="1551" y="38"/>
                    </a:lnTo>
                    <a:lnTo>
                      <a:pt x="1755" y="157"/>
                    </a:lnTo>
                    <a:lnTo>
                      <a:pt x="1869" y="330"/>
                    </a:lnTo>
                    <a:lnTo>
                      <a:pt x="1698" y="175"/>
                    </a:lnTo>
                    <a:lnTo>
                      <a:pt x="1667" y="186"/>
                    </a:lnTo>
                    <a:lnTo>
                      <a:pt x="1698" y="303"/>
                    </a:lnTo>
                    <a:lnTo>
                      <a:pt x="1522" y="125"/>
                    </a:lnTo>
                    <a:lnTo>
                      <a:pt x="1385" y="67"/>
                    </a:lnTo>
                    <a:lnTo>
                      <a:pt x="1551" y="242"/>
                    </a:lnTo>
                    <a:lnTo>
                      <a:pt x="1551" y="330"/>
                    </a:lnTo>
                    <a:lnTo>
                      <a:pt x="1484" y="204"/>
                    </a:lnTo>
                    <a:lnTo>
                      <a:pt x="1375" y="144"/>
                    </a:lnTo>
                    <a:lnTo>
                      <a:pt x="1229" y="125"/>
                    </a:lnTo>
                    <a:lnTo>
                      <a:pt x="995" y="0"/>
                    </a:lnTo>
                    <a:lnTo>
                      <a:pt x="828" y="48"/>
                    </a:lnTo>
                    <a:lnTo>
                      <a:pt x="724" y="195"/>
                    </a:lnTo>
                    <a:lnTo>
                      <a:pt x="695" y="48"/>
                    </a:lnTo>
                    <a:lnTo>
                      <a:pt x="674" y="117"/>
                    </a:lnTo>
                    <a:lnTo>
                      <a:pt x="596" y="26"/>
                    </a:lnTo>
                    <a:lnTo>
                      <a:pt x="519" y="8"/>
                    </a:lnTo>
                    <a:lnTo>
                      <a:pt x="546" y="57"/>
                    </a:lnTo>
                    <a:lnTo>
                      <a:pt x="449" y="18"/>
                    </a:lnTo>
                    <a:lnTo>
                      <a:pt x="362" y="57"/>
                    </a:lnTo>
                    <a:lnTo>
                      <a:pt x="498" y="157"/>
                    </a:lnTo>
                    <a:lnTo>
                      <a:pt x="331" y="157"/>
                    </a:lnTo>
                    <a:lnTo>
                      <a:pt x="217" y="224"/>
                    </a:lnTo>
                    <a:lnTo>
                      <a:pt x="187" y="330"/>
                    </a:lnTo>
                    <a:lnTo>
                      <a:pt x="197" y="429"/>
                    </a:lnTo>
                    <a:lnTo>
                      <a:pt x="0" y="729"/>
                    </a:lnTo>
                    <a:lnTo>
                      <a:pt x="11" y="769"/>
                    </a:lnTo>
                    <a:lnTo>
                      <a:pt x="236" y="390"/>
                    </a:lnTo>
                    <a:lnTo>
                      <a:pt x="275" y="303"/>
                    </a:lnTo>
                    <a:lnTo>
                      <a:pt x="410" y="253"/>
                    </a:lnTo>
                    <a:lnTo>
                      <a:pt x="498" y="262"/>
                    </a:lnTo>
                    <a:lnTo>
                      <a:pt x="459" y="224"/>
                    </a:lnTo>
                    <a:lnTo>
                      <a:pt x="567" y="253"/>
                    </a:lnTo>
                    <a:lnTo>
                      <a:pt x="546" y="144"/>
                    </a:lnTo>
                    <a:lnTo>
                      <a:pt x="606" y="235"/>
                    </a:lnTo>
                    <a:lnTo>
                      <a:pt x="625" y="186"/>
                    </a:lnTo>
                    <a:lnTo>
                      <a:pt x="655" y="235"/>
                    </a:lnTo>
                    <a:lnTo>
                      <a:pt x="684" y="186"/>
                    </a:lnTo>
                    <a:lnTo>
                      <a:pt x="695" y="253"/>
                    </a:lnTo>
                    <a:close/>
                  </a:path>
                </a:pathLst>
              </a:custGeom>
              <a:grpFill/>
              <a:ln w="3175">
                <a:solidFill>
                  <a:srgbClr val="C00000"/>
                </a:solidFill>
                <a:prstDash val="solid"/>
                <a:round/>
                <a:headEnd/>
                <a:tailEnd/>
              </a:ln>
            </p:spPr>
            <p:txBody>
              <a:bodyPr/>
              <a:lstStyle/>
              <a:p>
                <a:pPr>
                  <a:defRPr/>
                </a:pPr>
                <a:endParaRPr lang="en-GB" dirty="0"/>
              </a:p>
            </p:txBody>
          </p:sp>
          <p:sp>
            <p:nvSpPr>
              <p:cNvPr id="186575" name="Freeform 207">
                <a:extLst>
                  <a:ext uri="{FF2B5EF4-FFF2-40B4-BE49-F238E27FC236}">
                    <a16:creationId xmlns:a16="http://schemas.microsoft.com/office/drawing/2014/main" id="{A2B5FF61-2295-4049-8F43-590A34CE348E}"/>
                  </a:ext>
                </a:extLst>
              </p:cNvPr>
              <p:cNvSpPr>
                <a:spLocks/>
              </p:cNvSpPr>
              <p:nvPr/>
            </p:nvSpPr>
            <p:spPr bwMode="auto">
              <a:xfrm>
                <a:off x="2942" y="1253"/>
                <a:ext cx="97" cy="242"/>
              </a:xfrm>
              <a:custGeom>
                <a:avLst/>
                <a:gdLst/>
                <a:ahLst/>
                <a:cxnLst>
                  <a:cxn ang="0">
                    <a:pos x="341" y="0"/>
                  </a:cxn>
                  <a:cxn ang="0">
                    <a:pos x="478" y="138"/>
                  </a:cxn>
                  <a:cxn ang="0">
                    <a:pos x="546" y="285"/>
                  </a:cxn>
                  <a:cxn ang="0">
                    <a:pos x="585" y="256"/>
                  </a:cxn>
                  <a:cxn ang="0">
                    <a:pos x="603" y="409"/>
                  </a:cxn>
                  <a:cxn ang="0">
                    <a:pos x="603" y="596"/>
                  </a:cxn>
                  <a:cxn ang="0">
                    <a:pos x="576" y="822"/>
                  </a:cxn>
                  <a:cxn ang="0">
                    <a:pos x="534" y="1211"/>
                  </a:cxn>
                  <a:cxn ang="0">
                    <a:pos x="507" y="1679"/>
                  </a:cxn>
                  <a:cxn ang="0">
                    <a:pos x="299" y="1551"/>
                  </a:cxn>
                  <a:cxn ang="0">
                    <a:pos x="97" y="1406"/>
                  </a:cxn>
                  <a:cxn ang="0">
                    <a:pos x="153" y="1572"/>
                  </a:cxn>
                  <a:cxn ang="0">
                    <a:pos x="50" y="1491"/>
                  </a:cxn>
                  <a:cxn ang="0">
                    <a:pos x="59" y="1602"/>
                  </a:cxn>
                  <a:cxn ang="0">
                    <a:pos x="0" y="1572"/>
                  </a:cxn>
                  <a:cxn ang="0">
                    <a:pos x="9" y="1896"/>
                  </a:cxn>
                  <a:cxn ang="0">
                    <a:pos x="146" y="2713"/>
                  </a:cxn>
                  <a:cxn ang="0">
                    <a:pos x="224" y="2839"/>
                  </a:cxn>
                  <a:cxn ang="0">
                    <a:pos x="262" y="2994"/>
                  </a:cxn>
                  <a:cxn ang="0">
                    <a:pos x="262" y="3141"/>
                  </a:cxn>
                  <a:cxn ang="0">
                    <a:pos x="204" y="3395"/>
                  </a:cxn>
                  <a:cxn ang="0">
                    <a:pos x="407" y="3280"/>
                  </a:cxn>
                  <a:cxn ang="0">
                    <a:pos x="576" y="3161"/>
                  </a:cxn>
                  <a:cxn ang="0">
                    <a:pos x="701" y="2983"/>
                  </a:cxn>
                  <a:cxn ang="0">
                    <a:pos x="809" y="2782"/>
                  </a:cxn>
                  <a:cxn ang="0">
                    <a:pos x="858" y="2594"/>
                  </a:cxn>
                  <a:cxn ang="0">
                    <a:pos x="877" y="2412"/>
                  </a:cxn>
                  <a:cxn ang="0">
                    <a:pos x="865" y="2234"/>
                  </a:cxn>
                  <a:cxn ang="0">
                    <a:pos x="827" y="2049"/>
                  </a:cxn>
                  <a:cxn ang="0">
                    <a:pos x="739" y="1777"/>
                  </a:cxn>
                  <a:cxn ang="0">
                    <a:pos x="682" y="1522"/>
                  </a:cxn>
                  <a:cxn ang="0">
                    <a:pos x="650" y="1270"/>
                  </a:cxn>
                  <a:cxn ang="0">
                    <a:pos x="650" y="956"/>
                  </a:cxn>
                  <a:cxn ang="0">
                    <a:pos x="660" y="693"/>
                  </a:cxn>
                  <a:cxn ang="0">
                    <a:pos x="660" y="488"/>
                  </a:cxn>
                  <a:cxn ang="0">
                    <a:pos x="641" y="273"/>
                  </a:cxn>
                  <a:cxn ang="0">
                    <a:pos x="612" y="176"/>
                  </a:cxn>
                  <a:cxn ang="0">
                    <a:pos x="507" y="50"/>
                  </a:cxn>
                  <a:cxn ang="0">
                    <a:pos x="407" y="0"/>
                  </a:cxn>
                  <a:cxn ang="0">
                    <a:pos x="341" y="0"/>
                  </a:cxn>
                </a:cxnLst>
                <a:rect l="0" t="0" r="r" b="b"/>
                <a:pathLst>
                  <a:path w="877" h="3395">
                    <a:moveTo>
                      <a:pt x="341" y="0"/>
                    </a:moveTo>
                    <a:lnTo>
                      <a:pt x="478" y="138"/>
                    </a:lnTo>
                    <a:lnTo>
                      <a:pt x="546" y="285"/>
                    </a:lnTo>
                    <a:lnTo>
                      <a:pt x="585" y="256"/>
                    </a:lnTo>
                    <a:lnTo>
                      <a:pt x="603" y="409"/>
                    </a:lnTo>
                    <a:lnTo>
                      <a:pt x="603" y="596"/>
                    </a:lnTo>
                    <a:lnTo>
                      <a:pt x="576" y="822"/>
                    </a:lnTo>
                    <a:lnTo>
                      <a:pt x="534" y="1211"/>
                    </a:lnTo>
                    <a:lnTo>
                      <a:pt x="507" y="1679"/>
                    </a:lnTo>
                    <a:lnTo>
                      <a:pt x="299" y="1551"/>
                    </a:lnTo>
                    <a:lnTo>
                      <a:pt x="97" y="1406"/>
                    </a:lnTo>
                    <a:lnTo>
                      <a:pt x="153" y="1572"/>
                    </a:lnTo>
                    <a:lnTo>
                      <a:pt x="50" y="1491"/>
                    </a:lnTo>
                    <a:lnTo>
                      <a:pt x="59" y="1602"/>
                    </a:lnTo>
                    <a:lnTo>
                      <a:pt x="0" y="1572"/>
                    </a:lnTo>
                    <a:lnTo>
                      <a:pt x="9" y="1896"/>
                    </a:lnTo>
                    <a:lnTo>
                      <a:pt x="146" y="2713"/>
                    </a:lnTo>
                    <a:lnTo>
                      <a:pt x="224" y="2839"/>
                    </a:lnTo>
                    <a:lnTo>
                      <a:pt x="262" y="2994"/>
                    </a:lnTo>
                    <a:lnTo>
                      <a:pt x="262" y="3141"/>
                    </a:lnTo>
                    <a:lnTo>
                      <a:pt x="204" y="3395"/>
                    </a:lnTo>
                    <a:lnTo>
                      <a:pt x="407" y="3280"/>
                    </a:lnTo>
                    <a:lnTo>
                      <a:pt x="576" y="3161"/>
                    </a:lnTo>
                    <a:lnTo>
                      <a:pt x="701" y="2983"/>
                    </a:lnTo>
                    <a:lnTo>
                      <a:pt x="809" y="2782"/>
                    </a:lnTo>
                    <a:lnTo>
                      <a:pt x="858" y="2594"/>
                    </a:lnTo>
                    <a:lnTo>
                      <a:pt x="877" y="2412"/>
                    </a:lnTo>
                    <a:lnTo>
                      <a:pt x="865" y="2234"/>
                    </a:lnTo>
                    <a:lnTo>
                      <a:pt x="827" y="2049"/>
                    </a:lnTo>
                    <a:lnTo>
                      <a:pt x="739" y="1777"/>
                    </a:lnTo>
                    <a:lnTo>
                      <a:pt x="682" y="1522"/>
                    </a:lnTo>
                    <a:lnTo>
                      <a:pt x="650" y="1270"/>
                    </a:lnTo>
                    <a:lnTo>
                      <a:pt x="650" y="956"/>
                    </a:lnTo>
                    <a:lnTo>
                      <a:pt x="660" y="693"/>
                    </a:lnTo>
                    <a:lnTo>
                      <a:pt x="660" y="488"/>
                    </a:lnTo>
                    <a:lnTo>
                      <a:pt x="641" y="273"/>
                    </a:lnTo>
                    <a:lnTo>
                      <a:pt x="612" y="176"/>
                    </a:lnTo>
                    <a:lnTo>
                      <a:pt x="507" y="50"/>
                    </a:lnTo>
                    <a:lnTo>
                      <a:pt x="407" y="0"/>
                    </a:lnTo>
                    <a:lnTo>
                      <a:pt x="341" y="0"/>
                    </a:lnTo>
                    <a:close/>
                  </a:path>
                </a:pathLst>
              </a:custGeom>
              <a:grpFill/>
              <a:ln w="3175">
                <a:solidFill>
                  <a:srgbClr val="C00000"/>
                </a:solidFill>
                <a:prstDash val="solid"/>
                <a:round/>
                <a:headEnd/>
                <a:tailEnd/>
              </a:ln>
            </p:spPr>
            <p:txBody>
              <a:bodyPr/>
              <a:lstStyle/>
              <a:p>
                <a:pPr>
                  <a:defRPr/>
                </a:pPr>
                <a:endParaRPr lang="en-GB" dirty="0"/>
              </a:p>
            </p:txBody>
          </p:sp>
          <p:sp>
            <p:nvSpPr>
              <p:cNvPr id="186576" name="Freeform 208">
                <a:extLst>
                  <a:ext uri="{FF2B5EF4-FFF2-40B4-BE49-F238E27FC236}">
                    <a16:creationId xmlns:a16="http://schemas.microsoft.com/office/drawing/2014/main" id="{D84CD56A-9198-4367-8019-9F4AF7F3386E}"/>
                  </a:ext>
                </a:extLst>
              </p:cNvPr>
              <p:cNvSpPr>
                <a:spLocks/>
              </p:cNvSpPr>
              <p:nvPr/>
            </p:nvSpPr>
            <p:spPr bwMode="auto">
              <a:xfrm>
                <a:off x="2781" y="1207"/>
                <a:ext cx="161" cy="40"/>
              </a:xfrm>
              <a:custGeom>
                <a:avLst/>
                <a:gdLst/>
                <a:ahLst/>
                <a:cxnLst>
                  <a:cxn ang="0">
                    <a:pos x="69" y="564"/>
                  </a:cxn>
                  <a:cxn ang="0">
                    <a:pos x="0" y="457"/>
                  </a:cxn>
                  <a:cxn ang="0">
                    <a:pos x="89" y="241"/>
                  </a:cxn>
                  <a:cxn ang="0">
                    <a:pos x="166" y="164"/>
                  </a:cxn>
                  <a:cxn ang="0">
                    <a:pos x="312" y="17"/>
                  </a:cxn>
                  <a:cxn ang="0">
                    <a:pos x="497" y="29"/>
                  </a:cxn>
                  <a:cxn ang="0">
                    <a:pos x="633" y="85"/>
                  </a:cxn>
                  <a:cxn ang="0">
                    <a:pos x="848" y="0"/>
                  </a:cxn>
                  <a:cxn ang="0">
                    <a:pos x="1093" y="7"/>
                  </a:cxn>
                  <a:cxn ang="0">
                    <a:pos x="1228" y="106"/>
                  </a:cxn>
                  <a:cxn ang="0">
                    <a:pos x="1442" y="173"/>
                  </a:cxn>
                  <a:cxn ang="0">
                    <a:pos x="1286" y="173"/>
                  </a:cxn>
                  <a:cxn ang="0">
                    <a:pos x="1374" y="273"/>
                  </a:cxn>
                  <a:cxn ang="0">
                    <a:pos x="1138" y="154"/>
                  </a:cxn>
                  <a:cxn ang="0">
                    <a:pos x="1013" y="47"/>
                  </a:cxn>
                  <a:cxn ang="0">
                    <a:pos x="837" y="37"/>
                  </a:cxn>
                  <a:cxn ang="0">
                    <a:pos x="606" y="164"/>
                  </a:cxn>
                  <a:cxn ang="0">
                    <a:pos x="478" y="75"/>
                  </a:cxn>
                  <a:cxn ang="0">
                    <a:pos x="370" y="47"/>
                  </a:cxn>
                  <a:cxn ang="0">
                    <a:pos x="398" y="106"/>
                  </a:cxn>
                  <a:cxn ang="0">
                    <a:pos x="301" y="116"/>
                  </a:cxn>
                  <a:cxn ang="0">
                    <a:pos x="108" y="291"/>
                  </a:cxn>
                  <a:cxn ang="0">
                    <a:pos x="59" y="438"/>
                  </a:cxn>
                  <a:cxn ang="0">
                    <a:pos x="89" y="513"/>
                  </a:cxn>
                  <a:cxn ang="0">
                    <a:pos x="69" y="564"/>
                  </a:cxn>
                </a:cxnLst>
                <a:rect l="0" t="0" r="r" b="b"/>
                <a:pathLst>
                  <a:path w="1442" h="564">
                    <a:moveTo>
                      <a:pt x="69" y="564"/>
                    </a:moveTo>
                    <a:lnTo>
                      <a:pt x="0" y="457"/>
                    </a:lnTo>
                    <a:lnTo>
                      <a:pt x="89" y="241"/>
                    </a:lnTo>
                    <a:lnTo>
                      <a:pt x="166" y="164"/>
                    </a:lnTo>
                    <a:lnTo>
                      <a:pt x="312" y="17"/>
                    </a:lnTo>
                    <a:lnTo>
                      <a:pt x="497" y="29"/>
                    </a:lnTo>
                    <a:lnTo>
                      <a:pt x="633" y="85"/>
                    </a:lnTo>
                    <a:lnTo>
                      <a:pt x="848" y="0"/>
                    </a:lnTo>
                    <a:lnTo>
                      <a:pt x="1093" y="7"/>
                    </a:lnTo>
                    <a:lnTo>
                      <a:pt x="1228" y="106"/>
                    </a:lnTo>
                    <a:lnTo>
                      <a:pt x="1442" y="173"/>
                    </a:lnTo>
                    <a:lnTo>
                      <a:pt x="1286" y="173"/>
                    </a:lnTo>
                    <a:lnTo>
                      <a:pt x="1374" y="273"/>
                    </a:lnTo>
                    <a:lnTo>
                      <a:pt x="1138" y="154"/>
                    </a:lnTo>
                    <a:lnTo>
                      <a:pt x="1013" y="47"/>
                    </a:lnTo>
                    <a:lnTo>
                      <a:pt x="837" y="37"/>
                    </a:lnTo>
                    <a:lnTo>
                      <a:pt x="606" y="164"/>
                    </a:lnTo>
                    <a:lnTo>
                      <a:pt x="478" y="75"/>
                    </a:lnTo>
                    <a:lnTo>
                      <a:pt x="370" y="47"/>
                    </a:lnTo>
                    <a:lnTo>
                      <a:pt x="398" y="106"/>
                    </a:lnTo>
                    <a:lnTo>
                      <a:pt x="301" y="116"/>
                    </a:lnTo>
                    <a:lnTo>
                      <a:pt x="108" y="291"/>
                    </a:lnTo>
                    <a:lnTo>
                      <a:pt x="59" y="438"/>
                    </a:lnTo>
                    <a:lnTo>
                      <a:pt x="89" y="513"/>
                    </a:lnTo>
                    <a:lnTo>
                      <a:pt x="69" y="564"/>
                    </a:lnTo>
                    <a:close/>
                  </a:path>
                </a:pathLst>
              </a:custGeom>
              <a:grpFill/>
              <a:ln w="3175">
                <a:solidFill>
                  <a:srgbClr val="C00000"/>
                </a:solidFill>
                <a:prstDash val="solid"/>
                <a:round/>
                <a:headEnd/>
                <a:tailEnd/>
              </a:ln>
            </p:spPr>
            <p:txBody>
              <a:bodyPr/>
              <a:lstStyle/>
              <a:p>
                <a:pPr>
                  <a:defRPr/>
                </a:pPr>
                <a:endParaRPr lang="en-GB" dirty="0"/>
              </a:p>
            </p:txBody>
          </p:sp>
          <p:sp>
            <p:nvSpPr>
              <p:cNvPr id="186577" name="Freeform 209">
                <a:extLst>
                  <a:ext uri="{FF2B5EF4-FFF2-40B4-BE49-F238E27FC236}">
                    <a16:creationId xmlns:a16="http://schemas.microsoft.com/office/drawing/2014/main" id="{306647BC-375F-4E29-ACC3-CA468F634B31}"/>
                  </a:ext>
                </a:extLst>
              </p:cNvPr>
              <p:cNvSpPr>
                <a:spLocks/>
              </p:cNvSpPr>
              <p:nvPr/>
            </p:nvSpPr>
            <p:spPr bwMode="auto">
              <a:xfrm>
                <a:off x="2830" y="1403"/>
                <a:ext cx="28" cy="38"/>
              </a:xfrm>
              <a:custGeom>
                <a:avLst/>
                <a:gdLst/>
                <a:ahLst/>
                <a:cxnLst>
                  <a:cxn ang="0">
                    <a:pos x="0" y="524"/>
                  </a:cxn>
                  <a:cxn ang="0">
                    <a:pos x="251" y="38"/>
                  </a:cxn>
                  <a:cxn ang="0">
                    <a:pos x="136" y="0"/>
                  </a:cxn>
                  <a:cxn ang="0">
                    <a:pos x="176" y="76"/>
                  </a:cxn>
                  <a:cxn ang="0">
                    <a:pos x="107" y="67"/>
                  </a:cxn>
                  <a:cxn ang="0">
                    <a:pos x="157" y="144"/>
                  </a:cxn>
                  <a:cxn ang="0">
                    <a:pos x="79" y="158"/>
                  </a:cxn>
                  <a:cxn ang="0">
                    <a:pos x="117" y="205"/>
                  </a:cxn>
                  <a:cxn ang="0">
                    <a:pos x="58" y="214"/>
                  </a:cxn>
                  <a:cxn ang="0">
                    <a:pos x="88" y="264"/>
                  </a:cxn>
                  <a:cxn ang="0">
                    <a:pos x="39" y="293"/>
                  </a:cxn>
                  <a:cxn ang="0">
                    <a:pos x="68" y="341"/>
                  </a:cxn>
                  <a:cxn ang="0">
                    <a:pos x="21" y="369"/>
                  </a:cxn>
                  <a:cxn ang="0">
                    <a:pos x="11" y="448"/>
                  </a:cxn>
                  <a:cxn ang="0">
                    <a:pos x="0" y="524"/>
                  </a:cxn>
                </a:cxnLst>
                <a:rect l="0" t="0" r="r" b="b"/>
                <a:pathLst>
                  <a:path w="251" h="524">
                    <a:moveTo>
                      <a:pt x="0" y="524"/>
                    </a:moveTo>
                    <a:lnTo>
                      <a:pt x="251" y="38"/>
                    </a:lnTo>
                    <a:lnTo>
                      <a:pt x="136" y="0"/>
                    </a:lnTo>
                    <a:lnTo>
                      <a:pt x="176" y="76"/>
                    </a:lnTo>
                    <a:lnTo>
                      <a:pt x="107" y="67"/>
                    </a:lnTo>
                    <a:lnTo>
                      <a:pt x="157" y="144"/>
                    </a:lnTo>
                    <a:lnTo>
                      <a:pt x="79" y="158"/>
                    </a:lnTo>
                    <a:lnTo>
                      <a:pt x="117" y="205"/>
                    </a:lnTo>
                    <a:lnTo>
                      <a:pt x="58" y="214"/>
                    </a:lnTo>
                    <a:lnTo>
                      <a:pt x="88" y="264"/>
                    </a:lnTo>
                    <a:lnTo>
                      <a:pt x="39" y="293"/>
                    </a:lnTo>
                    <a:lnTo>
                      <a:pt x="68" y="341"/>
                    </a:lnTo>
                    <a:lnTo>
                      <a:pt x="21" y="369"/>
                    </a:lnTo>
                    <a:lnTo>
                      <a:pt x="11" y="448"/>
                    </a:lnTo>
                    <a:lnTo>
                      <a:pt x="0" y="524"/>
                    </a:lnTo>
                    <a:close/>
                  </a:path>
                </a:pathLst>
              </a:custGeom>
              <a:grpFill/>
              <a:ln w="3175">
                <a:solidFill>
                  <a:srgbClr val="C00000"/>
                </a:solidFill>
                <a:prstDash val="solid"/>
                <a:round/>
                <a:headEnd/>
                <a:tailEnd/>
              </a:ln>
            </p:spPr>
            <p:txBody>
              <a:bodyPr/>
              <a:lstStyle/>
              <a:p>
                <a:pPr>
                  <a:defRPr/>
                </a:pPr>
                <a:endParaRPr lang="en-GB" dirty="0"/>
              </a:p>
            </p:txBody>
          </p:sp>
          <p:sp>
            <p:nvSpPr>
              <p:cNvPr id="186578" name="Freeform 210">
                <a:extLst>
                  <a:ext uri="{FF2B5EF4-FFF2-40B4-BE49-F238E27FC236}">
                    <a16:creationId xmlns:a16="http://schemas.microsoft.com/office/drawing/2014/main" id="{58213BF5-F483-410A-85F9-D6AC5025182F}"/>
                  </a:ext>
                </a:extLst>
              </p:cNvPr>
              <p:cNvSpPr>
                <a:spLocks/>
              </p:cNvSpPr>
              <p:nvPr/>
            </p:nvSpPr>
            <p:spPr bwMode="auto">
              <a:xfrm>
                <a:off x="2853" y="1398"/>
                <a:ext cx="10" cy="5"/>
              </a:xfrm>
              <a:custGeom>
                <a:avLst/>
                <a:gdLst/>
                <a:ahLst/>
                <a:cxnLst>
                  <a:cxn ang="0">
                    <a:pos x="60" y="76"/>
                  </a:cxn>
                  <a:cxn ang="0">
                    <a:pos x="90" y="13"/>
                  </a:cxn>
                  <a:cxn ang="0">
                    <a:pos x="0" y="0"/>
                  </a:cxn>
                  <a:cxn ang="0">
                    <a:pos x="60" y="76"/>
                  </a:cxn>
                </a:cxnLst>
                <a:rect l="0" t="0" r="r" b="b"/>
                <a:pathLst>
                  <a:path w="90" h="76">
                    <a:moveTo>
                      <a:pt x="60" y="76"/>
                    </a:moveTo>
                    <a:lnTo>
                      <a:pt x="90" y="13"/>
                    </a:lnTo>
                    <a:lnTo>
                      <a:pt x="0" y="0"/>
                    </a:lnTo>
                    <a:lnTo>
                      <a:pt x="60" y="76"/>
                    </a:lnTo>
                    <a:close/>
                  </a:path>
                </a:pathLst>
              </a:custGeom>
              <a:grpFill/>
              <a:ln w="3175">
                <a:solidFill>
                  <a:srgbClr val="C00000"/>
                </a:solidFill>
                <a:prstDash val="solid"/>
                <a:round/>
                <a:headEnd/>
                <a:tailEnd/>
              </a:ln>
            </p:spPr>
            <p:txBody>
              <a:bodyPr/>
              <a:lstStyle/>
              <a:p>
                <a:pPr>
                  <a:defRPr/>
                </a:pPr>
                <a:endParaRPr lang="en-GB" dirty="0"/>
              </a:p>
            </p:txBody>
          </p:sp>
          <p:sp>
            <p:nvSpPr>
              <p:cNvPr id="186579" name="Freeform 211">
                <a:extLst>
                  <a:ext uri="{FF2B5EF4-FFF2-40B4-BE49-F238E27FC236}">
                    <a16:creationId xmlns:a16="http://schemas.microsoft.com/office/drawing/2014/main" id="{29DCACB6-4A3D-4796-A7A4-3E0A920C79FB}"/>
                  </a:ext>
                </a:extLst>
              </p:cNvPr>
              <p:cNvSpPr>
                <a:spLocks/>
              </p:cNvSpPr>
              <p:nvPr/>
            </p:nvSpPr>
            <p:spPr bwMode="auto">
              <a:xfrm>
                <a:off x="2699" y="1418"/>
                <a:ext cx="103" cy="79"/>
              </a:xfrm>
              <a:custGeom>
                <a:avLst/>
                <a:gdLst/>
                <a:ahLst/>
                <a:cxnLst>
                  <a:cxn ang="0">
                    <a:pos x="176" y="217"/>
                  </a:cxn>
                  <a:cxn ang="0">
                    <a:pos x="386" y="217"/>
                  </a:cxn>
                  <a:cxn ang="0">
                    <a:pos x="538" y="202"/>
                  </a:cxn>
                  <a:cxn ang="0">
                    <a:pos x="726" y="152"/>
                  </a:cxn>
                  <a:cxn ang="0">
                    <a:pos x="881" y="92"/>
                  </a:cxn>
                  <a:cxn ang="0">
                    <a:pos x="777" y="187"/>
                  </a:cxn>
                  <a:cxn ang="0">
                    <a:pos x="613" y="251"/>
                  </a:cxn>
                  <a:cxn ang="0">
                    <a:pos x="415" y="306"/>
                  </a:cxn>
                  <a:cxn ang="0">
                    <a:pos x="337" y="356"/>
                  </a:cxn>
                  <a:cxn ang="0">
                    <a:pos x="295" y="483"/>
                  </a:cxn>
                  <a:cxn ang="0">
                    <a:pos x="295" y="384"/>
                  </a:cxn>
                  <a:cxn ang="0">
                    <a:pos x="224" y="453"/>
                  </a:cxn>
                  <a:cxn ang="0">
                    <a:pos x="189" y="594"/>
                  </a:cxn>
                  <a:cxn ang="0">
                    <a:pos x="189" y="497"/>
                  </a:cxn>
                  <a:cxn ang="0">
                    <a:pos x="105" y="636"/>
                  </a:cxn>
                  <a:cxn ang="0">
                    <a:pos x="36" y="824"/>
                  </a:cxn>
                  <a:cxn ang="0">
                    <a:pos x="0" y="1105"/>
                  </a:cxn>
                  <a:cxn ang="0">
                    <a:pos x="90" y="957"/>
                  </a:cxn>
                  <a:cxn ang="0">
                    <a:pos x="77" y="824"/>
                  </a:cxn>
                  <a:cxn ang="0">
                    <a:pos x="113" y="915"/>
                  </a:cxn>
                  <a:cxn ang="0">
                    <a:pos x="196" y="783"/>
                  </a:cxn>
                  <a:cxn ang="0">
                    <a:pos x="268" y="677"/>
                  </a:cxn>
                  <a:cxn ang="0">
                    <a:pos x="288" y="553"/>
                  </a:cxn>
                  <a:cxn ang="0">
                    <a:pos x="295" y="622"/>
                  </a:cxn>
                  <a:cxn ang="0">
                    <a:pos x="428" y="468"/>
                  </a:cxn>
                  <a:cxn ang="0">
                    <a:pos x="600" y="349"/>
                  </a:cxn>
                  <a:cxn ang="0">
                    <a:pos x="804" y="237"/>
                  </a:cxn>
                  <a:cxn ang="0">
                    <a:pos x="929" y="138"/>
                  </a:cxn>
                  <a:cxn ang="0">
                    <a:pos x="902" y="0"/>
                  </a:cxn>
                  <a:cxn ang="0">
                    <a:pos x="748" y="92"/>
                  </a:cxn>
                  <a:cxn ang="0">
                    <a:pos x="546" y="152"/>
                  </a:cxn>
                  <a:cxn ang="0">
                    <a:pos x="371" y="187"/>
                  </a:cxn>
                  <a:cxn ang="0">
                    <a:pos x="176" y="217"/>
                  </a:cxn>
                </a:cxnLst>
                <a:rect l="0" t="0" r="r" b="b"/>
                <a:pathLst>
                  <a:path w="929" h="1105">
                    <a:moveTo>
                      <a:pt x="176" y="217"/>
                    </a:moveTo>
                    <a:lnTo>
                      <a:pt x="386" y="217"/>
                    </a:lnTo>
                    <a:lnTo>
                      <a:pt x="538" y="202"/>
                    </a:lnTo>
                    <a:lnTo>
                      <a:pt x="726" y="152"/>
                    </a:lnTo>
                    <a:lnTo>
                      <a:pt x="881" y="92"/>
                    </a:lnTo>
                    <a:lnTo>
                      <a:pt x="777" y="187"/>
                    </a:lnTo>
                    <a:lnTo>
                      <a:pt x="613" y="251"/>
                    </a:lnTo>
                    <a:lnTo>
                      <a:pt x="415" y="306"/>
                    </a:lnTo>
                    <a:lnTo>
                      <a:pt x="337" y="356"/>
                    </a:lnTo>
                    <a:lnTo>
                      <a:pt x="295" y="483"/>
                    </a:lnTo>
                    <a:lnTo>
                      <a:pt x="295" y="384"/>
                    </a:lnTo>
                    <a:lnTo>
                      <a:pt x="224" y="453"/>
                    </a:lnTo>
                    <a:lnTo>
                      <a:pt x="189" y="594"/>
                    </a:lnTo>
                    <a:lnTo>
                      <a:pt x="189" y="497"/>
                    </a:lnTo>
                    <a:lnTo>
                      <a:pt x="105" y="636"/>
                    </a:lnTo>
                    <a:lnTo>
                      <a:pt x="36" y="824"/>
                    </a:lnTo>
                    <a:lnTo>
                      <a:pt x="0" y="1105"/>
                    </a:lnTo>
                    <a:lnTo>
                      <a:pt x="90" y="957"/>
                    </a:lnTo>
                    <a:lnTo>
                      <a:pt x="77" y="824"/>
                    </a:lnTo>
                    <a:lnTo>
                      <a:pt x="113" y="915"/>
                    </a:lnTo>
                    <a:lnTo>
                      <a:pt x="196" y="783"/>
                    </a:lnTo>
                    <a:lnTo>
                      <a:pt x="268" y="677"/>
                    </a:lnTo>
                    <a:lnTo>
                      <a:pt x="288" y="553"/>
                    </a:lnTo>
                    <a:lnTo>
                      <a:pt x="295" y="622"/>
                    </a:lnTo>
                    <a:lnTo>
                      <a:pt x="428" y="468"/>
                    </a:lnTo>
                    <a:lnTo>
                      <a:pt x="600" y="349"/>
                    </a:lnTo>
                    <a:lnTo>
                      <a:pt x="804" y="237"/>
                    </a:lnTo>
                    <a:lnTo>
                      <a:pt x="929" y="138"/>
                    </a:lnTo>
                    <a:lnTo>
                      <a:pt x="902" y="0"/>
                    </a:lnTo>
                    <a:lnTo>
                      <a:pt x="748" y="92"/>
                    </a:lnTo>
                    <a:lnTo>
                      <a:pt x="546" y="152"/>
                    </a:lnTo>
                    <a:lnTo>
                      <a:pt x="371" y="187"/>
                    </a:lnTo>
                    <a:lnTo>
                      <a:pt x="176" y="217"/>
                    </a:lnTo>
                    <a:close/>
                  </a:path>
                </a:pathLst>
              </a:custGeom>
              <a:grpFill/>
              <a:ln w="3175">
                <a:solidFill>
                  <a:srgbClr val="C00000"/>
                </a:solidFill>
                <a:prstDash val="solid"/>
                <a:round/>
                <a:headEnd/>
                <a:tailEnd/>
              </a:ln>
            </p:spPr>
            <p:txBody>
              <a:bodyPr/>
              <a:lstStyle/>
              <a:p>
                <a:pPr>
                  <a:defRPr/>
                </a:pPr>
                <a:endParaRPr lang="en-GB" dirty="0"/>
              </a:p>
            </p:txBody>
          </p:sp>
          <p:sp>
            <p:nvSpPr>
              <p:cNvPr id="186580" name="Freeform 212">
                <a:extLst>
                  <a:ext uri="{FF2B5EF4-FFF2-40B4-BE49-F238E27FC236}">
                    <a16:creationId xmlns:a16="http://schemas.microsoft.com/office/drawing/2014/main" id="{8E2EDFBE-2436-4373-97AE-67D5E2FB768C}"/>
                  </a:ext>
                </a:extLst>
              </p:cNvPr>
              <p:cNvSpPr>
                <a:spLocks/>
              </p:cNvSpPr>
              <p:nvPr/>
            </p:nvSpPr>
            <p:spPr bwMode="auto">
              <a:xfrm>
                <a:off x="2743" y="1434"/>
                <a:ext cx="64" cy="58"/>
              </a:xfrm>
              <a:custGeom>
                <a:avLst/>
                <a:gdLst/>
                <a:ahLst/>
                <a:cxnLst>
                  <a:cxn ang="0">
                    <a:pos x="516" y="0"/>
                  </a:cxn>
                  <a:cxn ang="0">
                    <a:pos x="460" y="89"/>
                  </a:cxn>
                  <a:cxn ang="0">
                    <a:pos x="285" y="231"/>
                  </a:cxn>
                  <a:cxn ang="0">
                    <a:pos x="133" y="355"/>
                  </a:cxn>
                  <a:cxn ang="0">
                    <a:pos x="49" y="517"/>
                  </a:cxn>
                  <a:cxn ang="0">
                    <a:pos x="59" y="627"/>
                  </a:cxn>
                  <a:cxn ang="0">
                    <a:pos x="23" y="586"/>
                  </a:cxn>
                  <a:cxn ang="0">
                    <a:pos x="41" y="720"/>
                  </a:cxn>
                  <a:cxn ang="0">
                    <a:pos x="0" y="685"/>
                  </a:cxn>
                  <a:cxn ang="0">
                    <a:pos x="54" y="817"/>
                  </a:cxn>
                  <a:cxn ang="0">
                    <a:pos x="49" y="732"/>
                  </a:cxn>
                  <a:cxn ang="0">
                    <a:pos x="75" y="753"/>
                  </a:cxn>
                  <a:cxn ang="0">
                    <a:pos x="75" y="657"/>
                  </a:cxn>
                  <a:cxn ang="0">
                    <a:pos x="102" y="690"/>
                  </a:cxn>
                  <a:cxn ang="0">
                    <a:pos x="109" y="566"/>
                  </a:cxn>
                  <a:cxn ang="0">
                    <a:pos x="138" y="621"/>
                  </a:cxn>
                  <a:cxn ang="0">
                    <a:pos x="213" y="522"/>
                  </a:cxn>
                  <a:cxn ang="0">
                    <a:pos x="221" y="419"/>
                  </a:cxn>
                  <a:cxn ang="0">
                    <a:pos x="236" y="487"/>
                  </a:cxn>
                  <a:cxn ang="0">
                    <a:pos x="385" y="350"/>
                  </a:cxn>
                  <a:cxn ang="0">
                    <a:pos x="523" y="251"/>
                  </a:cxn>
                  <a:cxn ang="0">
                    <a:pos x="576" y="181"/>
                  </a:cxn>
                  <a:cxn ang="0">
                    <a:pos x="563" y="68"/>
                  </a:cxn>
                  <a:cxn ang="0">
                    <a:pos x="516" y="0"/>
                  </a:cxn>
                </a:cxnLst>
                <a:rect l="0" t="0" r="r" b="b"/>
                <a:pathLst>
                  <a:path w="576" h="817">
                    <a:moveTo>
                      <a:pt x="516" y="0"/>
                    </a:moveTo>
                    <a:lnTo>
                      <a:pt x="460" y="89"/>
                    </a:lnTo>
                    <a:lnTo>
                      <a:pt x="285" y="231"/>
                    </a:lnTo>
                    <a:lnTo>
                      <a:pt x="133" y="355"/>
                    </a:lnTo>
                    <a:lnTo>
                      <a:pt x="49" y="517"/>
                    </a:lnTo>
                    <a:lnTo>
                      <a:pt x="59" y="627"/>
                    </a:lnTo>
                    <a:lnTo>
                      <a:pt x="23" y="586"/>
                    </a:lnTo>
                    <a:lnTo>
                      <a:pt x="41" y="720"/>
                    </a:lnTo>
                    <a:lnTo>
                      <a:pt x="0" y="685"/>
                    </a:lnTo>
                    <a:lnTo>
                      <a:pt x="54" y="817"/>
                    </a:lnTo>
                    <a:lnTo>
                      <a:pt x="49" y="732"/>
                    </a:lnTo>
                    <a:lnTo>
                      <a:pt x="75" y="753"/>
                    </a:lnTo>
                    <a:lnTo>
                      <a:pt x="75" y="657"/>
                    </a:lnTo>
                    <a:lnTo>
                      <a:pt x="102" y="690"/>
                    </a:lnTo>
                    <a:lnTo>
                      <a:pt x="109" y="566"/>
                    </a:lnTo>
                    <a:lnTo>
                      <a:pt x="138" y="621"/>
                    </a:lnTo>
                    <a:lnTo>
                      <a:pt x="213" y="522"/>
                    </a:lnTo>
                    <a:lnTo>
                      <a:pt x="221" y="419"/>
                    </a:lnTo>
                    <a:lnTo>
                      <a:pt x="236" y="487"/>
                    </a:lnTo>
                    <a:lnTo>
                      <a:pt x="385" y="350"/>
                    </a:lnTo>
                    <a:lnTo>
                      <a:pt x="523" y="251"/>
                    </a:lnTo>
                    <a:lnTo>
                      <a:pt x="576" y="181"/>
                    </a:lnTo>
                    <a:lnTo>
                      <a:pt x="563" y="68"/>
                    </a:lnTo>
                    <a:lnTo>
                      <a:pt x="516" y="0"/>
                    </a:lnTo>
                    <a:close/>
                  </a:path>
                </a:pathLst>
              </a:custGeom>
              <a:grpFill/>
              <a:ln w="3175">
                <a:solidFill>
                  <a:srgbClr val="C00000"/>
                </a:solidFill>
                <a:prstDash val="solid"/>
                <a:round/>
                <a:headEnd/>
                <a:tailEnd/>
              </a:ln>
            </p:spPr>
            <p:txBody>
              <a:bodyPr/>
              <a:lstStyle/>
              <a:p>
                <a:pPr>
                  <a:defRPr/>
                </a:pPr>
                <a:endParaRPr lang="en-GB" dirty="0"/>
              </a:p>
            </p:txBody>
          </p:sp>
          <p:sp>
            <p:nvSpPr>
              <p:cNvPr id="186581" name="Freeform 213">
                <a:extLst>
                  <a:ext uri="{FF2B5EF4-FFF2-40B4-BE49-F238E27FC236}">
                    <a16:creationId xmlns:a16="http://schemas.microsoft.com/office/drawing/2014/main" id="{FCFF7149-CC19-4648-8BEB-669D2FEB4D0C}"/>
                  </a:ext>
                </a:extLst>
              </p:cNvPr>
              <p:cNvSpPr>
                <a:spLocks/>
              </p:cNvSpPr>
              <p:nvPr/>
            </p:nvSpPr>
            <p:spPr bwMode="auto">
              <a:xfrm>
                <a:off x="2801" y="1442"/>
                <a:ext cx="113" cy="55"/>
              </a:xfrm>
              <a:custGeom>
                <a:avLst/>
                <a:gdLst/>
                <a:ahLst/>
                <a:cxnLst>
                  <a:cxn ang="0">
                    <a:pos x="60" y="71"/>
                  </a:cxn>
                  <a:cxn ang="0">
                    <a:pos x="216" y="156"/>
                  </a:cxn>
                  <a:cxn ang="0">
                    <a:pos x="300" y="177"/>
                  </a:cxn>
                  <a:cxn ang="0">
                    <a:pos x="455" y="177"/>
                  </a:cxn>
                  <a:cxn ang="0">
                    <a:pos x="810" y="57"/>
                  </a:cxn>
                  <a:cxn ang="0">
                    <a:pos x="983" y="43"/>
                  </a:cxn>
                  <a:cxn ang="0">
                    <a:pos x="1016" y="156"/>
                  </a:cxn>
                  <a:cxn ang="0">
                    <a:pos x="872" y="350"/>
                  </a:cxn>
                  <a:cxn ang="0">
                    <a:pos x="781" y="643"/>
                  </a:cxn>
                  <a:cxn ang="0">
                    <a:pos x="753" y="778"/>
                  </a:cxn>
                  <a:cxn ang="0">
                    <a:pos x="773" y="448"/>
                  </a:cxn>
                  <a:cxn ang="0">
                    <a:pos x="901" y="131"/>
                  </a:cxn>
                  <a:cxn ang="0">
                    <a:pos x="732" y="170"/>
                  </a:cxn>
                  <a:cxn ang="0">
                    <a:pos x="474" y="245"/>
                  </a:cxn>
                  <a:cxn ang="0">
                    <a:pos x="236" y="253"/>
                  </a:cxn>
                  <a:cxn ang="0">
                    <a:pos x="109" y="197"/>
                  </a:cxn>
                  <a:cxn ang="0">
                    <a:pos x="0" y="97"/>
                  </a:cxn>
                  <a:cxn ang="0">
                    <a:pos x="26" y="0"/>
                  </a:cxn>
                  <a:cxn ang="0">
                    <a:pos x="60" y="71"/>
                  </a:cxn>
                </a:cxnLst>
                <a:rect l="0" t="0" r="r" b="b"/>
                <a:pathLst>
                  <a:path w="1016" h="778">
                    <a:moveTo>
                      <a:pt x="60" y="71"/>
                    </a:moveTo>
                    <a:lnTo>
                      <a:pt x="216" y="156"/>
                    </a:lnTo>
                    <a:lnTo>
                      <a:pt x="300" y="177"/>
                    </a:lnTo>
                    <a:lnTo>
                      <a:pt x="455" y="177"/>
                    </a:lnTo>
                    <a:lnTo>
                      <a:pt x="810" y="57"/>
                    </a:lnTo>
                    <a:lnTo>
                      <a:pt x="983" y="43"/>
                    </a:lnTo>
                    <a:lnTo>
                      <a:pt x="1016" y="156"/>
                    </a:lnTo>
                    <a:lnTo>
                      <a:pt x="872" y="350"/>
                    </a:lnTo>
                    <a:lnTo>
                      <a:pt x="781" y="643"/>
                    </a:lnTo>
                    <a:lnTo>
                      <a:pt x="753" y="778"/>
                    </a:lnTo>
                    <a:lnTo>
                      <a:pt x="773" y="448"/>
                    </a:lnTo>
                    <a:lnTo>
                      <a:pt x="901" y="131"/>
                    </a:lnTo>
                    <a:lnTo>
                      <a:pt x="732" y="170"/>
                    </a:lnTo>
                    <a:lnTo>
                      <a:pt x="474" y="245"/>
                    </a:lnTo>
                    <a:lnTo>
                      <a:pt x="236" y="253"/>
                    </a:lnTo>
                    <a:lnTo>
                      <a:pt x="109" y="197"/>
                    </a:lnTo>
                    <a:lnTo>
                      <a:pt x="0" y="97"/>
                    </a:lnTo>
                    <a:lnTo>
                      <a:pt x="26" y="0"/>
                    </a:lnTo>
                    <a:lnTo>
                      <a:pt x="60" y="71"/>
                    </a:lnTo>
                    <a:close/>
                  </a:path>
                </a:pathLst>
              </a:custGeom>
              <a:grpFill/>
              <a:ln w="3175">
                <a:solidFill>
                  <a:srgbClr val="C00000"/>
                </a:solidFill>
                <a:prstDash val="solid"/>
                <a:round/>
                <a:headEnd/>
                <a:tailEnd/>
              </a:ln>
            </p:spPr>
            <p:txBody>
              <a:bodyPr/>
              <a:lstStyle/>
              <a:p>
                <a:pPr>
                  <a:defRPr/>
                </a:pPr>
                <a:endParaRPr lang="en-GB" dirty="0"/>
              </a:p>
            </p:txBody>
          </p:sp>
          <p:sp>
            <p:nvSpPr>
              <p:cNvPr id="186582" name="Freeform 214">
                <a:extLst>
                  <a:ext uri="{FF2B5EF4-FFF2-40B4-BE49-F238E27FC236}">
                    <a16:creationId xmlns:a16="http://schemas.microsoft.com/office/drawing/2014/main" id="{02776065-E491-4554-869B-CE9D3180FB0A}"/>
                  </a:ext>
                </a:extLst>
              </p:cNvPr>
              <p:cNvSpPr>
                <a:spLocks/>
              </p:cNvSpPr>
              <p:nvPr/>
            </p:nvSpPr>
            <p:spPr bwMode="auto">
              <a:xfrm>
                <a:off x="2779" y="1456"/>
                <a:ext cx="101" cy="17"/>
              </a:xfrm>
              <a:custGeom>
                <a:avLst/>
                <a:gdLst/>
                <a:ahLst/>
                <a:cxnLst>
                  <a:cxn ang="0">
                    <a:pos x="105" y="0"/>
                  </a:cxn>
                  <a:cxn ang="0">
                    <a:pos x="293" y="146"/>
                  </a:cxn>
                  <a:cxn ang="0">
                    <a:pos x="496" y="194"/>
                  </a:cxn>
                  <a:cxn ang="0">
                    <a:pos x="767" y="175"/>
                  </a:cxn>
                  <a:cxn ang="0">
                    <a:pos x="907" y="146"/>
                  </a:cxn>
                  <a:cxn ang="0">
                    <a:pos x="600" y="236"/>
                  </a:cxn>
                  <a:cxn ang="0">
                    <a:pos x="376" y="230"/>
                  </a:cxn>
                  <a:cxn ang="0">
                    <a:pos x="182" y="159"/>
                  </a:cxn>
                  <a:cxn ang="0">
                    <a:pos x="0" y="48"/>
                  </a:cxn>
                  <a:cxn ang="0">
                    <a:pos x="105" y="0"/>
                  </a:cxn>
                </a:cxnLst>
                <a:rect l="0" t="0" r="r" b="b"/>
                <a:pathLst>
                  <a:path w="907" h="236">
                    <a:moveTo>
                      <a:pt x="105" y="0"/>
                    </a:moveTo>
                    <a:lnTo>
                      <a:pt x="293" y="146"/>
                    </a:lnTo>
                    <a:lnTo>
                      <a:pt x="496" y="194"/>
                    </a:lnTo>
                    <a:lnTo>
                      <a:pt x="767" y="175"/>
                    </a:lnTo>
                    <a:lnTo>
                      <a:pt x="907" y="146"/>
                    </a:lnTo>
                    <a:lnTo>
                      <a:pt x="600" y="236"/>
                    </a:lnTo>
                    <a:lnTo>
                      <a:pt x="376" y="230"/>
                    </a:lnTo>
                    <a:lnTo>
                      <a:pt x="182" y="159"/>
                    </a:lnTo>
                    <a:lnTo>
                      <a:pt x="0" y="48"/>
                    </a:lnTo>
                    <a:lnTo>
                      <a:pt x="105" y="0"/>
                    </a:lnTo>
                    <a:close/>
                  </a:path>
                </a:pathLst>
              </a:custGeom>
              <a:grpFill/>
              <a:ln w="3175">
                <a:solidFill>
                  <a:srgbClr val="C00000"/>
                </a:solidFill>
                <a:prstDash val="solid"/>
                <a:round/>
                <a:headEnd/>
                <a:tailEnd/>
              </a:ln>
            </p:spPr>
            <p:txBody>
              <a:bodyPr/>
              <a:lstStyle/>
              <a:p>
                <a:pPr>
                  <a:defRPr/>
                </a:pPr>
                <a:endParaRPr lang="en-GB" dirty="0"/>
              </a:p>
            </p:txBody>
          </p:sp>
          <p:sp>
            <p:nvSpPr>
              <p:cNvPr id="186583" name="Freeform 215">
                <a:extLst>
                  <a:ext uri="{FF2B5EF4-FFF2-40B4-BE49-F238E27FC236}">
                    <a16:creationId xmlns:a16="http://schemas.microsoft.com/office/drawing/2014/main" id="{671B10E0-F17E-402F-92CB-DF591EDF87A5}"/>
                  </a:ext>
                </a:extLst>
              </p:cNvPr>
              <p:cNvSpPr>
                <a:spLocks/>
              </p:cNvSpPr>
              <p:nvPr/>
            </p:nvSpPr>
            <p:spPr bwMode="auto">
              <a:xfrm>
                <a:off x="3030" y="1440"/>
                <a:ext cx="27" cy="15"/>
              </a:xfrm>
              <a:custGeom>
                <a:avLst/>
                <a:gdLst/>
                <a:ahLst/>
                <a:cxnLst>
                  <a:cxn ang="0">
                    <a:pos x="37" y="0"/>
                  </a:cxn>
                  <a:cxn ang="0">
                    <a:pos x="119" y="105"/>
                  </a:cxn>
                  <a:cxn ang="0">
                    <a:pos x="246" y="211"/>
                  </a:cxn>
                  <a:cxn ang="0">
                    <a:pos x="112" y="168"/>
                  </a:cxn>
                  <a:cxn ang="0">
                    <a:pos x="0" y="84"/>
                  </a:cxn>
                  <a:cxn ang="0">
                    <a:pos x="37" y="0"/>
                  </a:cxn>
                </a:cxnLst>
                <a:rect l="0" t="0" r="r" b="b"/>
                <a:pathLst>
                  <a:path w="246" h="211">
                    <a:moveTo>
                      <a:pt x="37" y="0"/>
                    </a:moveTo>
                    <a:lnTo>
                      <a:pt x="119" y="105"/>
                    </a:lnTo>
                    <a:lnTo>
                      <a:pt x="246" y="211"/>
                    </a:lnTo>
                    <a:lnTo>
                      <a:pt x="112" y="168"/>
                    </a:lnTo>
                    <a:lnTo>
                      <a:pt x="0" y="84"/>
                    </a:lnTo>
                    <a:lnTo>
                      <a:pt x="37" y="0"/>
                    </a:lnTo>
                    <a:close/>
                  </a:path>
                </a:pathLst>
              </a:custGeom>
              <a:grpFill/>
              <a:ln w="3175">
                <a:solidFill>
                  <a:srgbClr val="C00000"/>
                </a:solidFill>
                <a:prstDash val="solid"/>
                <a:round/>
                <a:headEnd/>
                <a:tailEnd/>
              </a:ln>
            </p:spPr>
            <p:txBody>
              <a:bodyPr/>
              <a:lstStyle/>
              <a:p>
                <a:pPr>
                  <a:defRPr/>
                </a:pPr>
                <a:endParaRPr lang="en-GB" dirty="0"/>
              </a:p>
            </p:txBody>
          </p:sp>
        </p:grpSp>
        <p:grpSp>
          <p:nvGrpSpPr>
            <p:cNvPr id="5" name="Group 219">
              <a:extLst>
                <a:ext uri="{FF2B5EF4-FFF2-40B4-BE49-F238E27FC236}">
                  <a16:creationId xmlns:a16="http://schemas.microsoft.com/office/drawing/2014/main" id="{D8555C0D-C1F6-441A-BF57-032D26BAF339}"/>
                </a:ext>
              </a:extLst>
            </p:cNvPr>
            <p:cNvGrpSpPr>
              <a:grpSpLocks noChangeAspect="1"/>
            </p:cNvGrpSpPr>
            <p:nvPr/>
          </p:nvGrpSpPr>
          <p:grpSpPr bwMode="auto">
            <a:xfrm>
              <a:off x="7957100" y="1736726"/>
              <a:ext cx="790575" cy="539750"/>
              <a:chOff x="4014" y="1207"/>
              <a:chExt cx="461" cy="315"/>
            </a:xfrm>
            <a:solidFill>
              <a:schemeClr val="accent4">
                <a:lumMod val="20000"/>
                <a:lumOff val="80000"/>
              </a:schemeClr>
            </a:solidFill>
          </p:grpSpPr>
          <p:sp>
            <p:nvSpPr>
              <p:cNvPr id="186588" name="AutoShape 220">
                <a:extLst>
                  <a:ext uri="{FF2B5EF4-FFF2-40B4-BE49-F238E27FC236}">
                    <a16:creationId xmlns:a16="http://schemas.microsoft.com/office/drawing/2014/main" id="{E450EB6D-6708-4DAC-9D55-3BBA9B0CA6EF}"/>
                  </a:ext>
                </a:extLst>
              </p:cNvPr>
              <p:cNvSpPr>
                <a:spLocks noChangeAspect="1" noChangeArrowheads="1" noTextEdit="1"/>
              </p:cNvSpPr>
              <p:nvPr/>
            </p:nvSpPr>
            <p:spPr bwMode="auto">
              <a:xfrm>
                <a:off x="4014" y="1207"/>
                <a:ext cx="461" cy="315"/>
              </a:xfrm>
              <a:prstGeom prst="rect">
                <a:avLst/>
              </a:prstGeom>
              <a:grpFill/>
              <a:ln w="12700">
                <a:solidFill>
                  <a:srgbClr val="C00000"/>
                </a:solidFill>
                <a:miter lim="800000"/>
                <a:headEnd/>
                <a:tailEnd/>
              </a:ln>
            </p:spPr>
            <p:txBody>
              <a:bodyPr/>
              <a:lstStyle/>
              <a:p>
                <a:pPr>
                  <a:defRPr/>
                </a:pPr>
                <a:endParaRPr lang="en-GB" dirty="0"/>
              </a:p>
            </p:txBody>
          </p:sp>
          <p:sp>
            <p:nvSpPr>
              <p:cNvPr id="186589" name="Freeform 221">
                <a:extLst>
                  <a:ext uri="{FF2B5EF4-FFF2-40B4-BE49-F238E27FC236}">
                    <a16:creationId xmlns:a16="http://schemas.microsoft.com/office/drawing/2014/main" id="{61A734D0-97CC-493B-99A5-2FAF41587959}"/>
                  </a:ext>
                </a:extLst>
              </p:cNvPr>
              <p:cNvSpPr>
                <a:spLocks/>
              </p:cNvSpPr>
              <p:nvPr/>
            </p:nvSpPr>
            <p:spPr bwMode="auto">
              <a:xfrm>
                <a:off x="4014" y="1207"/>
                <a:ext cx="456" cy="312"/>
              </a:xfrm>
              <a:custGeom>
                <a:avLst/>
                <a:gdLst/>
                <a:ahLst/>
                <a:cxnLst>
                  <a:cxn ang="0">
                    <a:pos x="1317" y="566"/>
                  </a:cxn>
                  <a:cxn ang="0">
                    <a:pos x="1057" y="685"/>
                  </a:cxn>
                  <a:cxn ang="0">
                    <a:pos x="883" y="998"/>
                  </a:cxn>
                  <a:cxn ang="0">
                    <a:pos x="753" y="1702"/>
                  </a:cxn>
                  <a:cxn ang="0">
                    <a:pos x="516" y="2372"/>
                  </a:cxn>
                  <a:cxn ang="0">
                    <a:pos x="176" y="2671"/>
                  </a:cxn>
                  <a:cxn ang="0">
                    <a:pos x="145" y="2805"/>
                  </a:cxn>
                  <a:cxn ang="0">
                    <a:pos x="282" y="2820"/>
                  </a:cxn>
                  <a:cxn ang="0">
                    <a:pos x="650" y="2478"/>
                  </a:cxn>
                  <a:cxn ang="0">
                    <a:pos x="883" y="1773"/>
                  </a:cxn>
                  <a:cxn ang="0">
                    <a:pos x="987" y="2042"/>
                  </a:cxn>
                  <a:cxn ang="0">
                    <a:pos x="869" y="2614"/>
                  </a:cxn>
                  <a:cxn ang="0">
                    <a:pos x="779" y="2750"/>
                  </a:cxn>
                  <a:cxn ang="0">
                    <a:pos x="799" y="2911"/>
                  </a:cxn>
                  <a:cxn ang="0">
                    <a:pos x="1034" y="2833"/>
                  </a:cxn>
                  <a:cxn ang="0">
                    <a:pos x="1223" y="3012"/>
                  </a:cxn>
                  <a:cxn ang="0">
                    <a:pos x="1609" y="3105"/>
                  </a:cxn>
                  <a:cxn ang="0">
                    <a:pos x="1677" y="2940"/>
                  </a:cxn>
                  <a:cxn ang="0">
                    <a:pos x="1385" y="2788"/>
                  </a:cxn>
                  <a:cxn ang="0">
                    <a:pos x="1456" y="2102"/>
                  </a:cxn>
                  <a:cxn ang="0">
                    <a:pos x="1890" y="1925"/>
                  </a:cxn>
                  <a:cxn ang="0">
                    <a:pos x="2244" y="1925"/>
                  </a:cxn>
                  <a:cxn ang="0">
                    <a:pos x="2852" y="2522"/>
                  </a:cxn>
                  <a:cxn ang="0">
                    <a:pos x="2725" y="2685"/>
                  </a:cxn>
                  <a:cxn ang="0">
                    <a:pos x="2629" y="2963"/>
                  </a:cxn>
                  <a:cxn ang="0">
                    <a:pos x="2694" y="3006"/>
                  </a:cxn>
                  <a:cxn ang="0">
                    <a:pos x="3017" y="3105"/>
                  </a:cxn>
                  <a:cxn ang="0">
                    <a:pos x="3075" y="2938"/>
                  </a:cxn>
                  <a:cxn ang="0">
                    <a:pos x="2990" y="2759"/>
                  </a:cxn>
                  <a:cxn ang="0">
                    <a:pos x="3487" y="2042"/>
                  </a:cxn>
                  <a:cxn ang="0">
                    <a:pos x="4098" y="2938"/>
                  </a:cxn>
                  <a:cxn ang="0">
                    <a:pos x="4215" y="2955"/>
                  </a:cxn>
                  <a:cxn ang="0">
                    <a:pos x="4545" y="3119"/>
                  </a:cxn>
                  <a:cxn ang="0">
                    <a:pos x="4776" y="2986"/>
                  </a:cxn>
                  <a:cxn ang="0">
                    <a:pos x="4700" y="2884"/>
                  </a:cxn>
                  <a:cxn ang="0">
                    <a:pos x="4461" y="2852"/>
                  </a:cxn>
                  <a:cxn ang="0">
                    <a:pos x="4358" y="2486"/>
                  </a:cxn>
                  <a:cxn ang="0">
                    <a:pos x="4250" y="1985"/>
                  </a:cxn>
                  <a:cxn ang="0">
                    <a:pos x="4312" y="1790"/>
                  </a:cxn>
                  <a:cxn ang="0">
                    <a:pos x="4425" y="1702"/>
                  </a:cxn>
                  <a:cxn ang="0">
                    <a:pos x="4579" y="1702"/>
                  </a:cxn>
                  <a:cxn ang="0">
                    <a:pos x="4718" y="1552"/>
                  </a:cxn>
                  <a:cxn ang="0">
                    <a:pos x="4859" y="1373"/>
                  </a:cxn>
                  <a:cxn ang="0">
                    <a:pos x="5036" y="1239"/>
                  </a:cxn>
                  <a:cxn ang="0">
                    <a:pos x="5322" y="1301"/>
                  </a:cxn>
                  <a:cxn ang="0">
                    <a:pos x="5478" y="957"/>
                  </a:cxn>
                  <a:cxn ang="0">
                    <a:pos x="5317" y="728"/>
                  </a:cxn>
                  <a:cxn ang="0">
                    <a:pos x="5177" y="506"/>
                  </a:cxn>
                  <a:cxn ang="0">
                    <a:pos x="5186" y="270"/>
                  </a:cxn>
                  <a:cxn ang="0">
                    <a:pos x="4978" y="148"/>
                  </a:cxn>
                  <a:cxn ang="0">
                    <a:pos x="4814" y="0"/>
                  </a:cxn>
                  <a:cxn ang="0">
                    <a:pos x="4613" y="102"/>
                  </a:cxn>
                  <a:cxn ang="0">
                    <a:pos x="4356" y="87"/>
                  </a:cxn>
                  <a:cxn ang="0">
                    <a:pos x="4110" y="134"/>
                  </a:cxn>
                  <a:cxn ang="0">
                    <a:pos x="3688" y="238"/>
                  </a:cxn>
                  <a:cxn ang="0">
                    <a:pos x="3416" y="341"/>
                  </a:cxn>
                  <a:cxn ang="0">
                    <a:pos x="3217" y="506"/>
                  </a:cxn>
                  <a:cxn ang="0">
                    <a:pos x="2571" y="609"/>
                  </a:cxn>
                  <a:cxn ang="0">
                    <a:pos x="1856" y="474"/>
                  </a:cxn>
                </a:cxnLst>
                <a:rect l="0" t="0" r="r" b="b"/>
                <a:pathLst>
                  <a:path w="5478" h="3119">
                    <a:moveTo>
                      <a:pt x="1856" y="474"/>
                    </a:moveTo>
                    <a:lnTo>
                      <a:pt x="1657" y="488"/>
                    </a:lnTo>
                    <a:lnTo>
                      <a:pt x="1317" y="566"/>
                    </a:lnTo>
                    <a:lnTo>
                      <a:pt x="1217" y="598"/>
                    </a:lnTo>
                    <a:lnTo>
                      <a:pt x="1124" y="647"/>
                    </a:lnTo>
                    <a:lnTo>
                      <a:pt x="1057" y="685"/>
                    </a:lnTo>
                    <a:lnTo>
                      <a:pt x="1008" y="746"/>
                    </a:lnTo>
                    <a:lnTo>
                      <a:pt x="937" y="858"/>
                    </a:lnTo>
                    <a:lnTo>
                      <a:pt x="883" y="998"/>
                    </a:lnTo>
                    <a:lnTo>
                      <a:pt x="813" y="1207"/>
                    </a:lnTo>
                    <a:lnTo>
                      <a:pt x="777" y="1431"/>
                    </a:lnTo>
                    <a:lnTo>
                      <a:pt x="753" y="1702"/>
                    </a:lnTo>
                    <a:lnTo>
                      <a:pt x="718" y="1938"/>
                    </a:lnTo>
                    <a:lnTo>
                      <a:pt x="671" y="2118"/>
                    </a:lnTo>
                    <a:lnTo>
                      <a:pt x="516" y="2372"/>
                    </a:lnTo>
                    <a:lnTo>
                      <a:pt x="390" y="2551"/>
                    </a:lnTo>
                    <a:lnTo>
                      <a:pt x="71" y="2671"/>
                    </a:lnTo>
                    <a:lnTo>
                      <a:pt x="176" y="2671"/>
                    </a:lnTo>
                    <a:lnTo>
                      <a:pt x="153" y="2716"/>
                    </a:lnTo>
                    <a:lnTo>
                      <a:pt x="0" y="2833"/>
                    </a:lnTo>
                    <a:lnTo>
                      <a:pt x="145" y="2805"/>
                    </a:lnTo>
                    <a:lnTo>
                      <a:pt x="83" y="2911"/>
                    </a:lnTo>
                    <a:lnTo>
                      <a:pt x="282" y="2745"/>
                    </a:lnTo>
                    <a:lnTo>
                      <a:pt x="282" y="2820"/>
                    </a:lnTo>
                    <a:lnTo>
                      <a:pt x="401" y="2654"/>
                    </a:lnTo>
                    <a:lnTo>
                      <a:pt x="553" y="2583"/>
                    </a:lnTo>
                    <a:lnTo>
                      <a:pt x="650" y="2478"/>
                    </a:lnTo>
                    <a:lnTo>
                      <a:pt x="732" y="2328"/>
                    </a:lnTo>
                    <a:lnTo>
                      <a:pt x="799" y="2135"/>
                    </a:lnTo>
                    <a:lnTo>
                      <a:pt x="883" y="1773"/>
                    </a:lnTo>
                    <a:lnTo>
                      <a:pt x="952" y="1445"/>
                    </a:lnTo>
                    <a:lnTo>
                      <a:pt x="1034" y="2029"/>
                    </a:lnTo>
                    <a:lnTo>
                      <a:pt x="987" y="2042"/>
                    </a:lnTo>
                    <a:lnTo>
                      <a:pt x="917" y="2102"/>
                    </a:lnTo>
                    <a:lnTo>
                      <a:pt x="929" y="2612"/>
                    </a:lnTo>
                    <a:lnTo>
                      <a:pt x="869" y="2614"/>
                    </a:lnTo>
                    <a:lnTo>
                      <a:pt x="835" y="2685"/>
                    </a:lnTo>
                    <a:lnTo>
                      <a:pt x="813" y="2730"/>
                    </a:lnTo>
                    <a:lnTo>
                      <a:pt x="779" y="2750"/>
                    </a:lnTo>
                    <a:lnTo>
                      <a:pt x="741" y="2752"/>
                    </a:lnTo>
                    <a:lnTo>
                      <a:pt x="741" y="2805"/>
                    </a:lnTo>
                    <a:lnTo>
                      <a:pt x="799" y="2911"/>
                    </a:lnTo>
                    <a:lnTo>
                      <a:pt x="859" y="2926"/>
                    </a:lnTo>
                    <a:lnTo>
                      <a:pt x="949" y="2897"/>
                    </a:lnTo>
                    <a:lnTo>
                      <a:pt x="1034" y="2833"/>
                    </a:lnTo>
                    <a:lnTo>
                      <a:pt x="1057" y="2911"/>
                    </a:lnTo>
                    <a:lnTo>
                      <a:pt x="1124" y="2986"/>
                    </a:lnTo>
                    <a:lnTo>
                      <a:pt x="1223" y="3012"/>
                    </a:lnTo>
                    <a:lnTo>
                      <a:pt x="1234" y="3087"/>
                    </a:lnTo>
                    <a:lnTo>
                      <a:pt x="1360" y="3105"/>
                    </a:lnTo>
                    <a:lnTo>
                      <a:pt x="1609" y="3105"/>
                    </a:lnTo>
                    <a:lnTo>
                      <a:pt x="1668" y="3060"/>
                    </a:lnTo>
                    <a:lnTo>
                      <a:pt x="1683" y="2977"/>
                    </a:lnTo>
                    <a:lnTo>
                      <a:pt x="1677" y="2940"/>
                    </a:lnTo>
                    <a:lnTo>
                      <a:pt x="1587" y="2911"/>
                    </a:lnTo>
                    <a:lnTo>
                      <a:pt x="1481" y="2894"/>
                    </a:lnTo>
                    <a:lnTo>
                      <a:pt x="1385" y="2788"/>
                    </a:lnTo>
                    <a:lnTo>
                      <a:pt x="1305" y="2644"/>
                    </a:lnTo>
                    <a:lnTo>
                      <a:pt x="1293" y="2507"/>
                    </a:lnTo>
                    <a:lnTo>
                      <a:pt x="1456" y="2102"/>
                    </a:lnTo>
                    <a:lnTo>
                      <a:pt x="1633" y="2042"/>
                    </a:lnTo>
                    <a:lnTo>
                      <a:pt x="1762" y="2000"/>
                    </a:lnTo>
                    <a:lnTo>
                      <a:pt x="1890" y="1925"/>
                    </a:lnTo>
                    <a:lnTo>
                      <a:pt x="2007" y="1702"/>
                    </a:lnTo>
                    <a:lnTo>
                      <a:pt x="2128" y="1831"/>
                    </a:lnTo>
                    <a:lnTo>
                      <a:pt x="2244" y="1925"/>
                    </a:lnTo>
                    <a:lnTo>
                      <a:pt x="2474" y="2000"/>
                    </a:lnTo>
                    <a:lnTo>
                      <a:pt x="3031" y="2042"/>
                    </a:lnTo>
                    <a:lnTo>
                      <a:pt x="2852" y="2522"/>
                    </a:lnTo>
                    <a:lnTo>
                      <a:pt x="2806" y="2568"/>
                    </a:lnTo>
                    <a:lnTo>
                      <a:pt x="2748" y="2595"/>
                    </a:lnTo>
                    <a:lnTo>
                      <a:pt x="2725" y="2685"/>
                    </a:lnTo>
                    <a:lnTo>
                      <a:pt x="2748" y="2730"/>
                    </a:lnTo>
                    <a:lnTo>
                      <a:pt x="2644" y="2926"/>
                    </a:lnTo>
                    <a:lnTo>
                      <a:pt x="2629" y="2963"/>
                    </a:lnTo>
                    <a:lnTo>
                      <a:pt x="2635" y="2998"/>
                    </a:lnTo>
                    <a:lnTo>
                      <a:pt x="2668" y="3006"/>
                    </a:lnTo>
                    <a:lnTo>
                      <a:pt x="2694" y="3006"/>
                    </a:lnTo>
                    <a:lnTo>
                      <a:pt x="2702" y="3070"/>
                    </a:lnTo>
                    <a:lnTo>
                      <a:pt x="2725" y="3096"/>
                    </a:lnTo>
                    <a:lnTo>
                      <a:pt x="3017" y="3105"/>
                    </a:lnTo>
                    <a:lnTo>
                      <a:pt x="3060" y="3079"/>
                    </a:lnTo>
                    <a:lnTo>
                      <a:pt x="3075" y="3012"/>
                    </a:lnTo>
                    <a:lnTo>
                      <a:pt x="3075" y="2938"/>
                    </a:lnTo>
                    <a:lnTo>
                      <a:pt x="3017" y="2833"/>
                    </a:lnTo>
                    <a:lnTo>
                      <a:pt x="2981" y="2805"/>
                    </a:lnTo>
                    <a:lnTo>
                      <a:pt x="2990" y="2759"/>
                    </a:lnTo>
                    <a:lnTo>
                      <a:pt x="3075" y="2716"/>
                    </a:lnTo>
                    <a:lnTo>
                      <a:pt x="3194" y="2612"/>
                    </a:lnTo>
                    <a:lnTo>
                      <a:pt x="3487" y="2042"/>
                    </a:lnTo>
                    <a:lnTo>
                      <a:pt x="3595" y="1985"/>
                    </a:lnTo>
                    <a:lnTo>
                      <a:pt x="3922" y="2522"/>
                    </a:lnTo>
                    <a:lnTo>
                      <a:pt x="4098" y="2938"/>
                    </a:lnTo>
                    <a:lnTo>
                      <a:pt x="4134" y="2955"/>
                    </a:lnTo>
                    <a:lnTo>
                      <a:pt x="4178" y="2938"/>
                    </a:lnTo>
                    <a:lnTo>
                      <a:pt x="4215" y="2955"/>
                    </a:lnTo>
                    <a:lnTo>
                      <a:pt x="4224" y="3079"/>
                    </a:lnTo>
                    <a:lnTo>
                      <a:pt x="4262" y="3105"/>
                    </a:lnTo>
                    <a:lnTo>
                      <a:pt x="4545" y="3119"/>
                    </a:lnTo>
                    <a:lnTo>
                      <a:pt x="4753" y="3087"/>
                    </a:lnTo>
                    <a:lnTo>
                      <a:pt x="4776" y="3043"/>
                    </a:lnTo>
                    <a:lnTo>
                      <a:pt x="4776" y="2986"/>
                    </a:lnTo>
                    <a:lnTo>
                      <a:pt x="4771" y="2929"/>
                    </a:lnTo>
                    <a:lnTo>
                      <a:pt x="4728" y="2894"/>
                    </a:lnTo>
                    <a:lnTo>
                      <a:pt x="4700" y="2884"/>
                    </a:lnTo>
                    <a:lnTo>
                      <a:pt x="4579" y="2894"/>
                    </a:lnTo>
                    <a:lnTo>
                      <a:pt x="4508" y="2877"/>
                    </a:lnTo>
                    <a:lnTo>
                      <a:pt x="4461" y="2852"/>
                    </a:lnTo>
                    <a:lnTo>
                      <a:pt x="4440" y="2811"/>
                    </a:lnTo>
                    <a:lnTo>
                      <a:pt x="4390" y="2554"/>
                    </a:lnTo>
                    <a:lnTo>
                      <a:pt x="4358" y="2486"/>
                    </a:lnTo>
                    <a:lnTo>
                      <a:pt x="4143" y="1938"/>
                    </a:lnTo>
                    <a:lnTo>
                      <a:pt x="4250" y="2042"/>
                    </a:lnTo>
                    <a:lnTo>
                      <a:pt x="4250" y="1985"/>
                    </a:lnTo>
                    <a:lnTo>
                      <a:pt x="4332" y="2057"/>
                    </a:lnTo>
                    <a:lnTo>
                      <a:pt x="4298" y="1938"/>
                    </a:lnTo>
                    <a:lnTo>
                      <a:pt x="4312" y="1790"/>
                    </a:lnTo>
                    <a:lnTo>
                      <a:pt x="4390" y="1877"/>
                    </a:lnTo>
                    <a:lnTo>
                      <a:pt x="4402" y="1759"/>
                    </a:lnTo>
                    <a:lnTo>
                      <a:pt x="4425" y="1702"/>
                    </a:lnTo>
                    <a:lnTo>
                      <a:pt x="4484" y="1773"/>
                    </a:lnTo>
                    <a:lnTo>
                      <a:pt x="4545" y="1641"/>
                    </a:lnTo>
                    <a:lnTo>
                      <a:pt x="4579" y="1702"/>
                    </a:lnTo>
                    <a:lnTo>
                      <a:pt x="4637" y="1595"/>
                    </a:lnTo>
                    <a:lnTo>
                      <a:pt x="4671" y="1655"/>
                    </a:lnTo>
                    <a:lnTo>
                      <a:pt x="4718" y="1552"/>
                    </a:lnTo>
                    <a:lnTo>
                      <a:pt x="4776" y="1580"/>
                    </a:lnTo>
                    <a:lnTo>
                      <a:pt x="4814" y="1463"/>
                    </a:lnTo>
                    <a:lnTo>
                      <a:pt x="4859" y="1373"/>
                    </a:lnTo>
                    <a:lnTo>
                      <a:pt x="4897" y="1402"/>
                    </a:lnTo>
                    <a:lnTo>
                      <a:pt x="4931" y="1388"/>
                    </a:lnTo>
                    <a:lnTo>
                      <a:pt x="5036" y="1239"/>
                    </a:lnTo>
                    <a:lnTo>
                      <a:pt x="5116" y="1314"/>
                    </a:lnTo>
                    <a:lnTo>
                      <a:pt x="5211" y="1330"/>
                    </a:lnTo>
                    <a:lnTo>
                      <a:pt x="5322" y="1301"/>
                    </a:lnTo>
                    <a:lnTo>
                      <a:pt x="5391" y="1164"/>
                    </a:lnTo>
                    <a:lnTo>
                      <a:pt x="5436" y="1118"/>
                    </a:lnTo>
                    <a:lnTo>
                      <a:pt x="5478" y="957"/>
                    </a:lnTo>
                    <a:lnTo>
                      <a:pt x="5478" y="919"/>
                    </a:lnTo>
                    <a:lnTo>
                      <a:pt x="5416" y="835"/>
                    </a:lnTo>
                    <a:lnTo>
                      <a:pt x="5317" y="728"/>
                    </a:lnTo>
                    <a:lnTo>
                      <a:pt x="5322" y="662"/>
                    </a:lnTo>
                    <a:lnTo>
                      <a:pt x="5283" y="596"/>
                    </a:lnTo>
                    <a:lnTo>
                      <a:pt x="5177" y="506"/>
                    </a:lnTo>
                    <a:lnTo>
                      <a:pt x="5211" y="419"/>
                    </a:lnTo>
                    <a:lnTo>
                      <a:pt x="5177" y="407"/>
                    </a:lnTo>
                    <a:lnTo>
                      <a:pt x="5186" y="270"/>
                    </a:lnTo>
                    <a:lnTo>
                      <a:pt x="5143" y="270"/>
                    </a:lnTo>
                    <a:lnTo>
                      <a:pt x="5131" y="206"/>
                    </a:lnTo>
                    <a:lnTo>
                      <a:pt x="4978" y="148"/>
                    </a:lnTo>
                    <a:lnTo>
                      <a:pt x="4921" y="11"/>
                    </a:lnTo>
                    <a:lnTo>
                      <a:pt x="4865" y="33"/>
                    </a:lnTo>
                    <a:lnTo>
                      <a:pt x="4814" y="0"/>
                    </a:lnTo>
                    <a:lnTo>
                      <a:pt x="4764" y="55"/>
                    </a:lnTo>
                    <a:lnTo>
                      <a:pt x="4704" y="0"/>
                    </a:lnTo>
                    <a:lnTo>
                      <a:pt x="4613" y="102"/>
                    </a:lnTo>
                    <a:lnTo>
                      <a:pt x="4484" y="74"/>
                    </a:lnTo>
                    <a:lnTo>
                      <a:pt x="4344" y="55"/>
                    </a:lnTo>
                    <a:lnTo>
                      <a:pt x="4356" y="87"/>
                    </a:lnTo>
                    <a:lnTo>
                      <a:pt x="4231" y="116"/>
                    </a:lnTo>
                    <a:lnTo>
                      <a:pt x="4083" y="87"/>
                    </a:lnTo>
                    <a:lnTo>
                      <a:pt x="4110" y="134"/>
                    </a:lnTo>
                    <a:lnTo>
                      <a:pt x="3957" y="134"/>
                    </a:lnTo>
                    <a:lnTo>
                      <a:pt x="3945" y="163"/>
                    </a:lnTo>
                    <a:lnTo>
                      <a:pt x="3688" y="238"/>
                    </a:lnTo>
                    <a:lnTo>
                      <a:pt x="3721" y="270"/>
                    </a:lnTo>
                    <a:lnTo>
                      <a:pt x="3653" y="341"/>
                    </a:lnTo>
                    <a:lnTo>
                      <a:pt x="3416" y="341"/>
                    </a:lnTo>
                    <a:lnTo>
                      <a:pt x="3443" y="373"/>
                    </a:lnTo>
                    <a:lnTo>
                      <a:pt x="3289" y="416"/>
                    </a:lnTo>
                    <a:lnTo>
                      <a:pt x="3217" y="506"/>
                    </a:lnTo>
                    <a:lnTo>
                      <a:pt x="3113" y="581"/>
                    </a:lnTo>
                    <a:lnTo>
                      <a:pt x="2852" y="643"/>
                    </a:lnTo>
                    <a:lnTo>
                      <a:pt x="2571" y="609"/>
                    </a:lnTo>
                    <a:lnTo>
                      <a:pt x="2221" y="518"/>
                    </a:lnTo>
                    <a:lnTo>
                      <a:pt x="1948" y="474"/>
                    </a:lnTo>
                    <a:lnTo>
                      <a:pt x="1856" y="474"/>
                    </a:lnTo>
                    <a:close/>
                  </a:path>
                </a:pathLst>
              </a:custGeom>
              <a:grpFill/>
              <a:ln w="12700">
                <a:solidFill>
                  <a:srgbClr val="C00000"/>
                </a:solidFill>
                <a:prstDash val="solid"/>
                <a:round/>
                <a:headEnd/>
                <a:tailEnd/>
              </a:ln>
            </p:spPr>
            <p:txBody>
              <a:bodyPr/>
              <a:lstStyle/>
              <a:p>
                <a:pPr>
                  <a:defRPr/>
                </a:pPr>
                <a:endParaRPr lang="en-GB" dirty="0"/>
              </a:p>
            </p:txBody>
          </p:sp>
        </p:grpSp>
        <p:pic>
          <p:nvPicPr>
            <p:cNvPr id="186591" name="Picture 223">
              <a:extLst>
                <a:ext uri="{FF2B5EF4-FFF2-40B4-BE49-F238E27FC236}">
                  <a16:creationId xmlns:a16="http://schemas.microsoft.com/office/drawing/2014/main" id="{7E7742CB-3AC6-4F94-8A51-EB269CC631AE}"/>
                </a:ext>
              </a:extLst>
            </p:cNvPr>
            <p:cNvPicPr>
              <a:picLocks noChangeAspect="1" noChangeArrowheads="1"/>
            </p:cNvPicPr>
            <p:nvPr/>
          </p:nvPicPr>
          <p:blipFill>
            <a:blip r:embed="rId2"/>
            <a:srcRect/>
            <a:stretch>
              <a:fillRect/>
            </a:stretch>
          </p:blipFill>
          <p:spPr bwMode="auto">
            <a:xfrm>
              <a:off x="9333492" y="3500439"/>
              <a:ext cx="1181100" cy="12573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algn="ctr">
              <a:noFill/>
              <a:miter lim="800000"/>
              <a:headEnd/>
              <a:tailEnd/>
            </a:ln>
            <a:effectLst/>
          </p:spPr>
        </p:pic>
      </p:grpSp>
      <p:sp>
        <p:nvSpPr>
          <p:cNvPr id="137" name="Title 1">
            <a:extLst>
              <a:ext uri="{FF2B5EF4-FFF2-40B4-BE49-F238E27FC236}">
                <a16:creationId xmlns:a16="http://schemas.microsoft.com/office/drawing/2014/main" id="{04F461FC-27C7-4449-A572-283FEBE7FC68}"/>
              </a:ext>
            </a:extLst>
          </p:cNvPr>
          <p:cNvSpPr>
            <a:spLocks noGrp="1"/>
          </p:cNvSpPr>
          <p:nvPr>
            <p:ph type="title"/>
          </p:nvPr>
        </p:nvSpPr>
        <p:spPr>
          <a:xfrm>
            <a:off x="2592925" y="600047"/>
            <a:ext cx="8911687" cy="1280890"/>
          </a:xfrm>
        </p:spPr>
        <p:txBody>
          <a:bodyPr/>
          <a:lstStyle/>
          <a:p>
            <a:r>
              <a:rPr lang="en-GB" dirty="0"/>
              <a:t>The tabernacle central when they marched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To begin at the beginning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lnSpcReduction="10000"/>
          </a:bodyPr>
          <a:lstStyle/>
          <a:p>
            <a:r>
              <a:rPr lang="en-GB" sz="2800" dirty="0"/>
              <a:t>We begin with Genesis the book of generations</a:t>
            </a:r>
          </a:p>
          <a:p>
            <a:r>
              <a:rPr lang="en-GB" sz="2800" dirty="0"/>
              <a:t>The book falls into two unequal parts, of which the second begins with the emergence of Abram at the junction of chapters 11 and 12.</a:t>
            </a:r>
          </a:p>
          <a:p>
            <a:r>
              <a:rPr lang="en-GB" sz="2800" dirty="0"/>
              <a:t>The primeval history of the world is described in the first eleven chapters (around 2000 years)  </a:t>
            </a:r>
          </a:p>
          <a:p>
            <a:r>
              <a:rPr lang="en-GB" sz="2800" dirty="0"/>
              <a:t>The patriarchal history of the world is described in chapters twelve to fifty (around 300 years)</a:t>
            </a:r>
          </a:p>
          <a:p>
            <a:endParaRPr lang="en-GB" sz="2800" dirty="0"/>
          </a:p>
          <a:p>
            <a:endParaRPr lang="en-GB" sz="2800" dirty="0"/>
          </a:p>
        </p:txBody>
      </p:sp>
    </p:spTree>
    <p:extLst>
      <p:ext uri="{BB962C8B-B14F-4D97-AF65-F5344CB8AC3E}">
        <p14:creationId xmlns:p14="http://schemas.microsoft.com/office/powerpoint/2010/main" val="379242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4100290"/>
          </a:xfrm>
        </p:spPr>
        <p:txBody>
          <a:bodyPr>
            <a:normAutofit/>
          </a:bodyPr>
          <a:lstStyle/>
          <a:p>
            <a:r>
              <a:rPr lang="en-GB" sz="2800" dirty="0"/>
              <a:t>Behold therefore the goodness and severity of God: Romans 11:22 (AV)</a:t>
            </a:r>
          </a:p>
          <a:p>
            <a:r>
              <a:rPr lang="en-GB" sz="2800" dirty="0"/>
              <a:t>If ever an Old Testament narrative demonstrates the ‘goodness and severity of God’ it is the book of  Numbers</a:t>
            </a:r>
          </a:p>
          <a:p>
            <a:r>
              <a:rPr lang="en-GB" sz="2800" dirty="0"/>
              <a:t>The generation that left Egypt failed completely apart from two men Joshua and Caleb and God excluded them from Canaan</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508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144684" y="2133599"/>
            <a:ext cx="9692640" cy="4283825"/>
          </a:xfrm>
        </p:spPr>
        <p:txBody>
          <a:bodyPr>
            <a:normAutofit fontScale="92500"/>
          </a:bodyPr>
          <a:lstStyle/>
          <a:p>
            <a:r>
              <a:rPr lang="en-GB" sz="2800" dirty="0"/>
              <a:t>For he is our God; and we are the people of his pasture, and the sheep of his hand. To day if ye will hear his voice, Harden not your heart, as in the provocation, and as in the day of temptation in the wilderness: When your fathers tempted me, proved me, and saw my work.</a:t>
            </a:r>
            <a:br>
              <a:rPr lang="en-GB" sz="2800" dirty="0"/>
            </a:br>
            <a:r>
              <a:rPr lang="en-GB" sz="2800" dirty="0"/>
              <a:t>Forty years long was I grieved with this generation, and said, It is a people that do err in their heart, and they have not known my ways: Unto whom I </a:t>
            </a:r>
            <a:r>
              <a:rPr lang="en-GB" sz="2800" dirty="0" err="1"/>
              <a:t>sware</a:t>
            </a:r>
            <a:r>
              <a:rPr lang="en-GB" sz="2800" dirty="0"/>
              <a:t> in my wrath that they should not enter into my rest. Ps. 95:7–11</a:t>
            </a:r>
          </a:p>
          <a:p>
            <a:endParaRPr lang="en-GB" dirty="0"/>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144582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239799" cy="4100290"/>
          </a:xfrm>
        </p:spPr>
        <p:txBody>
          <a:bodyPr>
            <a:normAutofit fontScale="92500"/>
          </a:bodyPr>
          <a:lstStyle/>
          <a:p>
            <a:r>
              <a:rPr lang="en-GB" sz="2800" dirty="0"/>
              <a:t>So Numbers is a story of high drama, of treachery and rebellion</a:t>
            </a:r>
          </a:p>
          <a:p>
            <a:r>
              <a:rPr lang="en-GB" sz="2800" dirty="0"/>
              <a:t>A story of the anger of God and the judgement of God against ‘Unbelieving believers’ (study Hebrews chapters 3 and 4)  </a:t>
            </a:r>
          </a:p>
          <a:p>
            <a:r>
              <a:rPr lang="en-GB" sz="2800" dirty="0"/>
              <a:t>But ultimately Numbers is a story of the grace of God</a:t>
            </a:r>
          </a:p>
          <a:p>
            <a:r>
              <a:rPr lang="en-GB" sz="2800" dirty="0"/>
              <a:t>The blessings the older generation rejected were bestowed on the younger generation by God and he numbered them again for Canaan </a:t>
            </a:r>
          </a:p>
          <a:p>
            <a:endParaRPr lang="en-GB" sz="2800" dirty="0"/>
          </a:p>
          <a:p>
            <a:endParaRPr lang="en-GB" sz="2800" dirty="0"/>
          </a:p>
          <a:p>
            <a:endParaRPr lang="en-GB" sz="2800" dirty="0"/>
          </a:p>
        </p:txBody>
      </p:sp>
    </p:spTree>
    <p:extLst>
      <p:ext uri="{BB962C8B-B14F-4D97-AF65-F5344CB8AC3E}">
        <p14:creationId xmlns:p14="http://schemas.microsoft.com/office/powerpoint/2010/main" val="401553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360815" y="2133600"/>
            <a:ext cx="9143797" cy="4100290"/>
          </a:xfrm>
        </p:spPr>
        <p:txBody>
          <a:bodyPr>
            <a:normAutofit fontScale="92500"/>
          </a:bodyPr>
          <a:lstStyle/>
          <a:p>
            <a:r>
              <a:rPr lang="en-GB" sz="2800" dirty="0"/>
              <a:t>Chapters 1 to 14 tell the history of the older generation how they were numbered and prepared for the journey</a:t>
            </a:r>
          </a:p>
          <a:p>
            <a:r>
              <a:rPr lang="en-GB" sz="2800" dirty="0"/>
              <a:t>How they travelled from Sinai until they could look into the land at a place called Kadesh </a:t>
            </a:r>
            <a:r>
              <a:rPr lang="en-GB" sz="2800" dirty="0" err="1"/>
              <a:t>Barnea</a:t>
            </a:r>
            <a:r>
              <a:rPr lang="en-GB" sz="2800" dirty="0"/>
              <a:t> where they rebelled against God in sight of their heritage</a:t>
            </a:r>
          </a:p>
          <a:p>
            <a:r>
              <a:rPr lang="en-GB" sz="2800" dirty="0"/>
              <a:t>They did not believe the gospel; they saw that God had ‘brought them out’ but did not believe that he could ‘bring them in’</a:t>
            </a:r>
          </a:p>
          <a:p>
            <a:endParaRPr lang="en-GB" sz="2800" dirty="0"/>
          </a:p>
          <a:p>
            <a:endParaRPr lang="en-GB" sz="2800" dirty="0"/>
          </a:p>
          <a:p>
            <a:endParaRPr lang="en-GB" sz="2800" dirty="0"/>
          </a:p>
        </p:txBody>
      </p:sp>
    </p:spTree>
    <p:extLst>
      <p:ext uri="{BB962C8B-B14F-4D97-AF65-F5344CB8AC3E}">
        <p14:creationId xmlns:p14="http://schemas.microsoft.com/office/powerpoint/2010/main" val="231061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1" y="2133600"/>
            <a:ext cx="9223173" cy="4100290"/>
          </a:xfrm>
        </p:spPr>
        <p:txBody>
          <a:bodyPr>
            <a:normAutofit fontScale="92500"/>
          </a:bodyPr>
          <a:lstStyle/>
          <a:p>
            <a:r>
              <a:rPr lang="en-GB" sz="2800" dirty="0"/>
              <a:t>And God condemned them to wander in the wilderness which is the story of chapters 15 to 20</a:t>
            </a:r>
          </a:p>
          <a:p>
            <a:r>
              <a:rPr lang="en-GB" sz="2800" dirty="0"/>
              <a:t>At the end of chapter 20 Aaron dies and his son Eleazar becomes High Priest in his place</a:t>
            </a:r>
          </a:p>
          <a:p>
            <a:r>
              <a:rPr lang="en-GB" sz="2800" dirty="0"/>
              <a:t>The last judgement on them is the plague of fiery serpents and then God moves in mercy with the Serpent of brass</a:t>
            </a:r>
          </a:p>
          <a:p>
            <a:r>
              <a:rPr lang="en-GB" sz="2800" dirty="0"/>
              <a:t>And as Moses lifted up the serpent in the wilderness, even so must the Son of man be lifted up: John 3:14</a:t>
            </a:r>
          </a:p>
          <a:p>
            <a:endParaRPr lang="en-GB" sz="2800" dirty="0"/>
          </a:p>
          <a:p>
            <a:endParaRPr lang="en-GB" sz="2800" dirty="0"/>
          </a:p>
          <a:p>
            <a:endParaRPr lang="en-GB" sz="2800" dirty="0"/>
          </a:p>
        </p:txBody>
      </p:sp>
    </p:spTree>
    <p:extLst>
      <p:ext uri="{BB962C8B-B14F-4D97-AF65-F5344CB8AC3E}">
        <p14:creationId xmlns:p14="http://schemas.microsoft.com/office/powerpoint/2010/main" val="14420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4317076"/>
          </a:xfrm>
        </p:spPr>
        <p:txBody>
          <a:bodyPr>
            <a:normAutofit lnSpcReduction="10000"/>
          </a:bodyPr>
          <a:lstStyle/>
          <a:p>
            <a:r>
              <a:rPr lang="en-GB" sz="2800" dirty="0"/>
              <a:t>We know the length of the wanderings for Moses tells us</a:t>
            </a:r>
          </a:p>
          <a:p>
            <a:r>
              <a:rPr lang="en-GB" sz="2800" dirty="0"/>
              <a:t>And the space in which we came from </a:t>
            </a:r>
            <a:r>
              <a:rPr lang="en-GB" sz="2800" dirty="0" err="1"/>
              <a:t>Kadeshbarnea</a:t>
            </a:r>
            <a:r>
              <a:rPr lang="en-GB" sz="2800" dirty="0"/>
              <a:t>, until we were come over the brook </a:t>
            </a:r>
            <a:r>
              <a:rPr lang="en-GB" sz="2800" dirty="0" err="1"/>
              <a:t>Zered</a:t>
            </a:r>
            <a:r>
              <a:rPr lang="en-GB" sz="2800" dirty="0"/>
              <a:t>, was thirty and eight years; until all the generation of the men of war were wasted out from among the host, as the LORD </a:t>
            </a:r>
            <a:r>
              <a:rPr lang="en-GB" sz="2800" dirty="0" err="1"/>
              <a:t>sware</a:t>
            </a:r>
            <a:r>
              <a:rPr lang="en-GB" sz="2800" dirty="0"/>
              <a:t> unto them. Deuteronomy 2:14 (AV)</a:t>
            </a:r>
          </a:p>
          <a:p>
            <a:r>
              <a:rPr lang="en-GB" sz="2800" dirty="0"/>
              <a:t>From thence they removed, and pitched in the valley of </a:t>
            </a:r>
            <a:r>
              <a:rPr lang="en-GB" sz="2800" dirty="0" err="1"/>
              <a:t>Zared</a:t>
            </a:r>
            <a:r>
              <a:rPr lang="en-GB" sz="2800" dirty="0"/>
              <a:t>. Numbers 21:12 (AV)</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82976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Numbers </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89212" y="2133600"/>
            <a:ext cx="8915400" cy="4100290"/>
          </a:xfrm>
        </p:spPr>
        <p:txBody>
          <a:bodyPr>
            <a:normAutofit fontScale="92500" lnSpcReduction="20000"/>
          </a:bodyPr>
          <a:lstStyle/>
          <a:p>
            <a:r>
              <a:rPr lang="en-GB" sz="2800" dirty="0"/>
              <a:t>The new generation; those who grew up in the wilderness and those born in the wilderness now journey to Moab and God is with them to protect and guide until Joshua will take them into Canaan</a:t>
            </a:r>
          </a:p>
          <a:p>
            <a:r>
              <a:rPr lang="en-GB" sz="2800" dirty="0"/>
              <a:t>These are they that were numbered by Moses and Eleazar the priest, who numbered the children of Israel in the plains of Moab by Jordan near Jericho. </a:t>
            </a:r>
          </a:p>
          <a:p>
            <a:r>
              <a:rPr lang="en-GB" sz="2800" dirty="0"/>
              <a:t>But among these there was not a man of them whom Moses and Aaron the priest numbered, when they numbered the children of Israel in the wilderness of Sinai. Numbers 26:63–64 (AV)</a:t>
            </a:r>
          </a:p>
          <a:p>
            <a:endParaRPr lang="en-GB" sz="2800" dirty="0"/>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295063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D2B24B2-B970-460B-BADA-388FC1FDF4EF}"/>
              </a:ext>
            </a:extLst>
          </p:cNvPr>
          <p:cNvSpPr>
            <a:spLocks noGrp="1"/>
          </p:cNvSpPr>
          <p:nvPr>
            <p:ph type="title"/>
          </p:nvPr>
        </p:nvSpPr>
        <p:spPr/>
        <p:txBody>
          <a:bodyPr>
            <a:normAutofit fontScale="90000"/>
          </a:bodyPr>
          <a:lstStyle/>
          <a:p>
            <a:pPr eaLnBrk="1" hangingPunct="1"/>
            <a:r>
              <a:rPr lang="en-GB" altLang="en-US" sz="4000"/>
              <a:t>Deuteronomy - Final speeches of Moses</a:t>
            </a:r>
          </a:p>
        </p:txBody>
      </p:sp>
      <p:sp>
        <p:nvSpPr>
          <p:cNvPr id="33795" name="Rectangle 3">
            <a:extLst>
              <a:ext uri="{FF2B5EF4-FFF2-40B4-BE49-F238E27FC236}">
                <a16:creationId xmlns:a16="http://schemas.microsoft.com/office/drawing/2014/main" id="{13E70ADC-0C95-4827-AE46-567F2D276975}"/>
              </a:ext>
            </a:extLst>
          </p:cNvPr>
          <p:cNvSpPr>
            <a:spLocks noGrp="1"/>
          </p:cNvSpPr>
          <p:nvPr>
            <p:ph idx="1"/>
          </p:nvPr>
        </p:nvSpPr>
        <p:spPr>
          <a:xfrm>
            <a:off x="1776413" y="2277687"/>
            <a:ext cx="9819842" cy="3937376"/>
          </a:xfrm>
        </p:spPr>
        <p:txBody>
          <a:bodyPr/>
          <a:lstStyle/>
          <a:p>
            <a:pPr eaLnBrk="1" hangingPunct="1"/>
            <a:r>
              <a:rPr lang="en-GB" altLang="en-US" sz="2800" dirty="0"/>
              <a:t>A time to remember (addressing the children)</a:t>
            </a:r>
          </a:p>
          <a:p>
            <a:pPr eaLnBrk="1" hangingPunct="1"/>
            <a:r>
              <a:rPr lang="en-GB" altLang="en-US" sz="2800" dirty="0"/>
              <a:t>Chapters 1 to 4 - Reviews their journey</a:t>
            </a:r>
          </a:p>
          <a:p>
            <a:pPr eaLnBrk="1" hangingPunct="1"/>
            <a:r>
              <a:rPr lang="en-GB" altLang="en-US" sz="2800" dirty="0"/>
              <a:t>Chapters 5 to 10 - Reviews 10 commandments</a:t>
            </a:r>
          </a:p>
          <a:p>
            <a:pPr eaLnBrk="1" hangingPunct="1"/>
            <a:r>
              <a:rPr lang="en-GB" altLang="en-US" sz="2800" dirty="0"/>
              <a:t>Chapters 12 to 26 - reviews other statutes</a:t>
            </a:r>
          </a:p>
          <a:p>
            <a:pPr lvl="1" eaLnBrk="1" hangingPunct="1"/>
            <a:endParaRPr lang="en-GB" altLang="en-US" dirty="0"/>
          </a:p>
          <a:p>
            <a:pPr lvl="1" eaLnBrk="1" hangingPunct="1"/>
            <a:endParaRPr lang="en-GB" altLang="en-US" dirty="0"/>
          </a:p>
        </p:txBody>
      </p:sp>
      <p:sp>
        <p:nvSpPr>
          <p:cNvPr id="92164" name="Slide Number Placeholder 5">
            <a:extLst>
              <a:ext uri="{FF2B5EF4-FFF2-40B4-BE49-F238E27FC236}">
                <a16:creationId xmlns:a16="http://schemas.microsoft.com/office/drawing/2014/main" id="{4DEAA082-A681-43E4-99ED-45D9BB4866E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8BEA6CB1-9D56-4BB9-852A-C478D9A3C903}" type="slidenum">
              <a:rPr lang="en-US" altLang="en-US" sz="1000">
                <a:solidFill>
                  <a:srgbClr val="9B9A98"/>
                </a:solidFill>
                <a:latin typeface="Times New Roman" panose="02020603050405020304" pitchFamily="18" charset="0"/>
              </a:rPr>
              <a:pPr>
                <a:spcBef>
                  <a:spcPct val="0"/>
                </a:spcBef>
                <a:buClrTx/>
                <a:buSzTx/>
                <a:buFontTx/>
                <a:buNone/>
              </a:pPr>
              <a:t>77</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C90F5F50-07F0-4B80-B9D9-F00FDA933830}"/>
              </a:ext>
            </a:extLst>
          </p:cNvPr>
          <p:cNvSpPr>
            <a:spLocks noGrp="1"/>
          </p:cNvSpPr>
          <p:nvPr>
            <p:ph type="ftr" sz="quarter" idx="11"/>
          </p:nvPr>
        </p:nvSpPr>
        <p:spPr/>
        <p:txBody>
          <a:bodyPr/>
          <a:lstStyle/>
          <a:p>
            <a:pPr>
              <a:defRPr/>
            </a:pPr>
            <a:r>
              <a:rPr lang="en-US" dirty="0"/>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B9C60D4D-2041-40EE-AAA7-ABE30FE56758}"/>
              </a:ext>
            </a:extLst>
          </p:cNvPr>
          <p:cNvSpPr>
            <a:spLocks noGrp="1"/>
          </p:cNvSpPr>
          <p:nvPr>
            <p:ph type="title"/>
          </p:nvPr>
        </p:nvSpPr>
        <p:spPr/>
        <p:txBody>
          <a:bodyPr>
            <a:normAutofit fontScale="90000"/>
          </a:bodyPr>
          <a:lstStyle/>
          <a:p>
            <a:pPr eaLnBrk="1" hangingPunct="1"/>
            <a:r>
              <a:rPr lang="en-GB" altLang="en-US" sz="4000"/>
              <a:t>Deuteronomy - Final speeches of Moses </a:t>
            </a:r>
          </a:p>
        </p:txBody>
      </p:sp>
      <p:sp>
        <p:nvSpPr>
          <p:cNvPr id="34819" name="Rectangle 3">
            <a:extLst>
              <a:ext uri="{FF2B5EF4-FFF2-40B4-BE49-F238E27FC236}">
                <a16:creationId xmlns:a16="http://schemas.microsoft.com/office/drawing/2014/main" id="{875DE001-FC24-4538-8E8E-1D0F395CBABB}"/>
              </a:ext>
            </a:extLst>
          </p:cNvPr>
          <p:cNvSpPr>
            <a:spLocks noGrp="1"/>
          </p:cNvSpPr>
          <p:nvPr>
            <p:ph idx="1"/>
          </p:nvPr>
        </p:nvSpPr>
        <p:spPr>
          <a:xfrm>
            <a:off x="1776413" y="2044930"/>
            <a:ext cx="9728199" cy="4135207"/>
          </a:xfrm>
        </p:spPr>
        <p:txBody>
          <a:bodyPr>
            <a:normAutofit/>
          </a:bodyPr>
          <a:lstStyle/>
          <a:p>
            <a:pPr eaLnBrk="1" hangingPunct="1"/>
            <a:r>
              <a:rPr lang="en-GB" altLang="en-US" sz="2800" dirty="0"/>
              <a:t>A time to consider</a:t>
            </a:r>
          </a:p>
          <a:p>
            <a:pPr eaLnBrk="1" hangingPunct="1"/>
            <a:r>
              <a:rPr lang="en-GB" altLang="en-US" sz="2800" dirty="0"/>
              <a:t>Israel saw the works  but Moses understood the ways of God</a:t>
            </a:r>
          </a:p>
          <a:p>
            <a:pPr eaLnBrk="1" hangingPunct="1"/>
            <a:r>
              <a:rPr lang="en-GB" altLang="en-US" sz="2800" dirty="0"/>
              <a:t>‘Surely this great nation is a wise and understanding people….’</a:t>
            </a:r>
          </a:p>
          <a:p>
            <a:pPr eaLnBrk="1" hangingPunct="1"/>
            <a:r>
              <a:rPr lang="en-GB" altLang="en-US" sz="2800" dirty="0"/>
              <a:t>‘What nation is there so great, who hath God….’</a:t>
            </a:r>
          </a:p>
          <a:p>
            <a:pPr eaLnBrk="1" hangingPunct="1"/>
            <a:r>
              <a:rPr lang="en-GB" altLang="en-US" sz="2800" dirty="0"/>
              <a:t>‘What nation is there so great, that hath statutes and judgements so  righteous as all this law.</a:t>
            </a:r>
          </a:p>
        </p:txBody>
      </p:sp>
      <p:sp>
        <p:nvSpPr>
          <p:cNvPr id="94212" name="Slide Number Placeholder 5">
            <a:extLst>
              <a:ext uri="{FF2B5EF4-FFF2-40B4-BE49-F238E27FC236}">
                <a16:creationId xmlns:a16="http://schemas.microsoft.com/office/drawing/2014/main" id="{D958F741-EAEC-4595-A8B0-438BF1345AC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426D1146-441D-455D-8A0D-02815B0DD4ED}" type="slidenum">
              <a:rPr lang="en-US" altLang="en-US" sz="1000">
                <a:solidFill>
                  <a:srgbClr val="9B9A98"/>
                </a:solidFill>
                <a:latin typeface="Times New Roman" panose="02020603050405020304" pitchFamily="18" charset="0"/>
              </a:rPr>
              <a:pPr>
                <a:spcBef>
                  <a:spcPct val="0"/>
                </a:spcBef>
                <a:buClrTx/>
                <a:buSzTx/>
                <a:buFontTx/>
                <a:buNone/>
              </a:pPr>
              <a:t>78</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BC071943-8D40-4EEF-A4E6-5F5D12629599}"/>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P spid="34819" grpId="1" build="p"/>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43A6FCBF-58DD-431E-84B7-959094E8F673}"/>
              </a:ext>
            </a:extLst>
          </p:cNvPr>
          <p:cNvSpPr>
            <a:spLocks noGrp="1"/>
          </p:cNvSpPr>
          <p:nvPr>
            <p:ph type="title"/>
          </p:nvPr>
        </p:nvSpPr>
        <p:spPr/>
        <p:txBody>
          <a:bodyPr>
            <a:normAutofit fontScale="90000"/>
          </a:bodyPr>
          <a:lstStyle/>
          <a:p>
            <a:pPr eaLnBrk="1" hangingPunct="1"/>
            <a:r>
              <a:rPr lang="en-GB" altLang="en-US" sz="4000"/>
              <a:t>Deuteronomy - Final speeches of Moses</a:t>
            </a:r>
          </a:p>
        </p:txBody>
      </p:sp>
      <p:sp>
        <p:nvSpPr>
          <p:cNvPr id="35843" name="Rectangle 3">
            <a:extLst>
              <a:ext uri="{FF2B5EF4-FFF2-40B4-BE49-F238E27FC236}">
                <a16:creationId xmlns:a16="http://schemas.microsoft.com/office/drawing/2014/main" id="{EAA07695-1C60-479F-BE80-7766C9B40629}"/>
              </a:ext>
            </a:extLst>
          </p:cNvPr>
          <p:cNvSpPr>
            <a:spLocks noGrp="1"/>
          </p:cNvSpPr>
          <p:nvPr>
            <p:ph idx="1"/>
          </p:nvPr>
        </p:nvSpPr>
        <p:spPr>
          <a:xfrm>
            <a:off x="1776413" y="2186247"/>
            <a:ext cx="9728199" cy="4028816"/>
          </a:xfrm>
        </p:spPr>
        <p:txBody>
          <a:bodyPr>
            <a:noAutofit/>
          </a:bodyPr>
          <a:lstStyle/>
          <a:p>
            <a:pPr eaLnBrk="1" hangingPunct="1"/>
            <a:r>
              <a:rPr lang="en-GB" altLang="en-US" sz="2800" dirty="0"/>
              <a:t>A time to decide</a:t>
            </a:r>
          </a:p>
          <a:p>
            <a:pPr eaLnBrk="1" hangingPunct="1"/>
            <a:r>
              <a:rPr lang="en-GB" altLang="en-US" sz="2800" dirty="0"/>
              <a:t>I have set the land before you … (1.8)</a:t>
            </a:r>
          </a:p>
          <a:p>
            <a:pPr eaLnBrk="1" hangingPunct="1"/>
            <a:r>
              <a:rPr lang="en-GB" altLang="en-US" sz="2800" dirty="0"/>
              <a:t>I have set before thee this day life and good, and death and evil</a:t>
            </a:r>
          </a:p>
          <a:p>
            <a:pPr eaLnBrk="1" hangingPunct="1"/>
            <a:r>
              <a:rPr lang="en-GB" altLang="en-US" sz="2800" dirty="0"/>
              <a:t>I command thee this day to love the Lord thy god, to walk in his ways, and to keep his commandments</a:t>
            </a:r>
          </a:p>
          <a:p>
            <a:pPr eaLnBrk="1" hangingPunct="1"/>
            <a:r>
              <a:rPr lang="en-GB" altLang="en-US" sz="2800" dirty="0"/>
              <a:t>I have set before you life and death, blessing and cursing;  therefore choose life….</a:t>
            </a:r>
          </a:p>
        </p:txBody>
      </p:sp>
      <p:sp>
        <p:nvSpPr>
          <p:cNvPr id="96260" name="Slide Number Placeholder 5">
            <a:extLst>
              <a:ext uri="{FF2B5EF4-FFF2-40B4-BE49-F238E27FC236}">
                <a16:creationId xmlns:a16="http://schemas.microsoft.com/office/drawing/2014/main" id="{8B3507B9-86FC-4680-9C89-A1E38CB7A8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3E4F169-3CD2-44AF-8A7C-8EBB8808ADA1}" type="slidenum">
              <a:rPr lang="en-US" altLang="en-US" sz="1000">
                <a:solidFill>
                  <a:srgbClr val="9B9A98"/>
                </a:solidFill>
                <a:latin typeface="Times New Roman" panose="02020603050405020304" pitchFamily="18" charset="0"/>
              </a:rPr>
              <a:pPr>
                <a:spcBef>
                  <a:spcPct val="0"/>
                </a:spcBef>
                <a:buClrTx/>
                <a:buSzTx/>
                <a:buFontTx/>
                <a:buNone/>
              </a:pPr>
              <a:t>79</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3CDD93B7-101E-400F-8F45-6DB71C5ED063}"/>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first part of Genesis</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a:xfrm>
            <a:off x="2592925" y="2173705"/>
            <a:ext cx="8915400" cy="3777622"/>
          </a:xfrm>
        </p:spPr>
        <p:txBody>
          <a:bodyPr>
            <a:normAutofit/>
          </a:bodyPr>
          <a:lstStyle/>
          <a:p>
            <a:r>
              <a:rPr lang="en-GB" sz="2800" dirty="0"/>
              <a:t>The first part describes two opposite progressions</a:t>
            </a:r>
          </a:p>
          <a:p>
            <a:r>
              <a:rPr lang="en-GB" sz="2800" dirty="0"/>
              <a:t>First the great progression upwards in God’s orderly creation, to its climax in man as a responsible and blessed being</a:t>
            </a:r>
          </a:p>
          <a:p>
            <a:r>
              <a:rPr lang="en-GB" sz="2800" dirty="0"/>
              <a:t>Then the great progression downwards from the fall of man to the judgement of the flood and finally judgement of Babel.</a:t>
            </a:r>
          </a:p>
          <a:p>
            <a:pPr marL="0" indent="0">
              <a:buNone/>
            </a:pPr>
            <a:endParaRPr lang="en-GB" sz="2800" dirty="0"/>
          </a:p>
        </p:txBody>
      </p:sp>
    </p:spTree>
    <p:extLst>
      <p:ext uri="{BB962C8B-B14F-4D97-AF65-F5344CB8AC3E}">
        <p14:creationId xmlns:p14="http://schemas.microsoft.com/office/powerpoint/2010/main" val="243834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36ED99D4-0A9D-4CE6-BDA6-CA95498D279F}"/>
              </a:ext>
            </a:extLst>
          </p:cNvPr>
          <p:cNvSpPr>
            <a:spLocks noGrp="1"/>
          </p:cNvSpPr>
          <p:nvPr>
            <p:ph type="title"/>
          </p:nvPr>
        </p:nvSpPr>
        <p:spPr/>
        <p:txBody>
          <a:bodyPr>
            <a:normAutofit fontScale="90000"/>
          </a:bodyPr>
          <a:lstStyle/>
          <a:p>
            <a:pPr eaLnBrk="1" hangingPunct="1"/>
            <a:r>
              <a:rPr lang="en-GB" altLang="en-US" sz="4000"/>
              <a:t>Deuteronomy - A Summary of the Law</a:t>
            </a:r>
          </a:p>
        </p:txBody>
      </p:sp>
      <p:sp>
        <p:nvSpPr>
          <p:cNvPr id="36867" name="Rectangle 3">
            <a:extLst>
              <a:ext uri="{FF2B5EF4-FFF2-40B4-BE49-F238E27FC236}">
                <a16:creationId xmlns:a16="http://schemas.microsoft.com/office/drawing/2014/main" id="{305E5853-FC8C-483C-AD19-B7C5D39452E0}"/>
              </a:ext>
            </a:extLst>
          </p:cNvPr>
          <p:cNvSpPr>
            <a:spLocks noGrp="1" noChangeArrowheads="1"/>
          </p:cNvSpPr>
          <p:nvPr>
            <p:ph idx="1"/>
          </p:nvPr>
        </p:nvSpPr>
        <p:spPr>
          <a:xfrm>
            <a:off x="1776413" y="1745673"/>
            <a:ext cx="9728199" cy="4397952"/>
          </a:xfrm>
        </p:spPr>
        <p:txBody>
          <a:bodyPr>
            <a:normAutofit/>
          </a:bodyPr>
          <a:lstStyle/>
          <a:p>
            <a:pPr marL="420624" indent="-384048" eaLnBrk="1" fontAlgn="auto" hangingPunct="1">
              <a:spcAft>
                <a:spcPts val="0"/>
              </a:spcAft>
              <a:buFont typeface="Wingdings 2"/>
              <a:buChar char=""/>
              <a:defRPr/>
            </a:pPr>
            <a:r>
              <a:rPr lang="en-US" sz="2800" dirty="0"/>
              <a:t>‘Hear, O Israel: the Lord our God is one Lord: And thou </a:t>
            </a:r>
            <a:r>
              <a:rPr lang="en-US" sz="2800" dirty="0" err="1"/>
              <a:t>shalt</a:t>
            </a:r>
            <a:r>
              <a:rPr lang="en-US" sz="2800" dirty="0"/>
              <a:t> love</a:t>
            </a:r>
            <a:r>
              <a:rPr lang="en-US" sz="2800" b="1" dirty="0"/>
              <a:t> </a:t>
            </a:r>
            <a:r>
              <a:rPr lang="en-US" sz="2800" dirty="0"/>
              <a:t>the Lord thy God with all </a:t>
            </a:r>
            <a:r>
              <a:rPr lang="en-US" sz="2800" dirty="0" err="1"/>
              <a:t>thine</a:t>
            </a:r>
            <a:r>
              <a:rPr lang="en-US" sz="2800" dirty="0"/>
              <a:t> heart, and with all thy soul and with all thy might.’ (6.5,6).</a:t>
            </a:r>
            <a:br>
              <a:rPr lang="en-US" sz="2800" dirty="0"/>
            </a:br>
            <a:r>
              <a:rPr lang="en-US" sz="2800" dirty="0"/>
              <a:t>Also 10:12-13 . 11:13-15. 11:22-25. 30:16-20.</a:t>
            </a:r>
          </a:p>
          <a:p>
            <a:pPr marL="420624" indent="-384048" eaLnBrk="1" fontAlgn="auto" hangingPunct="1">
              <a:spcAft>
                <a:spcPts val="0"/>
              </a:spcAft>
              <a:buFont typeface="Wingdings 2"/>
              <a:buChar char=""/>
              <a:defRPr/>
            </a:pPr>
            <a:r>
              <a:rPr lang="en-US" sz="2800" dirty="0"/>
              <a:t>Compare Matt. 22:36-38 - ‘ Master, which is the great commandment in the law?  Jesus said unto him, Thou </a:t>
            </a:r>
            <a:r>
              <a:rPr lang="en-US" sz="2800" dirty="0" err="1"/>
              <a:t>shalt</a:t>
            </a:r>
            <a:r>
              <a:rPr lang="en-US" sz="2800" dirty="0"/>
              <a:t> love</a:t>
            </a:r>
            <a:r>
              <a:rPr lang="en-US" sz="2800" b="1" dirty="0"/>
              <a:t> </a:t>
            </a:r>
            <a:r>
              <a:rPr lang="en-US" sz="2800" dirty="0"/>
              <a:t>the Lord thy God with all thy heart, and with all thy soul, and with all thy mind.  This is the first and great commandment.’</a:t>
            </a:r>
            <a:r>
              <a:rPr lang="en-US" sz="2800" dirty="0">
                <a:latin typeface="Times New Roman" pitchFamily="18" charset="0"/>
              </a:rPr>
              <a:t> </a:t>
            </a:r>
            <a:endParaRPr lang="en-GB" sz="2800" dirty="0">
              <a:latin typeface="Times New Roman" pitchFamily="18" charset="0"/>
            </a:endParaRPr>
          </a:p>
        </p:txBody>
      </p:sp>
      <p:sp>
        <p:nvSpPr>
          <p:cNvPr id="98308" name="Slide Number Placeholder 5">
            <a:extLst>
              <a:ext uri="{FF2B5EF4-FFF2-40B4-BE49-F238E27FC236}">
                <a16:creationId xmlns:a16="http://schemas.microsoft.com/office/drawing/2014/main" id="{1076F649-239C-4C5F-B43B-3A557201B36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9507059E-F82E-476A-BF53-9D64932B3B33}" type="slidenum">
              <a:rPr lang="en-US" altLang="en-US" sz="1000">
                <a:solidFill>
                  <a:srgbClr val="9B9A98"/>
                </a:solidFill>
                <a:latin typeface="Times New Roman" panose="02020603050405020304" pitchFamily="18" charset="0"/>
              </a:rPr>
              <a:pPr>
                <a:spcBef>
                  <a:spcPct val="0"/>
                </a:spcBef>
                <a:buClrTx/>
                <a:buSzTx/>
                <a:buFontTx/>
                <a:buNone/>
              </a:pPr>
              <a:t>80</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B451DE8F-C149-4B0A-8E7A-6D8179B8097B}"/>
              </a:ext>
            </a:extLst>
          </p:cNvPr>
          <p:cNvSpPr>
            <a:spLocks noGrp="1"/>
          </p:cNvSpPr>
          <p:nvPr>
            <p:ph type="ftr" sz="quarter" idx="11"/>
          </p:nvPr>
        </p:nvSpPr>
        <p:spPr/>
        <p:txBody>
          <a:bodyPr/>
          <a:lstStyle/>
          <a:p>
            <a:pPr>
              <a:defRPr/>
            </a:pPr>
            <a:r>
              <a:rPr lang="en-US"/>
              <a:t>Mountjoy Bible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2"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D3F6CD27-468E-4ED0-BCBA-4A9B30349EB1}"/>
              </a:ext>
            </a:extLst>
          </p:cNvPr>
          <p:cNvSpPr>
            <a:spLocks noGrp="1"/>
          </p:cNvSpPr>
          <p:nvPr>
            <p:ph type="title"/>
          </p:nvPr>
        </p:nvSpPr>
        <p:spPr/>
        <p:txBody>
          <a:bodyPr/>
          <a:lstStyle/>
          <a:p>
            <a:pPr eaLnBrk="1" hangingPunct="1"/>
            <a:r>
              <a:rPr lang="en-GB" altLang="en-US"/>
              <a:t>A Testimony</a:t>
            </a:r>
          </a:p>
        </p:txBody>
      </p:sp>
      <p:graphicFrame>
        <p:nvGraphicFramePr>
          <p:cNvPr id="8" name="Content Placeholder 7">
            <a:extLst>
              <a:ext uri="{FF2B5EF4-FFF2-40B4-BE49-F238E27FC236}">
                <a16:creationId xmlns:a16="http://schemas.microsoft.com/office/drawing/2014/main" id="{55D6F1B9-5B5B-4BBE-96FA-2E4636B45301}"/>
              </a:ext>
            </a:extLst>
          </p:cNvPr>
          <p:cNvGraphicFramePr>
            <a:graphicFrameLocks noGrp="1"/>
          </p:cNvGraphicFramePr>
          <p:nvPr>
            <p:ph idx="1"/>
            <p:extLst>
              <p:ext uri="{D42A27DB-BD31-4B8C-83A1-F6EECF244321}">
                <p14:modId xmlns:p14="http://schemas.microsoft.com/office/powerpoint/2010/main" val="196803084"/>
              </p:ext>
            </p:extLst>
          </p:nvPr>
        </p:nvGraphicFramePr>
        <p:xfrm>
          <a:off x="1776414" y="1535132"/>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0356" name="Slide Number Placeholder 5">
            <a:extLst>
              <a:ext uri="{FF2B5EF4-FFF2-40B4-BE49-F238E27FC236}">
                <a16:creationId xmlns:a16="http://schemas.microsoft.com/office/drawing/2014/main" id="{574C5CC0-B864-425C-9A94-88FD29F087A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34788192-EEC7-4ED8-AA82-4DAA2F11FCB0}" type="slidenum">
              <a:rPr lang="en-US" altLang="en-US" sz="1000">
                <a:solidFill>
                  <a:srgbClr val="9B9A98"/>
                </a:solidFill>
                <a:latin typeface="Times New Roman" panose="02020603050405020304" pitchFamily="18" charset="0"/>
              </a:rPr>
              <a:pPr>
                <a:spcBef>
                  <a:spcPct val="0"/>
                </a:spcBef>
                <a:buClrTx/>
                <a:buSzTx/>
                <a:buFontTx/>
                <a:buNone/>
              </a:pPr>
              <a:t>81</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0C7EC096-C950-4B17-9F1F-D911A74A3CFF}"/>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20596733-8FA7-421E-A2B0-EFB5E56CA146}"/>
              </a:ext>
            </a:extLst>
          </p:cNvPr>
          <p:cNvSpPr>
            <a:spLocks noGrp="1"/>
          </p:cNvSpPr>
          <p:nvPr>
            <p:ph type="title"/>
          </p:nvPr>
        </p:nvSpPr>
        <p:spPr/>
        <p:txBody>
          <a:bodyPr/>
          <a:lstStyle/>
          <a:p>
            <a:pPr eaLnBrk="1" hangingPunct="1"/>
            <a:r>
              <a:rPr lang="en-GB" altLang="en-US"/>
              <a:t>Summary</a:t>
            </a:r>
          </a:p>
        </p:txBody>
      </p:sp>
      <p:graphicFrame>
        <p:nvGraphicFramePr>
          <p:cNvPr id="9" name="Content Placeholder 8">
            <a:extLst>
              <a:ext uri="{FF2B5EF4-FFF2-40B4-BE49-F238E27FC236}">
                <a16:creationId xmlns:a16="http://schemas.microsoft.com/office/drawing/2014/main" id="{F551A0E5-EB43-41E1-8665-D6796E408940}"/>
              </a:ext>
            </a:extLst>
          </p:cNvPr>
          <p:cNvGraphicFramePr>
            <a:graphicFrameLocks noGrp="1"/>
          </p:cNvGraphicFramePr>
          <p:nvPr>
            <p:ph idx="1"/>
            <p:extLst>
              <p:ext uri="{D42A27DB-BD31-4B8C-83A1-F6EECF244321}">
                <p14:modId xmlns:p14="http://schemas.microsoft.com/office/powerpoint/2010/main" val="4231841385"/>
              </p:ext>
            </p:extLst>
          </p:nvPr>
        </p:nvGraphicFramePr>
        <p:xfrm>
          <a:off x="1776414" y="1535132"/>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04" name="Slide Number Placeholder 5">
            <a:extLst>
              <a:ext uri="{FF2B5EF4-FFF2-40B4-BE49-F238E27FC236}">
                <a16:creationId xmlns:a16="http://schemas.microsoft.com/office/drawing/2014/main" id="{817D1D44-513E-487D-AD2B-880E0237450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3D387016-4C22-41CD-9CD6-00BC09EC5B0D}" type="slidenum">
              <a:rPr lang="en-US" altLang="en-US" sz="1000">
                <a:solidFill>
                  <a:srgbClr val="9B9A98"/>
                </a:solidFill>
                <a:latin typeface="Times New Roman" panose="02020603050405020304" pitchFamily="18" charset="0"/>
              </a:rPr>
              <a:pPr>
                <a:spcBef>
                  <a:spcPct val="0"/>
                </a:spcBef>
                <a:buClrTx/>
                <a:buSzTx/>
                <a:buFontTx/>
                <a:buNone/>
              </a:pPr>
              <a:t>82</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9688D3AA-7C40-4851-B1B3-1A6E244C6DA7}"/>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B1AC7D6E-0E89-4122-BB4A-84362A000695}"/>
              </a:ext>
            </a:extLst>
          </p:cNvPr>
          <p:cNvSpPr>
            <a:spLocks noGrp="1"/>
          </p:cNvSpPr>
          <p:nvPr>
            <p:ph type="title"/>
          </p:nvPr>
        </p:nvSpPr>
        <p:spPr/>
        <p:txBody>
          <a:bodyPr/>
          <a:lstStyle/>
          <a:p>
            <a:pPr eaLnBrk="1" hangingPunct="1"/>
            <a:r>
              <a:rPr lang="en-GB" altLang="en-US"/>
              <a:t>Summary</a:t>
            </a:r>
          </a:p>
        </p:txBody>
      </p:sp>
      <p:graphicFrame>
        <p:nvGraphicFramePr>
          <p:cNvPr id="8" name="Content Placeholder 7">
            <a:extLst>
              <a:ext uri="{FF2B5EF4-FFF2-40B4-BE49-F238E27FC236}">
                <a16:creationId xmlns:a16="http://schemas.microsoft.com/office/drawing/2014/main" id="{9C603415-1F26-4B0C-9273-CF6032EB0E17}"/>
              </a:ext>
            </a:extLst>
          </p:cNvPr>
          <p:cNvGraphicFramePr>
            <a:graphicFrameLocks noGrp="1"/>
          </p:cNvGraphicFramePr>
          <p:nvPr>
            <p:ph idx="1"/>
            <p:extLst>
              <p:ext uri="{D42A27DB-BD31-4B8C-83A1-F6EECF244321}">
                <p14:modId xmlns:p14="http://schemas.microsoft.com/office/powerpoint/2010/main" val="167311003"/>
              </p:ext>
            </p:extLst>
          </p:nvPr>
        </p:nvGraphicFramePr>
        <p:xfrm>
          <a:off x="1776414" y="1535132"/>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4452" name="Slide Number Placeholder 5">
            <a:extLst>
              <a:ext uri="{FF2B5EF4-FFF2-40B4-BE49-F238E27FC236}">
                <a16:creationId xmlns:a16="http://schemas.microsoft.com/office/drawing/2014/main" id="{01FBB439-32BA-4907-9956-6815FA964DF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541335BF-908F-4F43-86C7-B65AF3B90B27}" type="slidenum">
              <a:rPr lang="en-US" altLang="en-US" sz="1000">
                <a:solidFill>
                  <a:srgbClr val="9B9A98"/>
                </a:solidFill>
                <a:latin typeface="Times New Roman" panose="02020603050405020304" pitchFamily="18" charset="0"/>
              </a:rPr>
              <a:pPr>
                <a:spcBef>
                  <a:spcPct val="0"/>
                </a:spcBef>
                <a:buClrTx/>
                <a:buSzTx/>
                <a:buFontTx/>
                <a:buNone/>
              </a:pPr>
              <a:t>83</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3E877505-110C-46AD-B4EE-133EC58B9E82}"/>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FB0B24FC-0A20-476E-8C7D-A068FA5C0C79}"/>
              </a:ext>
            </a:extLst>
          </p:cNvPr>
          <p:cNvSpPr>
            <a:spLocks noGrp="1"/>
          </p:cNvSpPr>
          <p:nvPr>
            <p:ph type="title"/>
          </p:nvPr>
        </p:nvSpPr>
        <p:spPr/>
        <p:txBody>
          <a:bodyPr/>
          <a:lstStyle/>
          <a:p>
            <a:pPr eaLnBrk="1" hangingPunct="1"/>
            <a:r>
              <a:rPr lang="en-GB" altLang="en-US"/>
              <a:t>Summary</a:t>
            </a:r>
          </a:p>
        </p:txBody>
      </p:sp>
      <p:graphicFrame>
        <p:nvGraphicFramePr>
          <p:cNvPr id="8" name="Content Placeholder 7">
            <a:extLst>
              <a:ext uri="{FF2B5EF4-FFF2-40B4-BE49-F238E27FC236}">
                <a16:creationId xmlns:a16="http://schemas.microsoft.com/office/drawing/2014/main" id="{4EA48E8A-9C46-4827-82F6-0D601017B841}"/>
              </a:ext>
            </a:extLst>
          </p:cNvPr>
          <p:cNvGraphicFramePr>
            <a:graphicFrameLocks noGrp="1"/>
          </p:cNvGraphicFramePr>
          <p:nvPr>
            <p:ph idx="1"/>
            <p:extLst>
              <p:ext uri="{D42A27DB-BD31-4B8C-83A1-F6EECF244321}">
                <p14:modId xmlns:p14="http://schemas.microsoft.com/office/powerpoint/2010/main" val="212600456"/>
              </p:ext>
            </p:extLst>
          </p:nvPr>
        </p:nvGraphicFramePr>
        <p:xfrm>
          <a:off x="1776414" y="1428750"/>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6500" name="Slide Number Placeholder 5">
            <a:extLst>
              <a:ext uri="{FF2B5EF4-FFF2-40B4-BE49-F238E27FC236}">
                <a16:creationId xmlns:a16="http://schemas.microsoft.com/office/drawing/2014/main" id="{B283A957-4786-482C-B6E0-1DE7EE6A4F7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1682A2E1-47C6-4A1B-83F8-38E147E210AA}" type="slidenum">
              <a:rPr lang="en-US" altLang="en-US" sz="1000">
                <a:solidFill>
                  <a:srgbClr val="9B9A98"/>
                </a:solidFill>
                <a:latin typeface="Times New Roman" panose="02020603050405020304" pitchFamily="18" charset="0"/>
              </a:rPr>
              <a:pPr>
                <a:spcBef>
                  <a:spcPct val="0"/>
                </a:spcBef>
                <a:buClrTx/>
                <a:buSzTx/>
                <a:buFontTx/>
                <a:buNone/>
              </a:pPr>
              <a:t>84</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4F2FCA2E-7BFD-48B9-A9B2-64D03C002689}"/>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A1A4AC30-6D9D-42CB-8919-1B7DABCC6DD6}"/>
              </a:ext>
            </a:extLst>
          </p:cNvPr>
          <p:cNvSpPr>
            <a:spLocks noGrp="1"/>
          </p:cNvSpPr>
          <p:nvPr>
            <p:ph type="title"/>
          </p:nvPr>
        </p:nvSpPr>
        <p:spPr/>
        <p:txBody>
          <a:bodyPr/>
          <a:lstStyle/>
          <a:p>
            <a:pPr eaLnBrk="1" hangingPunct="1"/>
            <a:r>
              <a:rPr lang="en-GB" altLang="en-US"/>
              <a:t>Summary</a:t>
            </a:r>
          </a:p>
        </p:txBody>
      </p:sp>
      <p:graphicFrame>
        <p:nvGraphicFramePr>
          <p:cNvPr id="8" name="Content Placeholder 7">
            <a:extLst>
              <a:ext uri="{FF2B5EF4-FFF2-40B4-BE49-F238E27FC236}">
                <a16:creationId xmlns:a16="http://schemas.microsoft.com/office/drawing/2014/main" id="{799C9172-529D-4F31-BA82-6FEAC53962F0}"/>
              </a:ext>
            </a:extLst>
          </p:cNvPr>
          <p:cNvGraphicFramePr>
            <a:graphicFrameLocks noGrp="1"/>
          </p:cNvGraphicFramePr>
          <p:nvPr>
            <p:ph idx="1"/>
            <p:extLst>
              <p:ext uri="{D42A27DB-BD31-4B8C-83A1-F6EECF244321}">
                <p14:modId xmlns:p14="http://schemas.microsoft.com/office/powerpoint/2010/main" val="2286706889"/>
              </p:ext>
            </p:extLst>
          </p:nvPr>
        </p:nvGraphicFramePr>
        <p:xfrm>
          <a:off x="1776414" y="1428750"/>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8548" name="Slide Number Placeholder 5">
            <a:extLst>
              <a:ext uri="{FF2B5EF4-FFF2-40B4-BE49-F238E27FC236}">
                <a16:creationId xmlns:a16="http://schemas.microsoft.com/office/drawing/2014/main" id="{5869EBB5-3684-4585-93C8-8B2F75878CA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2C20A3D8-9399-44CF-913C-8BCFC4D34C4B}" type="slidenum">
              <a:rPr lang="en-US" altLang="en-US" sz="1000">
                <a:solidFill>
                  <a:srgbClr val="9B9A98"/>
                </a:solidFill>
                <a:latin typeface="Times New Roman" panose="02020603050405020304" pitchFamily="18" charset="0"/>
              </a:rPr>
              <a:pPr>
                <a:spcBef>
                  <a:spcPct val="0"/>
                </a:spcBef>
                <a:buClrTx/>
                <a:buSzTx/>
                <a:buFontTx/>
                <a:buNone/>
              </a:pPr>
              <a:t>85</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472529C7-9A03-484D-B3EA-E3A6CEB6D74E}"/>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E6B4AF7E-0DAD-4AA3-B162-DEE3C109D148}"/>
              </a:ext>
            </a:extLst>
          </p:cNvPr>
          <p:cNvSpPr>
            <a:spLocks noGrp="1"/>
          </p:cNvSpPr>
          <p:nvPr>
            <p:ph type="title"/>
          </p:nvPr>
        </p:nvSpPr>
        <p:spPr/>
        <p:txBody>
          <a:bodyPr/>
          <a:lstStyle/>
          <a:p>
            <a:pPr eaLnBrk="1" hangingPunct="1"/>
            <a:r>
              <a:rPr lang="en-GB" altLang="en-US"/>
              <a:t>Summary</a:t>
            </a:r>
          </a:p>
        </p:txBody>
      </p:sp>
      <p:graphicFrame>
        <p:nvGraphicFramePr>
          <p:cNvPr id="8" name="Content Placeholder 7">
            <a:extLst>
              <a:ext uri="{FF2B5EF4-FFF2-40B4-BE49-F238E27FC236}">
                <a16:creationId xmlns:a16="http://schemas.microsoft.com/office/drawing/2014/main" id="{8C6658F1-4726-4E69-859F-3ADA0611933E}"/>
              </a:ext>
            </a:extLst>
          </p:cNvPr>
          <p:cNvGraphicFramePr>
            <a:graphicFrameLocks noGrp="1"/>
          </p:cNvGraphicFramePr>
          <p:nvPr>
            <p:ph idx="1"/>
            <p:extLst>
              <p:ext uri="{D42A27DB-BD31-4B8C-83A1-F6EECF244321}">
                <p14:modId xmlns:p14="http://schemas.microsoft.com/office/powerpoint/2010/main" val="2172677759"/>
              </p:ext>
            </p:extLst>
          </p:nvPr>
        </p:nvGraphicFramePr>
        <p:xfrm>
          <a:off x="1776414" y="1428750"/>
          <a:ext cx="8639175" cy="467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0596" name="Slide Number Placeholder 5">
            <a:extLst>
              <a:ext uri="{FF2B5EF4-FFF2-40B4-BE49-F238E27FC236}">
                <a16:creationId xmlns:a16="http://schemas.microsoft.com/office/drawing/2014/main" id="{45A6AE04-3F4C-4CE4-9B84-88EC13EF8A3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fld id="{D39DCE0D-981C-4BA9-A44E-34F1D55A64A2}" type="slidenum">
              <a:rPr lang="en-US" altLang="en-US" sz="1000">
                <a:solidFill>
                  <a:srgbClr val="9B9A98"/>
                </a:solidFill>
                <a:latin typeface="Times New Roman" panose="02020603050405020304" pitchFamily="18" charset="0"/>
              </a:rPr>
              <a:pPr>
                <a:spcBef>
                  <a:spcPct val="0"/>
                </a:spcBef>
                <a:buClrTx/>
                <a:buSzTx/>
                <a:buFontTx/>
                <a:buNone/>
              </a:pPr>
              <a:t>86</a:t>
            </a:fld>
            <a:endParaRPr lang="en-US" altLang="en-US" sz="1000">
              <a:solidFill>
                <a:srgbClr val="9B9A98"/>
              </a:solidFill>
              <a:latin typeface="Times New Roman" panose="02020603050405020304" pitchFamily="18" charset="0"/>
            </a:endParaRPr>
          </a:p>
        </p:txBody>
      </p:sp>
      <p:sp>
        <p:nvSpPr>
          <p:cNvPr id="7" name="Footer Placeholder 6">
            <a:extLst>
              <a:ext uri="{FF2B5EF4-FFF2-40B4-BE49-F238E27FC236}">
                <a16:creationId xmlns:a16="http://schemas.microsoft.com/office/drawing/2014/main" id="{74C23958-BC79-4409-95FA-9D3486E4F8A2}"/>
              </a:ext>
            </a:extLst>
          </p:cNvPr>
          <p:cNvSpPr>
            <a:spLocks noGrp="1"/>
          </p:cNvSpPr>
          <p:nvPr>
            <p:ph type="ftr" sz="quarter" idx="11"/>
          </p:nvPr>
        </p:nvSpPr>
        <p:spPr/>
        <p:txBody>
          <a:bodyPr/>
          <a:lstStyle/>
          <a:p>
            <a:pPr>
              <a:defRPr/>
            </a:pPr>
            <a:r>
              <a:rPr lang="en-US"/>
              <a:t>Mountjoy Bible School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27BC-4D14-46D4-B80D-77965891E4F4}"/>
              </a:ext>
            </a:extLst>
          </p:cNvPr>
          <p:cNvSpPr>
            <a:spLocks noGrp="1"/>
          </p:cNvSpPr>
          <p:nvPr>
            <p:ph type="title"/>
          </p:nvPr>
        </p:nvSpPr>
        <p:spPr/>
        <p:txBody>
          <a:bodyPr/>
          <a:lstStyle/>
          <a:p>
            <a:r>
              <a:rPr lang="en-GB" dirty="0"/>
              <a:t>The great events of the first part</a:t>
            </a:r>
          </a:p>
        </p:txBody>
      </p:sp>
      <p:sp>
        <p:nvSpPr>
          <p:cNvPr id="3" name="Content Placeholder 2">
            <a:extLst>
              <a:ext uri="{FF2B5EF4-FFF2-40B4-BE49-F238E27FC236}">
                <a16:creationId xmlns:a16="http://schemas.microsoft.com/office/drawing/2014/main" id="{97F05EA6-967F-45FF-9BAD-EE11FA95C7C5}"/>
              </a:ext>
            </a:extLst>
          </p:cNvPr>
          <p:cNvSpPr>
            <a:spLocks noGrp="1"/>
          </p:cNvSpPr>
          <p:nvPr>
            <p:ph idx="1"/>
          </p:nvPr>
        </p:nvSpPr>
        <p:spPr/>
        <p:txBody>
          <a:bodyPr>
            <a:normAutofit fontScale="92500" lnSpcReduction="20000"/>
          </a:bodyPr>
          <a:lstStyle/>
          <a:p>
            <a:r>
              <a:rPr lang="en-GB" sz="2800" dirty="0"/>
              <a:t>The creation:- ‘</a:t>
            </a:r>
            <a:r>
              <a:rPr lang="en-GB" sz="2600" dirty="0"/>
              <a:t>In the beginning God’</a:t>
            </a:r>
          </a:p>
          <a:p>
            <a:r>
              <a:rPr lang="en-GB" sz="2800" dirty="0"/>
              <a:t>The fall:- </a:t>
            </a:r>
            <a:r>
              <a:rPr lang="en-GB" sz="2600" dirty="0"/>
              <a:t>Wherefore as by one man sin entered into the world and death by sin Romans 5:12</a:t>
            </a:r>
          </a:p>
          <a:p>
            <a:r>
              <a:rPr lang="en-GB" sz="2800" dirty="0"/>
              <a:t>The flood:- ‘And the Lord said my spirit will not always strive with man’ Genesis 6:3 </a:t>
            </a:r>
          </a:p>
          <a:p>
            <a:r>
              <a:rPr lang="en-GB" sz="2800" dirty="0"/>
              <a:t>The tower of Babel:- Therefore is the name of it called Babel; because the Lord did there confound the language of all the earth: and from thence did the Lord scatter them abroad upon the face of all the earth’ Genesis 11:9</a:t>
            </a:r>
          </a:p>
        </p:txBody>
      </p:sp>
    </p:spTree>
    <p:extLst>
      <p:ext uri="{BB962C8B-B14F-4D97-AF65-F5344CB8AC3E}">
        <p14:creationId xmlns:p14="http://schemas.microsoft.com/office/powerpoint/2010/main" val="120076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4714</TotalTime>
  <Words>5188</Words>
  <Application>Microsoft Office PowerPoint</Application>
  <PresentationFormat>Widescreen</PresentationFormat>
  <Paragraphs>481</Paragraphs>
  <Slides>86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86</vt:i4>
      </vt:variant>
    </vt:vector>
  </HeadingPairs>
  <TitlesOfParts>
    <vt:vector size="93" baseType="lpstr">
      <vt:lpstr>Arial</vt:lpstr>
      <vt:lpstr>Calibri</vt:lpstr>
      <vt:lpstr>Century Gothic</vt:lpstr>
      <vt:lpstr>Times New Roman</vt:lpstr>
      <vt:lpstr>Wingdings 2</vt:lpstr>
      <vt:lpstr>Wingdings 3</vt:lpstr>
      <vt:lpstr>Wisp</vt:lpstr>
      <vt:lpstr>Lesson three Survey of the Old Testament Part 1: Creation to Canaan</vt:lpstr>
      <vt:lpstr>An overview of the Old Testament</vt:lpstr>
      <vt:lpstr>From Creation to Canaan</vt:lpstr>
      <vt:lpstr>The Torah</vt:lpstr>
      <vt:lpstr>The Torah</vt:lpstr>
      <vt:lpstr>The Torah</vt:lpstr>
      <vt:lpstr>To begin at the beginning </vt:lpstr>
      <vt:lpstr>The first part of Genesis</vt:lpstr>
      <vt:lpstr>The great events of the first part</vt:lpstr>
      <vt:lpstr>The great persons of the second part</vt:lpstr>
      <vt:lpstr>The great persons of the second part</vt:lpstr>
      <vt:lpstr>The great persons of the second part</vt:lpstr>
      <vt:lpstr>The great persons of the second part</vt:lpstr>
      <vt:lpstr>Genesis</vt:lpstr>
      <vt:lpstr>Genesis</vt:lpstr>
      <vt:lpstr>Genesis</vt:lpstr>
      <vt:lpstr>Exodus</vt:lpstr>
      <vt:lpstr>Exodus</vt:lpstr>
      <vt:lpstr>The Exodus</vt:lpstr>
      <vt:lpstr>The Exodus</vt:lpstr>
      <vt:lpstr>The Exodus</vt:lpstr>
      <vt:lpstr>The Exodus</vt:lpstr>
      <vt:lpstr>The Exodus</vt:lpstr>
      <vt:lpstr>The Exodus</vt:lpstr>
      <vt:lpstr>The Exodus</vt:lpstr>
      <vt:lpstr>The giving of the Law</vt:lpstr>
      <vt:lpstr>The three categories of the Law</vt:lpstr>
      <vt:lpstr>The Mosaic covenant</vt:lpstr>
      <vt:lpstr>The Mosaic covenant</vt:lpstr>
      <vt:lpstr>The tabernacle</vt:lpstr>
      <vt:lpstr>The tabernacle</vt:lpstr>
      <vt:lpstr>The tabernacle</vt:lpstr>
      <vt:lpstr>The tabernacle</vt:lpstr>
      <vt:lpstr>The tabernacle</vt:lpstr>
      <vt:lpstr>The typical teaching of the tabernacle</vt:lpstr>
      <vt:lpstr>The typical teaching of the tabernacle</vt:lpstr>
      <vt:lpstr>The tabernacle</vt:lpstr>
      <vt:lpstr>The dedication of the tabernacle</vt:lpstr>
      <vt:lpstr>The camp as Exodus ends</vt:lpstr>
      <vt:lpstr>Leviticus</vt:lpstr>
      <vt:lpstr>Leviticus</vt:lpstr>
      <vt:lpstr>Leviticus</vt:lpstr>
      <vt:lpstr>Leviticus</vt:lpstr>
      <vt:lpstr>Leviticus and the offerings</vt:lpstr>
      <vt:lpstr>Leviticus and the offerings</vt:lpstr>
      <vt:lpstr>Leviticus and the offerings</vt:lpstr>
      <vt:lpstr>Leviticus and the offerings</vt:lpstr>
      <vt:lpstr>Our burnt offering</vt:lpstr>
      <vt:lpstr>Leviticus and the priesthood</vt:lpstr>
      <vt:lpstr>Leviticus and the priesthood</vt:lpstr>
      <vt:lpstr>Leviticus and the priesthood</vt:lpstr>
      <vt:lpstr>Leviticus and the priesthood</vt:lpstr>
      <vt:lpstr>Leviticus and the priesthood</vt:lpstr>
      <vt:lpstr>Leviticus and the people of God</vt:lpstr>
      <vt:lpstr>Leviticus and the people of God</vt:lpstr>
      <vt:lpstr>Leviticus and the altar of God</vt:lpstr>
      <vt:lpstr>Leviticus and the people of God</vt:lpstr>
      <vt:lpstr>Leviticus and the people of God</vt:lpstr>
      <vt:lpstr>Leviticus and the walk of the redeemed</vt:lpstr>
      <vt:lpstr>Leviticus and the walk of the redeemed</vt:lpstr>
      <vt:lpstr>Leviticus and the Feasts of Jehovah</vt:lpstr>
      <vt:lpstr>Leviticus and the Feasts of Jehovah</vt:lpstr>
      <vt:lpstr>Numbers </vt:lpstr>
      <vt:lpstr>Numbers </vt:lpstr>
      <vt:lpstr>Numbers - a  book of order &amp; discipline </vt:lpstr>
      <vt:lpstr>Numbers - a  book of order &amp; discipline </vt:lpstr>
      <vt:lpstr>The tabernacle central when they camped</vt:lpstr>
      <vt:lpstr>Numbers - a  book of order &amp; discipline</vt:lpstr>
      <vt:lpstr>The tabernacle central when they marched</vt:lpstr>
      <vt:lpstr>Numbers </vt:lpstr>
      <vt:lpstr>Numbers </vt:lpstr>
      <vt:lpstr>Numbers </vt:lpstr>
      <vt:lpstr>Numbers </vt:lpstr>
      <vt:lpstr>Numbers </vt:lpstr>
      <vt:lpstr>Numbers </vt:lpstr>
      <vt:lpstr>Numbers </vt:lpstr>
      <vt:lpstr>Deuteronomy - Final speeches of Moses</vt:lpstr>
      <vt:lpstr>Deuteronomy - Final speeches of Moses </vt:lpstr>
      <vt:lpstr>Deuteronomy - Final speeches of Moses</vt:lpstr>
      <vt:lpstr>Deuteronomy - A Summary of the Law</vt:lpstr>
      <vt:lpstr>A Testimony</vt:lpstr>
      <vt:lpstr>Summary</vt:lpstr>
      <vt:lpstr>Summary</vt:lpstr>
      <vt:lpstr>Summary</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three Survey of the Old Testament Part 1: Creation to Kingdom</dc:title>
  <dc:creator>Edward J S Donald</dc:creator>
  <cp:lastModifiedBy>Edward J S Donald</cp:lastModifiedBy>
  <cp:revision>116</cp:revision>
  <dcterms:created xsi:type="dcterms:W3CDTF">2019-09-20T08:49:02Z</dcterms:created>
  <dcterms:modified xsi:type="dcterms:W3CDTF">2019-09-23T16:23:24Z</dcterms:modified>
</cp:coreProperties>
</file>