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92"/>
  </p:notesMasterIdLst>
  <p:sldIdLst>
    <p:sldId id="256" r:id="rId2"/>
    <p:sldId id="257" r:id="rId3"/>
    <p:sldId id="336" r:id="rId4"/>
    <p:sldId id="554" r:id="rId5"/>
    <p:sldId id="555" r:id="rId6"/>
    <p:sldId id="264" r:id="rId7"/>
    <p:sldId id="556" r:id="rId8"/>
    <p:sldId id="296" r:id="rId9"/>
    <p:sldId id="297" r:id="rId10"/>
    <p:sldId id="331" r:id="rId11"/>
    <p:sldId id="608" r:id="rId12"/>
    <p:sldId id="557" r:id="rId13"/>
    <p:sldId id="610" r:id="rId14"/>
    <p:sldId id="609" r:id="rId15"/>
    <p:sldId id="611" r:id="rId16"/>
    <p:sldId id="612" r:id="rId17"/>
    <p:sldId id="298" r:id="rId18"/>
    <p:sldId id="613" r:id="rId19"/>
    <p:sldId id="320" r:id="rId20"/>
    <p:sldId id="614" r:id="rId21"/>
    <p:sldId id="301" r:id="rId22"/>
    <p:sldId id="321" r:id="rId23"/>
    <p:sldId id="323" r:id="rId24"/>
    <p:sldId id="615" r:id="rId25"/>
    <p:sldId id="322" r:id="rId26"/>
    <p:sldId id="616" r:id="rId27"/>
    <p:sldId id="286" r:id="rId28"/>
    <p:sldId id="562" r:id="rId29"/>
    <p:sldId id="332" r:id="rId30"/>
    <p:sldId id="618" r:id="rId31"/>
    <p:sldId id="617" r:id="rId32"/>
    <p:sldId id="563" r:id="rId33"/>
    <p:sldId id="619" r:id="rId34"/>
    <p:sldId id="623" r:id="rId35"/>
    <p:sldId id="620" r:id="rId36"/>
    <p:sldId id="621" r:id="rId37"/>
    <p:sldId id="622" r:id="rId38"/>
    <p:sldId id="324" r:id="rId39"/>
    <p:sldId id="567" r:id="rId40"/>
    <p:sldId id="629" r:id="rId41"/>
    <p:sldId id="630" r:id="rId42"/>
    <p:sldId id="632" r:id="rId43"/>
    <p:sldId id="633" r:id="rId44"/>
    <p:sldId id="637" r:id="rId45"/>
    <p:sldId id="638" r:id="rId46"/>
    <p:sldId id="639" r:id="rId47"/>
    <p:sldId id="640" r:id="rId48"/>
    <p:sldId id="642" r:id="rId49"/>
    <p:sldId id="644" r:id="rId50"/>
    <p:sldId id="645" r:id="rId51"/>
    <p:sldId id="648" r:id="rId52"/>
    <p:sldId id="649" r:id="rId53"/>
    <p:sldId id="643" r:id="rId54"/>
    <p:sldId id="650" r:id="rId55"/>
    <p:sldId id="651" r:id="rId56"/>
    <p:sldId id="652" r:id="rId57"/>
    <p:sldId id="653" r:id="rId58"/>
    <p:sldId id="654" r:id="rId59"/>
    <p:sldId id="655" r:id="rId60"/>
    <p:sldId id="656" r:id="rId61"/>
    <p:sldId id="657" r:id="rId62"/>
    <p:sldId id="658" r:id="rId63"/>
    <p:sldId id="659" r:id="rId64"/>
    <p:sldId id="660" r:id="rId65"/>
    <p:sldId id="665" r:id="rId66"/>
    <p:sldId id="646" r:id="rId67"/>
    <p:sldId id="666" r:id="rId68"/>
    <p:sldId id="667" r:id="rId69"/>
    <p:sldId id="668" r:id="rId70"/>
    <p:sldId id="669" r:id="rId71"/>
    <p:sldId id="670" r:id="rId72"/>
    <p:sldId id="671" r:id="rId73"/>
    <p:sldId id="675" r:id="rId74"/>
    <p:sldId id="676" r:id="rId75"/>
    <p:sldId id="677" r:id="rId76"/>
    <p:sldId id="678" r:id="rId77"/>
    <p:sldId id="679" r:id="rId78"/>
    <p:sldId id="680" r:id="rId79"/>
    <p:sldId id="628" r:id="rId80"/>
    <p:sldId id="681" r:id="rId81"/>
    <p:sldId id="672" r:id="rId82"/>
    <p:sldId id="305" r:id="rId83"/>
    <p:sldId id="307" r:id="rId84"/>
    <p:sldId id="273" r:id="rId85"/>
    <p:sldId id="682" r:id="rId86"/>
    <p:sldId id="309" r:id="rId87"/>
    <p:sldId id="683" r:id="rId88"/>
    <p:sldId id="274" r:id="rId89"/>
    <p:sldId id="684" r:id="rId90"/>
    <p:sldId id="685" r:id="rId9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0F3843-42AF-42E4-8EF8-5B58205E1153}" v="1" dt="2019-10-14T16:25:23.0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6517" autoAdjust="0"/>
  </p:normalViewPr>
  <p:slideViewPr>
    <p:cSldViewPr snapToGrid="0">
      <p:cViewPr varScale="1">
        <p:scale>
          <a:sx n="87" d="100"/>
          <a:sy n="87" d="100"/>
        </p:scale>
        <p:origin x="490"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914"/>
    </p:cViewPr>
  </p:sorterViewPr>
  <p:notesViewPr>
    <p:cSldViewPr snapToGrid="0">
      <p:cViewPr varScale="1">
        <p:scale>
          <a:sx n="91" d="100"/>
          <a:sy n="91" d="100"/>
        </p:scale>
        <p:origin x="3750"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3B2B67-B300-4AAB-8AA5-67346801471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D54FBBD3-6C6E-4520-933F-275568E19246}">
      <dgm:prSet custT="1"/>
      <dgm:spPr/>
      <dgm:t>
        <a:bodyPr/>
        <a:lstStyle/>
        <a:p>
          <a:pPr algn="ctr" rtl="0"/>
          <a:r>
            <a:rPr lang="en-GB" sz="4000" dirty="0">
              <a:solidFill>
                <a:schemeClr val="bg1"/>
              </a:solidFill>
            </a:rPr>
            <a:t>There was no king in Israel and</a:t>
          </a:r>
        </a:p>
      </dgm:t>
    </dgm:pt>
    <dgm:pt modelId="{AD448AB4-62C4-4B7C-A26C-17149CA44D7F}" type="parTrans" cxnId="{B24232CD-6D36-4636-99D3-DBB31C15371E}">
      <dgm:prSet/>
      <dgm:spPr/>
      <dgm:t>
        <a:bodyPr/>
        <a:lstStyle/>
        <a:p>
          <a:endParaRPr lang="en-GB"/>
        </a:p>
      </dgm:t>
    </dgm:pt>
    <dgm:pt modelId="{F387A1FD-8883-4F61-B5B2-268F04B3A2CD}" type="sibTrans" cxnId="{B24232CD-6D36-4636-99D3-DBB31C15371E}">
      <dgm:prSet/>
      <dgm:spPr/>
      <dgm:t>
        <a:bodyPr/>
        <a:lstStyle/>
        <a:p>
          <a:endParaRPr lang="en-GB"/>
        </a:p>
      </dgm:t>
    </dgm:pt>
    <dgm:pt modelId="{CE6933FD-98B5-4AB8-87FD-CE723F6E1CAA}">
      <dgm:prSet custT="1"/>
      <dgm:spPr/>
      <dgm:t>
        <a:bodyPr/>
        <a:lstStyle/>
        <a:p>
          <a:pPr algn="ctr" rtl="0"/>
          <a:r>
            <a:rPr lang="en-GB" sz="4000" dirty="0">
              <a:solidFill>
                <a:schemeClr val="bg1"/>
              </a:solidFill>
            </a:rPr>
            <a:t>In his own eyes</a:t>
          </a:r>
        </a:p>
      </dgm:t>
    </dgm:pt>
    <dgm:pt modelId="{F6580C5F-4BF8-42A7-BCE4-69708016344C}" type="parTrans" cxnId="{B8B20C7A-CBE9-4CA6-B359-E8301B84E416}">
      <dgm:prSet/>
      <dgm:spPr/>
      <dgm:t>
        <a:bodyPr/>
        <a:lstStyle/>
        <a:p>
          <a:endParaRPr lang="en-GB"/>
        </a:p>
      </dgm:t>
    </dgm:pt>
    <dgm:pt modelId="{CD9DAFEB-2E38-4522-8E8A-B922517B6AB3}" type="sibTrans" cxnId="{B8B20C7A-CBE9-4CA6-B359-E8301B84E416}">
      <dgm:prSet/>
      <dgm:spPr/>
      <dgm:t>
        <a:bodyPr/>
        <a:lstStyle/>
        <a:p>
          <a:endParaRPr lang="en-GB"/>
        </a:p>
      </dgm:t>
    </dgm:pt>
    <dgm:pt modelId="{4D983D39-233E-49CA-9568-A2D76BEAFEEB}">
      <dgm:prSet custT="1"/>
      <dgm:spPr/>
      <dgm:t>
        <a:bodyPr/>
        <a:lstStyle/>
        <a:p>
          <a:pPr algn="ctr" rtl="0"/>
          <a:r>
            <a:rPr lang="en-GB" sz="4000" dirty="0">
              <a:solidFill>
                <a:schemeClr val="bg1"/>
              </a:solidFill>
            </a:rPr>
            <a:t>Every man did that which was right</a:t>
          </a:r>
        </a:p>
      </dgm:t>
    </dgm:pt>
    <dgm:pt modelId="{C9538A11-3AAD-4209-92EE-2E0A194AF1A5}" type="parTrans" cxnId="{A401B948-E264-4B9E-BBA1-DA47B6D98D3E}">
      <dgm:prSet/>
      <dgm:spPr/>
      <dgm:t>
        <a:bodyPr/>
        <a:lstStyle/>
        <a:p>
          <a:endParaRPr lang="en-GB"/>
        </a:p>
      </dgm:t>
    </dgm:pt>
    <dgm:pt modelId="{2FE6D3A9-A2AC-495F-AAE6-4FC697DB66EC}" type="sibTrans" cxnId="{A401B948-E264-4B9E-BBA1-DA47B6D98D3E}">
      <dgm:prSet/>
      <dgm:spPr/>
      <dgm:t>
        <a:bodyPr/>
        <a:lstStyle/>
        <a:p>
          <a:endParaRPr lang="en-GB"/>
        </a:p>
      </dgm:t>
    </dgm:pt>
    <dgm:pt modelId="{C005AF44-92B1-46AC-9589-DB54212865C6}" type="pres">
      <dgm:prSet presAssocID="{FC3B2B67-B300-4AAB-8AA5-673468014717}" presName="linear" presStyleCnt="0">
        <dgm:presLayoutVars>
          <dgm:animLvl val="lvl"/>
          <dgm:resizeHandles val="exact"/>
        </dgm:presLayoutVars>
      </dgm:prSet>
      <dgm:spPr/>
    </dgm:pt>
    <dgm:pt modelId="{F84373CE-0D6B-45A3-AEEB-17A0ACB23775}" type="pres">
      <dgm:prSet presAssocID="{D54FBBD3-6C6E-4520-933F-275568E19246}" presName="parentText" presStyleLbl="node1" presStyleIdx="0" presStyleCnt="3">
        <dgm:presLayoutVars>
          <dgm:chMax val="0"/>
          <dgm:bulletEnabled val="1"/>
        </dgm:presLayoutVars>
      </dgm:prSet>
      <dgm:spPr/>
    </dgm:pt>
    <dgm:pt modelId="{919BE11C-5D5E-4B60-A619-4CF1CD62BF38}" type="pres">
      <dgm:prSet presAssocID="{F387A1FD-8883-4F61-B5B2-268F04B3A2CD}" presName="spacer" presStyleCnt="0"/>
      <dgm:spPr/>
    </dgm:pt>
    <dgm:pt modelId="{4BB5B2CD-A8F9-4EC6-A37E-0463B0C7C336}" type="pres">
      <dgm:prSet presAssocID="{4D983D39-233E-49CA-9568-A2D76BEAFEEB}" presName="parentText" presStyleLbl="node1" presStyleIdx="1" presStyleCnt="3">
        <dgm:presLayoutVars>
          <dgm:chMax val="0"/>
          <dgm:bulletEnabled val="1"/>
        </dgm:presLayoutVars>
      </dgm:prSet>
      <dgm:spPr/>
    </dgm:pt>
    <dgm:pt modelId="{1162509B-9E65-433C-8094-09FBEBC5E183}" type="pres">
      <dgm:prSet presAssocID="{2FE6D3A9-A2AC-495F-AAE6-4FC697DB66EC}" presName="spacer" presStyleCnt="0"/>
      <dgm:spPr/>
    </dgm:pt>
    <dgm:pt modelId="{D669DC2E-6D90-4B58-9950-584F00744380}" type="pres">
      <dgm:prSet presAssocID="{CE6933FD-98B5-4AB8-87FD-CE723F6E1CAA}" presName="parentText" presStyleLbl="node1" presStyleIdx="2" presStyleCnt="3">
        <dgm:presLayoutVars>
          <dgm:chMax val="0"/>
          <dgm:bulletEnabled val="1"/>
        </dgm:presLayoutVars>
      </dgm:prSet>
      <dgm:spPr/>
    </dgm:pt>
  </dgm:ptLst>
  <dgm:cxnLst>
    <dgm:cxn modelId="{A452FC0D-43B6-4355-ACA1-C354C2D2F4B2}" type="presOf" srcId="{D54FBBD3-6C6E-4520-933F-275568E19246}" destId="{F84373CE-0D6B-45A3-AEEB-17A0ACB23775}" srcOrd="0" destOrd="0" presId="urn:microsoft.com/office/officeart/2005/8/layout/vList2"/>
    <dgm:cxn modelId="{2B86141F-8C5A-4E77-B989-C36E7462AD17}" type="presOf" srcId="{FC3B2B67-B300-4AAB-8AA5-673468014717}" destId="{C005AF44-92B1-46AC-9589-DB54212865C6}" srcOrd="0" destOrd="0" presId="urn:microsoft.com/office/officeart/2005/8/layout/vList2"/>
    <dgm:cxn modelId="{CC5B4760-B6BC-42CC-9146-68E4FF72E44D}" type="presOf" srcId="{4D983D39-233E-49CA-9568-A2D76BEAFEEB}" destId="{4BB5B2CD-A8F9-4EC6-A37E-0463B0C7C336}" srcOrd="0" destOrd="0" presId="urn:microsoft.com/office/officeart/2005/8/layout/vList2"/>
    <dgm:cxn modelId="{A401B948-E264-4B9E-BBA1-DA47B6D98D3E}" srcId="{FC3B2B67-B300-4AAB-8AA5-673468014717}" destId="{4D983D39-233E-49CA-9568-A2D76BEAFEEB}" srcOrd="1" destOrd="0" parTransId="{C9538A11-3AAD-4209-92EE-2E0A194AF1A5}" sibTransId="{2FE6D3A9-A2AC-495F-AAE6-4FC697DB66EC}"/>
    <dgm:cxn modelId="{B8B20C7A-CBE9-4CA6-B359-E8301B84E416}" srcId="{FC3B2B67-B300-4AAB-8AA5-673468014717}" destId="{CE6933FD-98B5-4AB8-87FD-CE723F6E1CAA}" srcOrd="2" destOrd="0" parTransId="{F6580C5F-4BF8-42A7-BCE4-69708016344C}" sibTransId="{CD9DAFEB-2E38-4522-8E8A-B922517B6AB3}"/>
    <dgm:cxn modelId="{B24232CD-6D36-4636-99D3-DBB31C15371E}" srcId="{FC3B2B67-B300-4AAB-8AA5-673468014717}" destId="{D54FBBD3-6C6E-4520-933F-275568E19246}" srcOrd="0" destOrd="0" parTransId="{AD448AB4-62C4-4B7C-A26C-17149CA44D7F}" sibTransId="{F387A1FD-8883-4F61-B5B2-268F04B3A2CD}"/>
    <dgm:cxn modelId="{D00725F4-6E96-4927-9666-4E921B7B595D}" type="presOf" srcId="{CE6933FD-98B5-4AB8-87FD-CE723F6E1CAA}" destId="{D669DC2E-6D90-4B58-9950-584F00744380}" srcOrd="0" destOrd="0" presId="urn:microsoft.com/office/officeart/2005/8/layout/vList2"/>
    <dgm:cxn modelId="{7A837CCB-8C0A-4C5E-995E-F0A898F463F2}" type="presParOf" srcId="{C005AF44-92B1-46AC-9589-DB54212865C6}" destId="{F84373CE-0D6B-45A3-AEEB-17A0ACB23775}" srcOrd="0" destOrd="0" presId="urn:microsoft.com/office/officeart/2005/8/layout/vList2"/>
    <dgm:cxn modelId="{DBBAFEC2-4714-402D-9DF0-C29F6CBBEF07}" type="presParOf" srcId="{C005AF44-92B1-46AC-9589-DB54212865C6}" destId="{919BE11C-5D5E-4B60-A619-4CF1CD62BF38}" srcOrd="1" destOrd="0" presId="urn:microsoft.com/office/officeart/2005/8/layout/vList2"/>
    <dgm:cxn modelId="{F063C886-214C-4E1E-BBF4-FFBCB3333589}" type="presParOf" srcId="{C005AF44-92B1-46AC-9589-DB54212865C6}" destId="{4BB5B2CD-A8F9-4EC6-A37E-0463B0C7C336}" srcOrd="2" destOrd="0" presId="urn:microsoft.com/office/officeart/2005/8/layout/vList2"/>
    <dgm:cxn modelId="{A8E32538-99AE-4926-AC76-0854FE9AA40F}" type="presParOf" srcId="{C005AF44-92B1-46AC-9589-DB54212865C6}" destId="{1162509B-9E65-433C-8094-09FBEBC5E183}" srcOrd="3" destOrd="0" presId="urn:microsoft.com/office/officeart/2005/8/layout/vList2"/>
    <dgm:cxn modelId="{46B8533A-4637-43AF-A8CC-EC90029E1C7E}" type="presParOf" srcId="{C005AF44-92B1-46AC-9589-DB54212865C6}" destId="{D669DC2E-6D90-4B58-9950-584F0074438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3B2B67-B300-4AAB-8AA5-67346801471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D54FBBD3-6C6E-4520-933F-275568E19246}">
      <dgm:prSet/>
      <dgm:spPr/>
      <dgm:t>
        <a:bodyPr/>
        <a:lstStyle/>
        <a:p>
          <a:pPr algn="ctr" rtl="0"/>
          <a:r>
            <a:rPr lang="en-US" altLang="en-US" dirty="0">
              <a:solidFill>
                <a:schemeClr val="bg1"/>
              </a:solidFill>
            </a:rPr>
            <a:t>The city of God has been breached and its walls broken down; </a:t>
          </a:r>
          <a:endParaRPr lang="en-GB" dirty="0">
            <a:solidFill>
              <a:schemeClr val="bg1"/>
            </a:solidFill>
          </a:endParaRPr>
        </a:p>
      </dgm:t>
    </dgm:pt>
    <dgm:pt modelId="{AD448AB4-62C4-4B7C-A26C-17149CA44D7F}" type="parTrans" cxnId="{B24232CD-6D36-4636-99D3-DBB31C15371E}">
      <dgm:prSet/>
      <dgm:spPr/>
      <dgm:t>
        <a:bodyPr/>
        <a:lstStyle/>
        <a:p>
          <a:endParaRPr lang="en-GB"/>
        </a:p>
      </dgm:t>
    </dgm:pt>
    <dgm:pt modelId="{F387A1FD-8883-4F61-B5B2-268F04B3A2CD}" type="sibTrans" cxnId="{B24232CD-6D36-4636-99D3-DBB31C15371E}">
      <dgm:prSet/>
      <dgm:spPr/>
      <dgm:t>
        <a:bodyPr/>
        <a:lstStyle/>
        <a:p>
          <a:endParaRPr lang="en-GB"/>
        </a:p>
      </dgm:t>
    </dgm:pt>
    <dgm:pt modelId="{CE6933FD-98B5-4AB8-87FD-CE723F6E1CAA}">
      <dgm:prSet/>
      <dgm:spPr/>
      <dgm:t>
        <a:bodyPr/>
        <a:lstStyle/>
        <a:p>
          <a:pPr algn="ctr" rtl="0"/>
          <a:r>
            <a:rPr lang="en-US" altLang="en-US" dirty="0">
              <a:solidFill>
                <a:schemeClr val="bg1"/>
              </a:solidFill>
            </a:rPr>
            <a:t>The people of God have been taken into captivity and removed from the ‘land’.</a:t>
          </a:r>
          <a:endParaRPr lang="en-GB" dirty="0">
            <a:solidFill>
              <a:schemeClr val="bg1"/>
            </a:solidFill>
          </a:endParaRPr>
        </a:p>
      </dgm:t>
    </dgm:pt>
    <dgm:pt modelId="{F6580C5F-4BF8-42A7-BCE4-69708016344C}" type="parTrans" cxnId="{B8B20C7A-CBE9-4CA6-B359-E8301B84E416}">
      <dgm:prSet/>
      <dgm:spPr/>
      <dgm:t>
        <a:bodyPr/>
        <a:lstStyle/>
        <a:p>
          <a:endParaRPr lang="en-GB"/>
        </a:p>
      </dgm:t>
    </dgm:pt>
    <dgm:pt modelId="{CD9DAFEB-2E38-4522-8E8A-B922517B6AB3}" type="sibTrans" cxnId="{B8B20C7A-CBE9-4CA6-B359-E8301B84E416}">
      <dgm:prSet/>
      <dgm:spPr/>
      <dgm:t>
        <a:bodyPr/>
        <a:lstStyle/>
        <a:p>
          <a:endParaRPr lang="en-GB"/>
        </a:p>
      </dgm:t>
    </dgm:pt>
    <dgm:pt modelId="{5E6D11F9-53A6-4E6E-B911-5FD65B8EC09C}">
      <dgm:prSet/>
      <dgm:spPr/>
      <dgm:t>
        <a:bodyPr/>
        <a:lstStyle/>
        <a:p>
          <a:pPr algn="ctr" rtl="0"/>
          <a:r>
            <a:rPr lang="en-US" altLang="en-US" dirty="0">
              <a:solidFill>
                <a:schemeClr val="bg1"/>
              </a:solidFill>
            </a:rPr>
            <a:t>The house of God has been violated and its holy furniture and vessels removed; </a:t>
          </a:r>
          <a:endParaRPr lang="en-GB" dirty="0">
            <a:solidFill>
              <a:schemeClr val="bg1"/>
            </a:solidFill>
          </a:endParaRPr>
        </a:p>
      </dgm:t>
    </dgm:pt>
    <dgm:pt modelId="{CA7F7C8F-B1B6-43F3-AA1B-D044255AEA37}" type="parTrans" cxnId="{67D8ADF7-7BB4-4467-A6A8-47E8D3B6FB12}">
      <dgm:prSet/>
      <dgm:spPr/>
      <dgm:t>
        <a:bodyPr/>
        <a:lstStyle/>
        <a:p>
          <a:endParaRPr lang="en-GB"/>
        </a:p>
      </dgm:t>
    </dgm:pt>
    <dgm:pt modelId="{C1AEB2C4-4892-4B10-AB42-7E463C149EE5}" type="sibTrans" cxnId="{67D8ADF7-7BB4-4467-A6A8-47E8D3B6FB12}">
      <dgm:prSet/>
      <dgm:spPr/>
      <dgm:t>
        <a:bodyPr/>
        <a:lstStyle/>
        <a:p>
          <a:endParaRPr lang="en-GB"/>
        </a:p>
      </dgm:t>
    </dgm:pt>
    <dgm:pt modelId="{C005AF44-92B1-46AC-9589-DB54212865C6}" type="pres">
      <dgm:prSet presAssocID="{FC3B2B67-B300-4AAB-8AA5-673468014717}" presName="linear" presStyleCnt="0">
        <dgm:presLayoutVars>
          <dgm:animLvl val="lvl"/>
          <dgm:resizeHandles val="exact"/>
        </dgm:presLayoutVars>
      </dgm:prSet>
      <dgm:spPr/>
    </dgm:pt>
    <dgm:pt modelId="{F84373CE-0D6B-45A3-AEEB-17A0ACB23775}" type="pres">
      <dgm:prSet presAssocID="{D54FBBD3-6C6E-4520-933F-275568E19246}" presName="parentText" presStyleLbl="node1" presStyleIdx="0" presStyleCnt="3" custLinFactNeighborX="275" custLinFactNeighborY="49302">
        <dgm:presLayoutVars>
          <dgm:chMax val="0"/>
          <dgm:bulletEnabled val="1"/>
        </dgm:presLayoutVars>
      </dgm:prSet>
      <dgm:spPr/>
    </dgm:pt>
    <dgm:pt modelId="{919BE11C-5D5E-4B60-A619-4CF1CD62BF38}" type="pres">
      <dgm:prSet presAssocID="{F387A1FD-8883-4F61-B5B2-268F04B3A2CD}" presName="spacer" presStyleCnt="0"/>
      <dgm:spPr/>
    </dgm:pt>
    <dgm:pt modelId="{3D5F44B3-169D-45BF-91D6-1CB95D2456B8}" type="pres">
      <dgm:prSet presAssocID="{5E6D11F9-53A6-4E6E-B911-5FD65B8EC09C}" presName="parentText" presStyleLbl="node1" presStyleIdx="1" presStyleCnt="3">
        <dgm:presLayoutVars>
          <dgm:chMax val="0"/>
          <dgm:bulletEnabled val="1"/>
        </dgm:presLayoutVars>
      </dgm:prSet>
      <dgm:spPr/>
    </dgm:pt>
    <dgm:pt modelId="{C303E17D-0DE9-4086-ADED-F308D8658FC1}" type="pres">
      <dgm:prSet presAssocID="{C1AEB2C4-4892-4B10-AB42-7E463C149EE5}" presName="spacer" presStyleCnt="0"/>
      <dgm:spPr/>
    </dgm:pt>
    <dgm:pt modelId="{D669DC2E-6D90-4B58-9950-584F00744380}" type="pres">
      <dgm:prSet presAssocID="{CE6933FD-98B5-4AB8-87FD-CE723F6E1CAA}" presName="parentText" presStyleLbl="node1" presStyleIdx="2" presStyleCnt="3">
        <dgm:presLayoutVars>
          <dgm:chMax val="0"/>
          <dgm:bulletEnabled val="1"/>
        </dgm:presLayoutVars>
      </dgm:prSet>
      <dgm:spPr/>
    </dgm:pt>
  </dgm:ptLst>
  <dgm:cxnLst>
    <dgm:cxn modelId="{A452FC0D-43B6-4355-ACA1-C354C2D2F4B2}" type="presOf" srcId="{D54FBBD3-6C6E-4520-933F-275568E19246}" destId="{F84373CE-0D6B-45A3-AEEB-17A0ACB23775}" srcOrd="0" destOrd="0" presId="urn:microsoft.com/office/officeart/2005/8/layout/vList2"/>
    <dgm:cxn modelId="{2B86141F-8C5A-4E77-B989-C36E7462AD17}" type="presOf" srcId="{FC3B2B67-B300-4AAB-8AA5-673468014717}" destId="{C005AF44-92B1-46AC-9589-DB54212865C6}" srcOrd="0" destOrd="0" presId="urn:microsoft.com/office/officeart/2005/8/layout/vList2"/>
    <dgm:cxn modelId="{B8B20C7A-CBE9-4CA6-B359-E8301B84E416}" srcId="{FC3B2B67-B300-4AAB-8AA5-673468014717}" destId="{CE6933FD-98B5-4AB8-87FD-CE723F6E1CAA}" srcOrd="2" destOrd="0" parTransId="{F6580C5F-4BF8-42A7-BCE4-69708016344C}" sibTransId="{CD9DAFEB-2E38-4522-8E8A-B922517B6AB3}"/>
    <dgm:cxn modelId="{0F2BF6B4-BCD6-4FF6-949A-DCF19870EFF6}" type="presOf" srcId="{5E6D11F9-53A6-4E6E-B911-5FD65B8EC09C}" destId="{3D5F44B3-169D-45BF-91D6-1CB95D2456B8}" srcOrd="0" destOrd="0" presId="urn:microsoft.com/office/officeart/2005/8/layout/vList2"/>
    <dgm:cxn modelId="{B24232CD-6D36-4636-99D3-DBB31C15371E}" srcId="{FC3B2B67-B300-4AAB-8AA5-673468014717}" destId="{D54FBBD3-6C6E-4520-933F-275568E19246}" srcOrd="0" destOrd="0" parTransId="{AD448AB4-62C4-4B7C-A26C-17149CA44D7F}" sibTransId="{F387A1FD-8883-4F61-B5B2-268F04B3A2CD}"/>
    <dgm:cxn modelId="{D00725F4-6E96-4927-9666-4E921B7B595D}" type="presOf" srcId="{CE6933FD-98B5-4AB8-87FD-CE723F6E1CAA}" destId="{D669DC2E-6D90-4B58-9950-584F00744380}" srcOrd="0" destOrd="0" presId="urn:microsoft.com/office/officeart/2005/8/layout/vList2"/>
    <dgm:cxn modelId="{67D8ADF7-7BB4-4467-A6A8-47E8D3B6FB12}" srcId="{FC3B2B67-B300-4AAB-8AA5-673468014717}" destId="{5E6D11F9-53A6-4E6E-B911-5FD65B8EC09C}" srcOrd="1" destOrd="0" parTransId="{CA7F7C8F-B1B6-43F3-AA1B-D044255AEA37}" sibTransId="{C1AEB2C4-4892-4B10-AB42-7E463C149EE5}"/>
    <dgm:cxn modelId="{7A837CCB-8C0A-4C5E-995E-F0A898F463F2}" type="presParOf" srcId="{C005AF44-92B1-46AC-9589-DB54212865C6}" destId="{F84373CE-0D6B-45A3-AEEB-17A0ACB23775}" srcOrd="0" destOrd="0" presId="urn:microsoft.com/office/officeart/2005/8/layout/vList2"/>
    <dgm:cxn modelId="{DBBAFEC2-4714-402D-9DF0-C29F6CBBEF07}" type="presParOf" srcId="{C005AF44-92B1-46AC-9589-DB54212865C6}" destId="{919BE11C-5D5E-4B60-A619-4CF1CD62BF38}" srcOrd="1" destOrd="0" presId="urn:microsoft.com/office/officeart/2005/8/layout/vList2"/>
    <dgm:cxn modelId="{EDE6CD67-9C4A-4497-B1F2-81784519D33D}" type="presParOf" srcId="{C005AF44-92B1-46AC-9589-DB54212865C6}" destId="{3D5F44B3-169D-45BF-91D6-1CB95D2456B8}" srcOrd="2" destOrd="0" presId="urn:microsoft.com/office/officeart/2005/8/layout/vList2"/>
    <dgm:cxn modelId="{F39A2F0D-53DB-4D2F-A336-526A36384F81}" type="presParOf" srcId="{C005AF44-92B1-46AC-9589-DB54212865C6}" destId="{C303E17D-0DE9-4086-ADED-F308D8658FC1}" srcOrd="3" destOrd="0" presId="urn:microsoft.com/office/officeart/2005/8/layout/vList2"/>
    <dgm:cxn modelId="{46B8533A-4637-43AF-A8CC-EC90029E1C7E}" type="presParOf" srcId="{C005AF44-92B1-46AC-9589-DB54212865C6}" destId="{D669DC2E-6D90-4B58-9950-584F0074438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373CE-0D6B-45A3-AEEB-17A0ACB23775}">
      <dsp:nvSpPr>
        <dsp:cNvPr id="0" name=""/>
        <dsp:cNvSpPr/>
      </dsp:nvSpPr>
      <dsp:spPr>
        <a:xfrm>
          <a:off x="0" y="644550"/>
          <a:ext cx="9411404" cy="121680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n-GB" sz="4000" kern="1200" dirty="0">
              <a:solidFill>
                <a:schemeClr val="bg1"/>
              </a:solidFill>
            </a:rPr>
            <a:t>There was no king in Israel and</a:t>
          </a:r>
        </a:p>
      </dsp:txBody>
      <dsp:txXfrm>
        <a:off x="59399" y="703949"/>
        <a:ext cx="9292606" cy="1098002"/>
      </dsp:txXfrm>
    </dsp:sp>
    <dsp:sp modelId="{4BB5B2CD-A8F9-4EC6-A37E-0463B0C7C336}">
      <dsp:nvSpPr>
        <dsp:cNvPr id="0" name=""/>
        <dsp:cNvSpPr/>
      </dsp:nvSpPr>
      <dsp:spPr>
        <a:xfrm>
          <a:off x="0" y="2048551"/>
          <a:ext cx="9411404" cy="121680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n-GB" sz="4000" kern="1200" dirty="0">
              <a:solidFill>
                <a:schemeClr val="bg1"/>
              </a:solidFill>
            </a:rPr>
            <a:t>Every man did that which was right</a:t>
          </a:r>
        </a:p>
      </dsp:txBody>
      <dsp:txXfrm>
        <a:off x="59399" y="2107950"/>
        <a:ext cx="9292606" cy="1098002"/>
      </dsp:txXfrm>
    </dsp:sp>
    <dsp:sp modelId="{D669DC2E-6D90-4B58-9950-584F00744380}">
      <dsp:nvSpPr>
        <dsp:cNvPr id="0" name=""/>
        <dsp:cNvSpPr/>
      </dsp:nvSpPr>
      <dsp:spPr>
        <a:xfrm>
          <a:off x="0" y="3452551"/>
          <a:ext cx="9411404" cy="121680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n-GB" sz="4000" kern="1200" dirty="0">
              <a:solidFill>
                <a:schemeClr val="bg1"/>
              </a:solidFill>
            </a:rPr>
            <a:t>In his own eyes</a:t>
          </a:r>
        </a:p>
      </dsp:txBody>
      <dsp:txXfrm>
        <a:off x="59399" y="3511950"/>
        <a:ext cx="9292606"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373CE-0D6B-45A3-AEEB-17A0ACB23775}">
      <dsp:nvSpPr>
        <dsp:cNvPr id="0" name=""/>
        <dsp:cNvSpPr/>
      </dsp:nvSpPr>
      <dsp:spPr>
        <a:xfrm>
          <a:off x="0" y="585812"/>
          <a:ext cx="9224792" cy="135252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altLang="en-US" sz="3400" kern="1200" dirty="0">
              <a:solidFill>
                <a:schemeClr val="bg1"/>
              </a:solidFill>
            </a:rPr>
            <a:t>The city of God has been breached and its walls broken down; </a:t>
          </a:r>
          <a:endParaRPr lang="en-GB" sz="3400" kern="1200" dirty="0">
            <a:solidFill>
              <a:schemeClr val="bg1"/>
            </a:solidFill>
          </a:endParaRPr>
        </a:p>
      </dsp:txBody>
      <dsp:txXfrm>
        <a:off x="66025" y="651837"/>
        <a:ext cx="9092742" cy="1220470"/>
      </dsp:txXfrm>
    </dsp:sp>
    <dsp:sp modelId="{3D5F44B3-169D-45BF-91D6-1CB95D2456B8}">
      <dsp:nvSpPr>
        <dsp:cNvPr id="0" name=""/>
        <dsp:cNvSpPr/>
      </dsp:nvSpPr>
      <dsp:spPr>
        <a:xfrm>
          <a:off x="0" y="1987975"/>
          <a:ext cx="9224792" cy="135252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altLang="en-US" sz="3400" kern="1200" dirty="0">
              <a:solidFill>
                <a:schemeClr val="bg1"/>
              </a:solidFill>
            </a:rPr>
            <a:t>The house of God has been violated and its holy furniture and vessels removed; </a:t>
          </a:r>
          <a:endParaRPr lang="en-GB" sz="3400" kern="1200" dirty="0">
            <a:solidFill>
              <a:schemeClr val="bg1"/>
            </a:solidFill>
          </a:endParaRPr>
        </a:p>
      </dsp:txBody>
      <dsp:txXfrm>
        <a:off x="66025" y="2054000"/>
        <a:ext cx="9092742" cy="1220470"/>
      </dsp:txXfrm>
    </dsp:sp>
    <dsp:sp modelId="{D669DC2E-6D90-4B58-9950-584F00744380}">
      <dsp:nvSpPr>
        <dsp:cNvPr id="0" name=""/>
        <dsp:cNvSpPr/>
      </dsp:nvSpPr>
      <dsp:spPr>
        <a:xfrm>
          <a:off x="0" y="3438415"/>
          <a:ext cx="9224792" cy="135252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altLang="en-US" sz="3400" kern="1200" dirty="0">
              <a:solidFill>
                <a:schemeClr val="bg1"/>
              </a:solidFill>
            </a:rPr>
            <a:t>The people of God have been taken into captivity and removed from the ‘land’.</a:t>
          </a:r>
          <a:endParaRPr lang="en-GB" sz="3400" kern="1200" dirty="0">
            <a:solidFill>
              <a:schemeClr val="bg1"/>
            </a:solidFill>
          </a:endParaRPr>
        </a:p>
      </dsp:txBody>
      <dsp:txXfrm>
        <a:off x="66025" y="3504440"/>
        <a:ext cx="9092742" cy="12204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854D2-99A8-4C13-91B9-64088128D219}" type="datetimeFigureOut">
              <a:rPr lang="en-GB" smtClean="0"/>
              <a:t>14/10/2019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EAD89-6B31-4F6D-9F0F-941C59884E1D}" type="slidenum">
              <a:rPr lang="en-GB" smtClean="0"/>
              <a:t>‹#›</a:t>
            </a:fld>
            <a:endParaRPr lang="en-GB"/>
          </a:p>
        </p:txBody>
      </p:sp>
    </p:spTree>
    <p:extLst>
      <p:ext uri="{BB962C8B-B14F-4D97-AF65-F5344CB8AC3E}">
        <p14:creationId xmlns:p14="http://schemas.microsoft.com/office/powerpoint/2010/main" val="3824672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6900" y="347663"/>
            <a:ext cx="3079750" cy="1733550"/>
          </a:xfrm>
        </p:spPr>
      </p:sp>
      <p:sp>
        <p:nvSpPr>
          <p:cNvPr id="3" name="Notes Placeholder 2"/>
          <p:cNvSpPr>
            <a:spLocks noGrp="1"/>
          </p:cNvSpPr>
          <p:nvPr>
            <p:ph type="body" idx="1"/>
          </p:nvPr>
        </p:nvSpPr>
        <p:spPr/>
        <p:txBody>
          <a:bodyPr>
            <a:normAutofit/>
          </a:bodyPr>
          <a:lstStyle/>
          <a:p>
            <a:r>
              <a:rPr lang="en-GB" sz="1600" dirty="0"/>
              <a:t>GENESIS  EXODUS LEVITICUS NUMBERS DEUTERONOMY JOSHUA JUDGES RUTH 1 SAMUEL 2 SAMUEL 1 KINGS 2 KINGS 1 CHRONICLES EZRA NEHEMIAH ESTHER JOB PSALMS PROVERBS ECCLESIASTES SONG OF SOLOMON’S SONG  ISAIAH JEREMIAH LAMENTATIONS EZEKIEL DANIEL JOEL AMOS OBADIAH JONAH MICAH NAHUM HABAKKUK ZEPNANIAH HAGGAI ZECHARIAH MALACHI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98375-18E2-4EAD-93F0-EEA22979841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0424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EB687B88-E7DD-44C4-A5FC-5DF2ACB79C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83824AB-2DB3-4012-835C-321043939BC8}" type="slidenum">
              <a:rPr lang="en-GB" altLang="en-US" sz="1200"/>
              <a:pPr/>
              <a:t>35</a:t>
            </a:fld>
            <a:endParaRPr lang="en-GB" altLang="en-US" sz="1200"/>
          </a:p>
        </p:txBody>
      </p:sp>
      <p:sp>
        <p:nvSpPr>
          <p:cNvPr id="76803" name="Rectangle 2">
            <a:extLst>
              <a:ext uri="{FF2B5EF4-FFF2-40B4-BE49-F238E27FC236}">
                <a16:creationId xmlns:a16="http://schemas.microsoft.com/office/drawing/2014/main" id="{73A36F2C-301D-4461-91BA-668A6F64D1C6}"/>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BBEF8E8A-2AA4-4C01-B538-3DD9D1C81C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C23923B7-E780-4A87-A312-EC58D6DF33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BE6A7E7-3B75-492A-8ABB-9AB3AF1D5D62}" type="slidenum">
              <a:rPr lang="en-GB" altLang="en-US" sz="1200"/>
              <a:pPr/>
              <a:t>36</a:t>
            </a:fld>
            <a:endParaRPr lang="en-GB" altLang="en-US" sz="1200"/>
          </a:p>
        </p:txBody>
      </p:sp>
      <p:sp>
        <p:nvSpPr>
          <p:cNvPr id="77827" name="Rectangle 2">
            <a:extLst>
              <a:ext uri="{FF2B5EF4-FFF2-40B4-BE49-F238E27FC236}">
                <a16:creationId xmlns:a16="http://schemas.microsoft.com/office/drawing/2014/main" id="{15A89ACA-7361-4E56-B177-0074D4F04653}"/>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ED51FCC8-AF37-48CA-8CB6-98E1B88BE7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A6EE601E-9C42-4632-B4F0-F796B718DD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513F334-F5AD-4152-BA8B-6C8E17C379A4}" type="slidenum">
              <a:rPr lang="en-GB" altLang="en-US" sz="1200"/>
              <a:pPr/>
              <a:t>37</a:t>
            </a:fld>
            <a:endParaRPr lang="en-GB" altLang="en-US" sz="1200"/>
          </a:p>
        </p:txBody>
      </p:sp>
      <p:sp>
        <p:nvSpPr>
          <p:cNvPr id="79875" name="Rectangle 2">
            <a:extLst>
              <a:ext uri="{FF2B5EF4-FFF2-40B4-BE49-F238E27FC236}">
                <a16:creationId xmlns:a16="http://schemas.microsoft.com/office/drawing/2014/main" id="{20BBEECA-4C6A-4A25-9206-4E216D033605}"/>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71E10B9A-9B0D-4191-A794-E21A72E7E4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3EC78443-5BB5-4EE4-898F-F1421A0B41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C2A05B9-2583-48B8-9BD9-FC568B802BF1}" type="slidenum">
              <a:rPr lang="en-GB" altLang="en-US" sz="1200"/>
              <a:pPr/>
              <a:t>82</a:t>
            </a:fld>
            <a:endParaRPr lang="en-GB" altLang="en-US" sz="1200"/>
          </a:p>
        </p:txBody>
      </p:sp>
      <p:sp>
        <p:nvSpPr>
          <p:cNvPr id="89091" name="Rectangle 2">
            <a:extLst>
              <a:ext uri="{FF2B5EF4-FFF2-40B4-BE49-F238E27FC236}">
                <a16:creationId xmlns:a16="http://schemas.microsoft.com/office/drawing/2014/main" id="{55FEED10-49D4-458C-ADFB-DFECB47033EB}"/>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14E8F0C2-0838-461C-904B-46124F9DFB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7CACD9D0-4077-4E3B-A0E5-87A890915F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1809DD6-F21B-456A-AFEA-71FC6A9EB914}" type="slidenum">
              <a:rPr lang="en-GB" altLang="en-US" sz="1200"/>
              <a:pPr/>
              <a:t>83</a:t>
            </a:fld>
            <a:endParaRPr lang="en-GB" altLang="en-US" sz="1200"/>
          </a:p>
        </p:txBody>
      </p:sp>
      <p:sp>
        <p:nvSpPr>
          <p:cNvPr id="90115" name="Rectangle 2">
            <a:extLst>
              <a:ext uri="{FF2B5EF4-FFF2-40B4-BE49-F238E27FC236}">
                <a16:creationId xmlns:a16="http://schemas.microsoft.com/office/drawing/2014/main" id="{E22EC471-BD42-4292-BB3D-D75CF057E519}"/>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EFC27A48-0811-403D-9F2F-27391F42D3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A14338F6-23A8-4D92-B2F2-3E7CE6D077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C3D4C4-3CFB-4C53-A4AF-8ACE0A6A0093}" type="slidenum">
              <a:rPr lang="en-GB" altLang="en-US" sz="1200"/>
              <a:pPr/>
              <a:t>84</a:t>
            </a:fld>
            <a:endParaRPr lang="en-GB" altLang="en-US" sz="1200"/>
          </a:p>
        </p:txBody>
      </p:sp>
      <p:sp>
        <p:nvSpPr>
          <p:cNvPr id="92163" name="Rectangle 2">
            <a:extLst>
              <a:ext uri="{FF2B5EF4-FFF2-40B4-BE49-F238E27FC236}">
                <a16:creationId xmlns:a16="http://schemas.microsoft.com/office/drawing/2014/main" id="{89E156F7-C702-4CE0-956E-032D1DB7BDB9}"/>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2EF98C15-AD36-46CA-A443-E2F7D38A70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A14338F6-23A8-4D92-B2F2-3E7CE6D077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C3D4C4-3CFB-4C53-A4AF-8ACE0A6A0093}" type="slidenum">
              <a:rPr lang="en-GB" altLang="en-US" sz="1200"/>
              <a:pPr/>
              <a:t>85</a:t>
            </a:fld>
            <a:endParaRPr lang="en-GB" altLang="en-US" sz="1200"/>
          </a:p>
        </p:txBody>
      </p:sp>
      <p:sp>
        <p:nvSpPr>
          <p:cNvPr id="92163" name="Rectangle 2">
            <a:extLst>
              <a:ext uri="{FF2B5EF4-FFF2-40B4-BE49-F238E27FC236}">
                <a16:creationId xmlns:a16="http://schemas.microsoft.com/office/drawing/2014/main" id="{89E156F7-C702-4CE0-956E-032D1DB7BDB9}"/>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2EF98C15-AD36-46CA-A443-E2F7D38A70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436580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89A56AB6-B76E-400C-8225-714D0A3F57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F53569E-54C1-40F5-814A-4B5121DAF55B}" type="slidenum">
              <a:rPr lang="en-GB" altLang="en-US" sz="1200"/>
              <a:pPr/>
              <a:t>86</a:t>
            </a:fld>
            <a:endParaRPr lang="en-GB" altLang="en-US" sz="1200"/>
          </a:p>
        </p:txBody>
      </p:sp>
      <p:sp>
        <p:nvSpPr>
          <p:cNvPr id="93187" name="Rectangle 2">
            <a:extLst>
              <a:ext uri="{FF2B5EF4-FFF2-40B4-BE49-F238E27FC236}">
                <a16:creationId xmlns:a16="http://schemas.microsoft.com/office/drawing/2014/main" id="{66A9E1FB-946F-44C8-8A53-1FE50324EA96}"/>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A764C52D-2380-41BA-84C7-7B938799F5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89A56AB6-B76E-400C-8225-714D0A3F57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F53569E-54C1-40F5-814A-4B5121DAF55B}" type="slidenum">
              <a:rPr lang="en-GB" altLang="en-US" sz="1200"/>
              <a:pPr/>
              <a:t>87</a:t>
            </a:fld>
            <a:endParaRPr lang="en-GB" altLang="en-US" sz="1200"/>
          </a:p>
        </p:txBody>
      </p:sp>
      <p:sp>
        <p:nvSpPr>
          <p:cNvPr id="93187" name="Rectangle 2">
            <a:extLst>
              <a:ext uri="{FF2B5EF4-FFF2-40B4-BE49-F238E27FC236}">
                <a16:creationId xmlns:a16="http://schemas.microsoft.com/office/drawing/2014/main" id="{66A9E1FB-946F-44C8-8A53-1FE50324EA96}"/>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A764C52D-2380-41BA-84C7-7B938799F5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704725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7B8E7762-820C-4492-97DF-E8D6BE59D8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6A466D-95AF-46ED-820A-4F7FB7926701}" type="slidenum">
              <a:rPr lang="en-GB" altLang="en-US" sz="1200"/>
              <a:pPr/>
              <a:t>88</a:t>
            </a:fld>
            <a:endParaRPr lang="en-GB" altLang="en-US" sz="1200"/>
          </a:p>
        </p:txBody>
      </p:sp>
      <p:sp>
        <p:nvSpPr>
          <p:cNvPr id="94211" name="Rectangle 2">
            <a:extLst>
              <a:ext uri="{FF2B5EF4-FFF2-40B4-BE49-F238E27FC236}">
                <a16:creationId xmlns:a16="http://schemas.microsoft.com/office/drawing/2014/main" id="{43F441A2-8B87-42E3-A803-C48F8DA61A51}"/>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483810EE-2937-432D-BCFE-E6BFC601C1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4B4E8818-F949-4BF4-9CB5-476C21B0F8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0C1EDBF-4C00-4C81-9737-B79D97D676E5}" type="slidenum">
              <a:rPr lang="en-GB" altLang="en-US" sz="1200"/>
              <a:pPr/>
              <a:t>8</a:t>
            </a:fld>
            <a:endParaRPr lang="en-GB" altLang="en-US" sz="1200"/>
          </a:p>
        </p:txBody>
      </p:sp>
      <p:sp>
        <p:nvSpPr>
          <p:cNvPr id="69635" name="Rectangle 2">
            <a:extLst>
              <a:ext uri="{FF2B5EF4-FFF2-40B4-BE49-F238E27FC236}">
                <a16:creationId xmlns:a16="http://schemas.microsoft.com/office/drawing/2014/main" id="{DA5D7742-E15A-467E-8D06-F179B9247A7C}"/>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69012324-4916-47A9-98A1-E7B5698324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7B8E7762-820C-4492-97DF-E8D6BE59D8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6A466D-95AF-46ED-820A-4F7FB7926701}" type="slidenum">
              <a:rPr lang="en-GB" altLang="en-US" sz="1200"/>
              <a:pPr/>
              <a:t>89</a:t>
            </a:fld>
            <a:endParaRPr lang="en-GB" altLang="en-US" sz="1200"/>
          </a:p>
        </p:txBody>
      </p:sp>
      <p:sp>
        <p:nvSpPr>
          <p:cNvPr id="94211" name="Rectangle 2">
            <a:extLst>
              <a:ext uri="{FF2B5EF4-FFF2-40B4-BE49-F238E27FC236}">
                <a16:creationId xmlns:a16="http://schemas.microsoft.com/office/drawing/2014/main" id="{43F441A2-8B87-42E3-A803-C48F8DA61A51}"/>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483810EE-2937-432D-BCFE-E6BFC601C1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02990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FC796F92-F477-4C67-8716-9D8B9D5C1C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54FA37A-2543-4D4F-BC4C-748B1B59D0FF}" type="slidenum">
              <a:rPr lang="en-GB" altLang="en-US" sz="1200"/>
              <a:pPr/>
              <a:t>9</a:t>
            </a:fld>
            <a:endParaRPr lang="en-GB" altLang="en-US" sz="1200"/>
          </a:p>
        </p:txBody>
      </p:sp>
      <p:sp>
        <p:nvSpPr>
          <p:cNvPr id="70659" name="Rectangle 2">
            <a:extLst>
              <a:ext uri="{FF2B5EF4-FFF2-40B4-BE49-F238E27FC236}">
                <a16:creationId xmlns:a16="http://schemas.microsoft.com/office/drawing/2014/main" id="{02621F09-602D-4338-ACD0-4BB0451FA630}"/>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7353AC98-6F61-4CD1-86A6-8BA2F5A2B7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6898666B-2E58-4B76-94BA-152DB348D6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D023BFE-0736-4B18-8246-5920C9954641}" type="slidenum">
              <a:rPr lang="en-GB" altLang="en-US" sz="1200"/>
              <a:pPr/>
              <a:t>17</a:t>
            </a:fld>
            <a:endParaRPr lang="en-GB" altLang="en-US" sz="1200"/>
          </a:p>
        </p:txBody>
      </p:sp>
      <p:sp>
        <p:nvSpPr>
          <p:cNvPr id="71683" name="Rectangle 2">
            <a:extLst>
              <a:ext uri="{FF2B5EF4-FFF2-40B4-BE49-F238E27FC236}">
                <a16:creationId xmlns:a16="http://schemas.microsoft.com/office/drawing/2014/main" id="{E133C586-649D-4F4C-A827-9F8E8037BE54}"/>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684EB9B0-51BE-4594-8C21-8C133E352A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6898666B-2E58-4B76-94BA-152DB348D6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D023BFE-0736-4B18-8246-5920C9954641}" type="slidenum">
              <a:rPr lang="en-GB" altLang="en-US" sz="1200"/>
              <a:pPr/>
              <a:t>18</a:t>
            </a:fld>
            <a:endParaRPr lang="en-GB" altLang="en-US" sz="1200"/>
          </a:p>
        </p:txBody>
      </p:sp>
      <p:sp>
        <p:nvSpPr>
          <p:cNvPr id="71683" name="Rectangle 2">
            <a:extLst>
              <a:ext uri="{FF2B5EF4-FFF2-40B4-BE49-F238E27FC236}">
                <a16:creationId xmlns:a16="http://schemas.microsoft.com/office/drawing/2014/main" id="{E133C586-649D-4F4C-A827-9F8E8037BE54}"/>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684EB9B0-51BE-4594-8C21-8C133E352A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749809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953C53DE-95D7-41C6-80C8-96E74C9878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EDFFA50-069F-481A-B61A-81F8FD7F959C}" type="slidenum">
              <a:rPr lang="en-GB" altLang="en-US" sz="1200"/>
              <a:pPr/>
              <a:t>21</a:t>
            </a:fld>
            <a:endParaRPr lang="en-GB" altLang="en-US" sz="1200"/>
          </a:p>
        </p:txBody>
      </p:sp>
      <p:sp>
        <p:nvSpPr>
          <p:cNvPr id="73731" name="Rectangle 2">
            <a:extLst>
              <a:ext uri="{FF2B5EF4-FFF2-40B4-BE49-F238E27FC236}">
                <a16:creationId xmlns:a16="http://schemas.microsoft.com/office/drawing/2014/main" id="{D246919C-61F8-4DE0-9F12-06780B9FAA91}"/>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C804FFE3-196A-4DDA-8AB6-E4B9EBDB1D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B789F7BB-E0FE-47AE-BE9D-B85511A7CB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4D379C2-1DDE-4AEE-9584-94B9D6347C32}" type="slidenum">
              <a:rPr lang="en-GB" altLang="en-US" sz="1200"/>
              <a:pPr/>
              <a:t>27</a:t>
            </a:fld>
            <a:endParaRPr lang="en-GB" altLang="en-US" sz="1200"/>
          </a:p>
        </p:txBody>
      </p:sp>
      <p:sp>
        <p:nvSpPr>
          <p:cNvPr id="74755" name="Rectangle 2">
            <a:extLst>
              <a:ext uri="{FF2B5EF4-FFF2-40B4-BE49-F238E27FC236}">
                <a16:creationId xmlns:a16="http://schemas.microsoft.com/office/drawing/2014/main" id="{E92BA5A6-23F9-4972-B3F4-9F5410DD0E1A}"/>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728BDFEF-5ECD-4BE7-8DD1-494545D309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DEAD89-6B31-4F6D-9F0F-941C59884E1D}" type="slidenum">
              <a:rPr lang="en-GB" smtClean="0"/>
              <a:t>28</a:t>
            </a:fld>
            <a:endParaRPr lang="en-GB"/>
          </a:p>
        </p:txBody>
      </p:sp>
    </p:spTree>
    <p:extLst>
      <p:ext uri="{BB962C8B-B14F-4D97-AF65-F5344CB8AC3E}">
        <p14:creationId xmlns:p14="http://schemas.microsoft.com/office/powerpoint/2010/main" val="1737133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B526FBCF-341C-438B-8FEA-FDDFA03E47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78B2732-FB1E-4A6D-94A4-1A54E6316172}" type="slidenum">
              <a:rPr lang="en-GB" altLang="en-US" sz="1200"/>
              <a:pPr/>
              <a:t>34</a:t>
            </a:fld>
            <a:endParaRPr lang="en-GB" altLang="en-US" sz="1200"/>
          </a:p>
        </p:txBody>
      </p:sp>
      <p:sp>
        <p:nvSpPr>
          <p:cNvPr id="75779" name="Rectangle 2">
            <a:extLst>
              <a:ext uri="{FF2B5EF4-FFF2-40B4-BE49-F238E27FC236}">
                <a16:creationId xmlns:a16="http://schemas.microsoft.com/office/drawing/2014/main" id="{6069A531-E943-4612-A49B-B26E6034F4A4}"/>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2B65A996-4FFA-4D87-9B36-452E06BC62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669258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2E90D6-F664-46DF-8FB9-2E2D37B8EB1E}" type="datetimeFigureOut">
              <a:rPr lang="en-GB" smtClean="0"/>
              <a:t>14/10/2019</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3818586-FCFD-4A6D-A981-5BD79F24FE42}" type="slidenum">
              <a:rPr lang="en-GB" smtClean="0"/>
              <a:t>‹#›</a:t>
            </a:fld>
            <a:endParaRPr lang="en-GB"/>
          </a:p>
        </p:txBody>
      </p:sp>
    </p:spTree>
    <p:extLst>
      <p:ext uri="{BB962C8B-B14F-4D97-AF65-F5344CB8AC3E}">
        <p14:creationId xmlns:p14="http://schemas.microsoft.com/office/powerpoint/2010/main" val="1505583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2E90D6-F664-46DF-8FB9-2E2D37B8EB1E}" type="datetimeFigureOut">
              <a:rPr lang="en-GB" smtClean="0"/>
              <a:t>14/10/2019</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3818586-FCFD-4A6D-A981-5BD79F24FE42}" type="slidenum">
              <a:rPr lang="en-GB" smtClean="0"/>
              <a:t>‹#›</a:t>
            </a:fld>
            <a:endParaRPr lang="en-GB"/>
          </a:p>
        </p:txBody>
      </p:sp>
    </p:spTree>
    <p:extLst>
      <p:ext uri="{BB962C8B-B14F-4D97-AF65-F5344CB8AC3E}">
        <p14:creationId xmlns:p14="http://schemas.microsoft.com/office/powerpoint/2010/main" val="576051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2E90D6-F664-46DF-8FB9-2E2D37B8EB1E}" type="datetimeFigureOut">
              <a:rPr lang="en-GB" smtClean="0"/>
              <a:t>14/10/2019</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3818586-FCFD-4A6D-A981-5BD79F24FE42}"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41009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32E90D6-F664-46DF-8FB9-2E2D37B8EB1E}" type="datetimeFigureOut">
              <a:rPr lang="en-GB" smtClean="0"/>
              <a:t>14/10/2019</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818586-FCFD-4A6D-A981-5BD79F24FE42}" type="slidenum">
              <a:rPr lang="en-GB" smtClean="0"/>
              <a:t>‹#›</a:t>
            </a:fld>
            <a:endParaRPr lang="en-GB"/>
          </a:p>
        </p:txBody>
      </p:sp>
    </p:spTree>
    <p:extLst>
      <p:ext uri="{BB962C8B-B14F-4D97-AF65-F5344CB8AC3E}">
        <p14:creationId xmlns:p14="http://schemas.microsoft.com/office/powerpoint/2010/main" val="2270881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32E90D6-F664-46DF-8FB9-2E2D37B8EB1E}" type="datetimeFigureOut">
              <a:rPr lang="en-GB" smtClean="0"/>
              <a:t>14/10/2019</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818586-FCFD-4A6D-A981-5BD79F24FE42}"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43553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32E90D6-F664-46DF-8FB9-2E2D37B8EB1E}" type="datetimeFigureOut">
              <a:rPr lang="en-GB" smtClean="0"/>
              <a:t>14/10/2019</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818586-FCFD-4A6D-A981-5BD79F24FE42}" type="slidenum">
              <a:rPr lang="en-GB" smtClean="0"/>
              <a:t>‹#›</a:t>
            </a:fld>
            <a:endParaRPr lang="en-GB"/>
          </a:p>
        </p:txBody>
      </p:sp>
    </p:spTree>
    <p:extLst>
      <p:ext uri="{BB962C8B-B14F-4D97-AF65-F5344CB8AC3E}">
        <p14:creationId xmlns:p14="http://schemas.microsoft.com/office/powerpoint/2010/main" val="3041120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2E90D6-F664-46DF-8FB9-2E2D37B8EB1E}" type="datetimeFigureOut">
              <a:rPr lang="en-GB" smtClean="0"/>
              <a:t>14/10/2019</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3818586-FCFD-4A6D-A981-5BD79F24FE42}" type="slidenum">
              <a:rPr lang="en-GB" smtClean="0"/>
              <a:t>‹#›</a:t>
            </a:fld>
            <a:endParaRPr lang="en-GB"/>
          </a:p>
        </p:txBody>
      </p:sp>
    </p:spTree>
    <p:extLst>
      <p:ext uri="{BB962C8B-B14F-4D97-AF65-F5344CB8AC3E}">
        <p14:creationId xmlns:p14="http://schemas.microsoft.com/office/powerpoint/2010/main" val="3488484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2E90D6-F664-46DF-8FB9-2E2D37B8EB1E}" type="datetimeFigureOut">
              <a:rPr lang="en-GB" smtClean="0"/>
              <a:t>14/10/2019</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3818586-FCFD-4A6D-A981-5BD79F24FE42}" type="slidenum">
              <a:rPr lang="en-GB" smtClean="0"/>
              <a:t>‹#›</a:t>
            </a:fld>
            <a:endParaRPr lang="en-GB"/>
          </a:p>
        </p:txBody>
      </p:sp>
    </p:spTree>
    <p:extLst>
      <p:ext uri="{BB962C8B-B14F-4D97-AF65-F5344CB8AC3E}">
        <p14:creationId xmlns:p14="http://schemas.microsoft.com/office/powerpoint/2010/main" val="300393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2E90D6-F664-46DF-8FB9-2E2D37B8EB1E}" type="datetimeFigureOut">
              <a:rPr lang="en-GB" smtClean="0"/>
              <a:t>14/10/2019</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3818586-FCFD-4A6D-A981-5BD79F24FE42}" type="slidenum">
              <a:rPr lang="en-GB" smtClean="0"/>
              <a:t>‹#›</a:t>
            </a:fld>
            <a:endParaRPr lang="en-GB"/>
          </a:p>
        </p:txBody>
      </p:sp>
    </p:spTree>
    <p:extLst>
      <p:ext uri="{BB962C8B-B14F-4D97-AF65-F5344CB8AC3E}">
        <p14:creationId xmlns:p14="http://schemas.microsoft.com/office/powerpoint/2010/main" val="46349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2E90D6-F664-46DF-8FB9-2E2D37B8EB1E}" type="datetimeFigureOut">
              <a:rPr lang="en-GB" smtClean="0"/>
              <a:t>14/10/2019</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3818586-FCFD-4A6D-A981-5BD79F24FE42}" type="slidenum">
              <a:rPr lang="en-GB" smtClean="0"/>
              <a:t>‹#›</a:t>
            </a:fld>
            <a:endParaRPr lang="en-GB"/>
          </a:p>
        </p:txBody>
      </p:sp>
    </p:spTree>
    <p:extLst>
      <p:ext uri="{BB962C8B-B14F-4D97-AF65-F5344CB8AC3E}">
        <p14:creationId xmlns:p14="http://schemas.microsoft.com/office/powerpoint/2010/main" val="3502499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2E90D6-F664-46DF-8FB9-2E2D37B8EB1E}" type="datetimeFigureOut">
              <a:rPr lang="en-GB" smtClean="0"/>
              <a:t>14/10/2019</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3818586-FCFD-4A6D-A981-5BD79F24FE42}" type="slidenum">
              <a:rPr lang="en-GB" smtClean="0"/>
              <a:t>‹#›</a:t>
            </a:fld>
            <a:endParaRPr lang="en-GB"/>
          </a:p>
        </p:txBody>
      </p:sp>
    </p:spTree>
    <p:extLst>
      <p:ext uri="{BB962C8B-B14F-4D97-AF65-F5344CB8AC3E}">
        <p14:creationId xmlns:p14="http://schemas.microsoft.com/office/powerpoint/2010/main" val="852409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2E90D6-F664-46DF-8FB9-2E2D37B8EB1E}" type="datetimeFigureOut">
              <a:rPr lang="en-GB" smtClean="0"/>
              <a:t>14/10/2019</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3818586-FCFD-4A6D-A981-5BD79F24FE42}" type="slidenum">
              <a:rPr lang="en-GB" smtClean="0"/>
              <a:t>‹#›</a:t>
            </a:fld>
            <a:endParaRPr lang="en-GB"/>
          </a:p>
        </p:txBody>
      </p:sp>
    </p:spTree>
    <p:extLst>
      <p:ext uri="{BB962C8B-B14F-4D97-AF65-F5344CB8AC3E}">
        <p14:creationId xmlns:p14="http://schemas.microsoft.com/office/powerpoint/2010/main" val="1078978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2E90D6-F664-46DF-8FB9-2E2D37B8EB1E}" type="datetimeFigureOut">
              <a:rPr lang="en-GB" smtClean="0"/>
              <a:t>14/10/2019</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3818586-FCFD-4A6D-A981-5BD79F24FE42}" type="slidenum">
              <a:rPr lang="en-GB" smtClean="0"/>
              <a:t>‹#›</a:t>
            </a:fld>
            <a:endParaRPr lang="en-GB"/>
          </a:p>
        </p:txBody>
      </p:sp>
    </p:spTree>
    <p:extLst>
      <p:ext uri="{BB962C8B-B14F-4D97-AF65-F5344CB8AC3E}">
        <p14:creationId xmlns:p14="http://schemas.microsoft.com/office/powerpoint/2010/main" val="408666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E90D6-F664-46DF-8FB9-2E2D37B8EB1E}" type="datetimeFigureOut">
              <a:rPr lang="en-GB" smtClean="0"/>
              <a:t>14/10/2019</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3818586-FCFD-4A6D-A981-5BD79F24FE42}" type="slidenum">
              <a:rPr lang="en-GB" smtClean="0"/>
              <a:t>‹#›</a:t>
            </a:fld>
            <a:endParaRPr lang="en-GB"/>
          </a:p>
        </p:txBody>
      </p:sp>
    </p:spTree>
    <p:extLst>
      <p:ext uri="{BB962C8B-B14F-4D97-AF65-F5344CB8AC3E}">
        <p14:creationId xmlns:p14="http://schemas.microsoft.com/office/powerpoint/2010/main" val="1919545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2E90D6-F664-46DF-8FB9-2E2D37B8EB1E}" type="datetimeFigureOut">
              <a:rPr lang="en-GB" smtClean="0"/>
              <a:t>14/10/2019</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3818586-FCFD-4A6D-A981-5BD79F24FE42}" type="slidenum">
              <a:rPr lang="en-GB" smtClean="0"/>
              <a:t>‹#›</a:t>
            </a:fld>
            <a:endParaRPr lang="en-GB"/>
          </a:p>
        </p:txBody>
      </p:sp>
    </p:spTree>
    <p:extLst>
      <p:ext uri="{BB962C8B-B14F-4D97-AF65-F5344CB8AC3E}">
        <p14:creationId xmlns:p14="http://schemas.microsoft.com/office/powerpoint/2010/main" val="1344577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2E90D6-F664-46DF-8FB9-2E2D37B8EB1E}" type="datetimeFigureOut">
              <a:rPr lang="en-GB" smtClean="0"/>
              <a:t>14/10/2019</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818586-FCFD-4A6D-A981-5BD79F24FE42}" type="slidenum">
              <a:rPr lang="en-GB" smtClean="0"/>
              <a:t>‹#›</a:t>
            </a:fld>
            <a:endParaRPr lang="en-GB"/>
          </a:p>
        </p:txBody>
      </p:sp>
    </p:spTree>
    <p:extLst>
      <p:ext uri="{BB962C8B-B14F-4D97-AF65-F5344CB8AC3E}">
        <p14:creationId xmlns:p14="http://schemas.microsoft.com/office/powerpoint/2010/main" val="4115608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32E90D6-F664-46DF-8FB9-2E2D37B8EB1E}" type="datetimeFigureOut">
              <a:rPr lang="en-GB" smtClean="0"/>
              <a:t>14/10/2019</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3818586-FCFD-4A6D-A981-5BD79F24FE42}" type="slidenum">
              <a:rPr lang="en-GB" smtClean="0"/>
              <a:t>‹#›</a:t>
            </a:fld>
            <a:endParaRPr lang="en-GB"/>
          </a:p>
        </p:txBody>
      </p:sp>
    </p:spTree>
    <p:extLst>
      <p:ext uri="{BB962C8B-B14F-4D97-AF65-F5344CB8AC3E}">
        <p14:creationId xmlns:p14="http://schemas.microsoft.com/office/powerpoint/2010/main" val="295202679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FDE2C8-A1DB-4FD8-B0F3-37CA4BFCDDEF}"/>
              </a:ext>
            </a:extLst>
          </p:cNvPr>
          <p:cNvSpPr>
            <a:spLocks noGrp="1"/>
          </p:cNvSpPr>
          <p:nvPr>
            <p:ph type="ctrTitle"/>
          </p:nvPr>
        </p:nvSpPr>
        <p:spPr>
          <a:xfrm>
            <a:off x="3373062" y="1864865"/>
            <a:ext cx="8131550" cy="2262781"/>
          </a:xfrm>
        </p:spPr>
        <p:txBody>
          <a:bodyPr>
            <a:normAutofit/>
          </a:bodyPr>
          <a:lstStyle/>
          <a:p>
            <a:pPr>
              <a:lnSpc>
                <a:spcPct val="90000"/>
              </a:lnSpc>
            </a:pPr>
            <a:r>
              <a:rPr lang="en-GB" sz="4600" dirty="0"/>
              <a:t>Lesson Four</a:t>
            </a:r>
            <a:br>
              <a:rPr lang="en-GB" sz="4600" dirty="0"/>
            </a:br>
            <a:r>
              <a:rPr lang="en-GB" sz="4600" dirty="0"/>
              <a:t>Survey of the Old Testament</a:t>
            </a:r>
            <a:br>
              <a:rPr lang="en-GB" sz="4600" dirty="0"/>
            </a:br>
            <a:r>
              <a:rPr lang="en-GB" sz="4600" dirty="0"/>
              <a:t>Part 2: Canaan to Babylon</a:t>
            </a:r>
          </a:p>
        </p:txBody>
      </p:sp>
      <p:sp>
        <p:nvSpPr>
          <p:cNvPr id="3" name="Subtitle 2">
            <a:extLst>
              <a:ext uri="{FF2B5EF4-FFF2-40B4-BE49-F238E27FC236}">
                <a16:creationId xmlns:a16="http://schemas.microsoft.com/office/drawing/2014/main" id="{40FAE372-2FCC-4823-BA6A-1652AE78E65D}"/>
              </a:ext>
            </a:extLst>
          </p:cNvPr>
          <p:cNvSpPr>
            <a:spLocks noGrp="1"/>
          </p:cNvSpPr>
          <p:nvPr>
            <p:ph type="subTitle" idx="1"/>
          </p:nvPr>
        </p:nvSpPr>
        <p:spPr>
          <a:xfrm>
            <a:off x="3373062" y="4127644"/>
            <a:ext cx="8131550" cy="1126283"/>
          </a:xfrm>
        </p:spPr>
        <p:txBody>
          <a:bodyPr>
            <a:normAutofit/>
          </a:bodyPr>
          <a:lstStyle/>
          <a:p>
            <a:r>
              <a:rPr lang="en-GB" dirty="0"/>
              <a:t>Mountjoy bible school</a:t>
            </a:r>
          </a:p>
          <a:p>
            <a:r>
              <a:rPr lang="en-GB" dirty="0"/>
              <a:t>Weymouth class of 2019</a:t>
            </a:r>
          </a:p>
        </p:txBody>
      </p:sp>
      <p:sp>
        <p:nvSpPr>
          <p:cNvPr id="10" name="Rectangle 9">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11">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39"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1"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40A75861-F6C5-44A9-B161-B03701CBD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2EE642D-4F69-47C0-99BA-CE4350357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26178CE4-DA2D-46EA-AB8D-341C5AC563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698E9F53-8381-4FA5-A510-846925D24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B13CE284-F21E-411B-BB8E-9C03B853C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23DF4578-4703-437C-A797-2A2D0CEE5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F878F330-AF64-4F8F-88FD-A4A408D6D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AC9B00BF-4FB7-42FA-BBBD-7DB54ED3F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BD3D64CA-2AAD-4609-8DAA-3EAD4609A6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C669E05A-8550-4E91-B29E-E1912228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F8C1FD53-1E8F-46CA-BC2D-FCEC4DAE0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CC97A31F-CFDE-4EA3-98F1-13FDD1670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9E1540E7-E6C3-4907-B70A-B17568365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Tree>
    <p:extLst>
      <p:ext uri="{BB962C8B-B14F-4D97-AF65-F5344CB8AC3E}">
        <p14:creationId xmlns:p14="http://schemas.microsoft.com/office/powerpoint/2010/main" val="661571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p:txBody>
          <a:bodyPr/>
          <a:lstStyle/>
          <a:p>
            <a:r>
              <a:rPr lang="en-GB" dirty="0"/>
              <a:t>Joshua</a:t>
            </a:r>
            <a:br>
              <a:rPr lang="en-GB" dirty="0"/>
            </a:br>
            <a:endParaRPr lang="en-GB" dirty="0"/>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p:txBody>
          <a:bodyPr>
            <a:normAutofit/>
          </a:bodyPr>
          <a:lstStyle/>
          <a:p>
            <a:r>
              <a:rPr lang="en-GB" sz="2800" dirty="0"/>
              <a:t>The hero of the book is Joshua, whose name means ‘The Lord Saves’! </a:t>
            </a:r>
          </a:p>
          <a:p>
            <a:r>
              <a:rPr lang="en-GB" sz="2800" dirty="0"/>
              <a:t>This is the same name as ‘Jesus’ in the New Testament. </a:t>
            </a:r>
          </a:p>
          <a:p>
            <a:r>
              <a:rPr lang="en-GB" sz="2800" dirty="0"/>
              <a:t>Joshua is a worthy successor to Moses, listening to God and leading the people in much the same way. </a:t>
            </a:r>
          </a:p>
          <a:p>
            <a:endParaRPr lang="en-GB" sz="2800" dirty="0"/>
          </a:p>
        </p:txBody>
      </p:sp>
    </p:spTree>
    <p:extLst>
      <p:ext uri="{BB962C8B-B14F-4D97-AF65-F5344CB8AC3E}">
        <p14:creationId xmlns:p14="http://schemas.microsoft.com/office/powerpoint/2010/main" val="348691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p:txBody>
          <a:bodyPr/>
          <a:lstStyle/>
          <a:p>
            <a:r>
              <a:rPr lang="en-GB" dirty="0"/>
              <a:t>Joshua</a:t>
            </a:r>
            <a:br>
              <a:rPr lang="en-GB" dirty="0"/>
            </a:br>
            <a:endParaRPr lang="en-GB" dirty="0"/>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89212" y="1526769"/>
            <a:ext cx="8915400" cy="4366953"/>
          </a:xfrm>
        </p:spPr>
        <p:txBody>
          <a:bodyPr>
            <a:normAutofit lnSpcReduction="10000"/>
          </a:bodyPr>
          <a:lstStyle/>
          <a:p>
            <a:r>
              <a:rPr lang="en-GB" sz="2800" dirty="0"/>
              <a:t>He has a difficult task, because the land of Canaan cannot be conquered by military might. </a:t>
            </a:r>
          </a:p>
          <a:p>
            <a:r>
              <a:rPr lang="en-GB" sz="2800" dirty="0"/>
              <a:t>It can only be captured through a venture of faith. </a:t>
            </a:r>
          </a:p>
          <a:p>
            <a:r>
              <a:rPr lang="en-GB" sz="2800" dirty="0"/>
              <a:t>The disobedience of even a single person can lead to disaster for everyone. </a:t>
            </a:r>
          </a:p>
          <a:p>
            <a:r>
              <a:rPr lang="en-GB" sz="2800" dirty="0"/>
              <a:t>Above all, there is to be no compromise with the pagan nations who live in Canaan, or their gross fertility gods.</a:t>
            </a:r>
          </a:p>
          <a:p>
            <a:endParaRPr lang="en-GB" sz="2800" dirty="0"/>
          </a:p>
          <a:p>
            <a:endParaRPr lang="en-GB" sz="2800" dirty="0"/>
          </a:p>
        </p:txBody>
      </p:sp>
    </p:spTree>
    <p:extLst>
      <p:ext uri="{BB962C8B-B14F-4D97-AF65-F5344CB8AC3E}">
        <p14:creationId xmlns:p14="http://schemas.microsoft.com/office/powerpoint/2010/main" val="112770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p:txBody>
          <a:bodyPr/>
          <a:lstStyle/>
          <a:p>
            <a:r>
              <a:rPr lang="en-GB" dirty="0"/>
              <a:t>Joshua; The outlines</a:t>
            </a:r>
            <a:br>
              <a:rPr lang="en-GB" dirty="0"/>
            </a:br>
            <a:endParaRPr lang="en-GB" dirty="0"/>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1936865" y="2133600"/>
            <a:ext cx="9567747" cy="3777622"/>
          </a:xfrm>
        </p:spPr>
        <p:txBody>
          <a:bodyPr>
            <a:normAutofit lnSpcReduction="10000"/>
          </a:bodyPr>
          <a:lstStyle/>
          <a:p>
            <a:r>
              <a:rPr lang="en-GB" altLang="en-US" sz="3000" dirty="0"/>
              <a:t>The book opens with Israel camped on the east of Jordan preparing to enter</a:t>
            </a:r>
          </a:p>
          <a:p>
            <a:r>
              <a:rPr lang="en-GB" altLang="en-US" sz="3000" dirty="0"/>
              <a:t>Then follows the strategy of warfare, the three main campaigns of the army, chapters  1-12</a:t>
            </a:r>
          </a:p>
          <a:p>
            <a:r>
              <a:rPr lang="en-GB" altLang="en-US" sz="3000" dirty="0"/>
              <a:t>Then the structure of welfare, the dividing of the inheritance and the cities of refuge, 13 – 22</a:t>
            </a:r>
          </a:p>
          <a:p>
            <a:r>
              <a:rPr lang="en-GB" altLang="en-US" sz="3000" dirty="0"/>
              <a:t>It closes with an epilogue, a powerful message from Joshua 23-24</a:t>
            </a:r>
          </a:p>
          <a:p>
            <a:endParaRPr lang="en-GB" altLang="en-US" sz="3000" dirty="0"/>
          </a:p>
          <a:p>
            <a:endParaRPr lang="en-GB" sz="2800"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414655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p:txBody>
          <a:bodyPr/>
          <a:lstStyle/>
          <a:p>
            <a:r>
              <a:rPr lang="en-GB" dirty="0"/>
              <a:t>Joshua; The commission</a:t>
            </a:r>
            <a:br>
              <a:rPr lang="en-GB" dirty="0"/>
            </a:br>
            <a:endParaRPr lang="en-GB" dirty="0"/>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1936865" y="2133600"/>
            <a:ext cx="9767455" cy="3777622"/>
          </a:xfrm>
        </p:spPr>
        <p:txBody>
          <a:bodyPr>
            <a:normAutofit/>
          </a:bodyPr>
          <a:lstStyle/>
          <a:p>
            <a:r>
              <a:rPr lang="en-GB" altLang="en-US" sz="3000" dirty="0"/>
              <a:t>Joshua had been commissioned in the time of Moses</a:t>
            </a:r>
          </a:p>
          <a:p>
            <a:r>
              <a:rPr lang="en-GB" altLang="en-US" sz="3000" dirty="0"/>
              <a:t>And the LORD commissioned Joshua the son of Nun and said, “Be strong and courageous, for you shall bring the people of Israel into the land that I swore to give them. I will be with you.” </a:t>
            </a:r>
            <a:r>
              <a:rPr lang="en-GB" altLang="en-US" sz="3000" dirty="0" err="1"/>
              <a:t>Deut</a:t>
            </a:r>
            <a:r>
              <a:rPr lang="en-GB" altLang="en-US" sz="3000" dirty="0"/>
              <a:t> 31:23</a:t>
            </a:r>
          </a:p>
          <a:p>
            <a:r>
              <a:rPr lang="en-GB" altLang="en-US" sz="3000" dirty="0"/>
              <a:t>Now he has his commission confirmed</a:t>
            </a:r>
          </a:p>
          <a:p>
            <a:endParaRPr lang="en-GB" altLang="en-US" sz="3000" dirty="0"/>
          </a:p>
          <a:p>
            <a:endParaRPr lang="en-GB" sz="2800"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193352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p:txBody>
          <a:bodyPr/>
          <a:lstStyle/>
          <a:p>
            <a:r>
              <a:rPr lang="en-GB" dirty="0"/>
              <a:t>Joshua; The commission</a:t>
            </a:r>
            <a:br>
              <a:rPr lang="en-GB" dirty="0"/>
            </a:br>
            <a:endParaRPr lang="en-GB" dirty="0"/>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1604356" y="1396538"/>
            <a:ext cx="10274531" cy="5187142"/>
          </a:xfrm>
        </p:spPr>
        <p:txBody>
          <a:bodyPr>
            <a:normAutofit/>
          </a:bodyPr>
          <a:lstStyle/>
          <a:p>
            <a:r>
              <a:rPr lang="en-GB" altLang="en-US" sz="2800" dirty="0"/>
              <a:t>No man shall be able to stand before you all the days of your life. Just as I was with Moses, so I will be with you. I will not leave you or forsake you. </a:t>
            </a:r>
          </a:p>
          <a:p>
            <a:r>
              <a:rPr lang="en-GB" altLang="en-US" sz="2800" dirty="0"/>
              <a:t>Be strong and courageous, for you shall cause this people to inherit the land that I swore to their fathers to give them. </a:t>
            </a:r>
          </a:p>
          <a:p>
            <a:r>
              <a:rPr lang="en-GB" altLang="en-US" sz="2800" dirty="0"/>
              <a:t>Only be strong and very courageous, being careful to do according to all the law that Moses my servant commanded you. Do not turn from it to the right hand or to the left, that you may have good success wherever you go</a:t>
            </a:r>
          </a:p>
          <a:p>
            <a:endParaRPr lang="en-GB" altLang="en-US" sz="3000" dirty="0"/>
          </a:p>
          <a:p>
            <a:endParaRPr lang="en-GB" sz="2800"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369526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p:txBody>
          <a:bodyPr/>
          <a:lstStyle/>
          <a:p>
            <a:r>
              <a:rPr lang="en-GB" dirty="0"/>
              <a:t>Joshua; The commission</a:t>
            </a:r>
            <a:br>
              <a:rPr lang="en-GB" dirty="0"/>
            </a:br>
            <a:endParaRPr lang="en-GB" dirty="0"/>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1604356" y="1396538"/>
            <a:ext cx="10274531" cy="5187142"/>
          </a:xfrm>
        </p:spPr>
        <p:txBody>
          <a:bodyPr>
            <a:normAutofit/>
          </a:bodyPr>
          <a:lstStyle/>
          <a:p>
            <a:r>
              <a:rPr lang="en-GB" altLang="en-US" sz="2800" dirty="0"/>
              <a:t>This Book of the Law shall not depart from your mouth, but you shall meditate on it day and night, so that you may be careful to do according to all that is written in it. </a:t>
            </a:r>
          </a:p>
          <a:p>
            <a:r>
              <a:rPr lang="en-GB" altLang="en-US" sz="2800" dirty="0"/>
              <a:t>For then you will make your way prosperous, and then you will have good success. </a:t>
            </a:r>
          </a:p>
          <a:p>
            <a:r>
              <a:rPr lang="en-GB" altLang="en-US" sz="2800" dirty="0"/>
              <a:t>Have I not commanded you? Be strong and courageous. </a:t>
            </a:r>
          </a:p>
          <a:p>
            <a:r>
              <a:rPr lang="en-GB" altLang="en-US" sz="2800" dirty="0"/>
              <a:t>Do not be frightened, and do not be dismayed, for the LORD your God is with you wherever you go.” </a:t>
            </a:r>
            <a:br>
              <a:rPr lang="en-GB" altLang="en-US" sz="2800" dirty="0"/>
            </a:br>
            <a:r>
              <a:rPr lang="en-GB" altLang="en-US" sz="2800" dirty="0"/>
              <a:t>Joshua 1:5-9</a:t>
            </a:r>
          </a:p>
          <a:p>
            <a:endParaRPr lang="en-GB" altLang="en-US" sz="3000" dirty="0"/>
          </a:p>
          <a:p>
            <a:endParaRPr lang="en-GB" sz="2800"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407363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p:txBody>
          <a:bodyPr/>
          <a:lstStyle/>
          <a:p>
            <a:r>
              <a:rPr lang="en-GB" dirty="0"/>
              <a:t>Joshua and the Angel of the covenant</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1604356" y="1396538"/>
            <a:ext cx="10274531" cy="5187142"/>
          </a:xfrm>
        </p:spPr>
        <p:txBody>
          <a:bodyPr>
            <a:normAutofit fontScale="92500" lnSpcReduction="20000"/>
          </a:bodyPr>
          <a:lstStyle/>
          <a:p>
            <a:r>
              <a:rPr lang="en-GB" altLang="en-US" sz="3000" dirty="0"/>
              <a:t>When Joshua was by Jericho, he lifted up his eyes and looked, and behold, a man was standing before him with his drawn sword in his hand. And Joshua went to him and said to him, “Are you for us, or for our adversaries?” </a:t>
            </a:r>
          </a:p>
          <a:p>
            <a:r>
              <a:rPr lang="en-GB" altLang="en-US" sz="3000" dirty="0"/>
              <a:t>And he said, “No; but I am the commander of the army of the LORD. Now I have come.” And Joshua fell on his face to the earth and worshiped and said to him, “What does my lord say to his servant?” </a:t>
            </a:r>
          </a:p>
          <a:p>
            <a:r>
              <a:rPr lang="en-GB" altLang="en-US" sz="3000" dirty="0"/>
              <a:t>And the commander of the LORD’s army said to Joshua, “Take off your sandals from your feet, for the place where you are standing is holy.” And Joshua did so. Joshua 5:13-15</a:t>
            </a:r>
          </a:p>
          <a:p>
            <a:endParaRPr lang="en-GB" altLang="en-US" sz="3000" dirty="0"/>
          </a:p>
          <a:p>
            <a:endParaRPr lang="en-GB" sz="2800"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60972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B6C0CEC-8D27-4147-BDEA-31C860DEB6B8}"/>
              </a:ext>
            </a:extLst>
          </p:cNvPr>
          <p:cNvSpPr>
            <a:spLocks noGrp="1" noChangeArrowheads="1"/>
          </p:cNvSpPr>
          <p:nvPr>
            <p:ph type="title"/>
          </p:nvPr>
        </p:nvSpPr>
        <p:spPr>
          <a:xfrm>
            <a:off x="1776414" y="274638"/>
            <a:ext cx="8639175" cy="1143000"/>
          </a:xfrm>
        </p:spPr>
        <p:txBody>
          <a:bodyPr/>
          <a:lstStyle/>
          <a:p>
            <a:pPr eaLnBrk="1" hangingPunct="1"/>
            <a:r>
              <a:rPr lang="en-GB" altLang="en-US"/>
              <a:t>Joshua - Warfare</a:t>
            </a:r>
          </a:p>
        </p:txBody>
      </p:sp>
      <p:sp>
        <p:nvSpPr>
          <p:cNvPr id="16387" name="Rectangle 3">
            <a:extLst>
              <a:ext uri="{FF2B5EF4-FFF2-40B4-BE49-F238E27FC236}">
                <a16:creationId xmlns:a16="http://schemas.microsoft.com/office/drawing/2014/main" id="{425F0081-12DE-41F7-9A84-97C444FF6C1B}"/>
              </a:ext>
            </a:extLst>
          </p:cNvPr>
          <p:cNvSpPr>
            <a:spLocks noGrp="1" noChangeArrowheads="1"/>
          </p:cNvSpPr>
          <p:nvPr>
            <p:ph idx="1"/>
          </p:nvPr>
        </p:nvSpPr>
        <p:spPr>
          <a:xfrm>
            <a:off x="1776414" y="1600200"/>
            <a:ext cx="8639175" cy="4679950"/>
          </a:xfrm>
        </p:spPr>
        <p:txBody>
          <a:bodyPr>
            <a:normAutofit/>
          </a:bodyPr>
          <a:lstStyle/>
          <a:p>
            <a:pPr eaLnBrk="1" hangingPunct="1"/>
            <a:r>
              <a:rPr lang="en-GB" altLang="en-US" sz="3200" dirty="0"/>
              <a:t>Victory depends on Preparation </a:t>
            </a:r>
          </a:p>
          <a:p>
            <a:pPr eaLnBrk="1" hangingPunct="1"/>
            <a:r>
              <a:rPr lang="en-GB" altLang="en-US" sz="3200" dirty="0"/>
              <a:t>Egypt finally left behind</a:t>
            </a:r>
          </a:p>
          <a:p>
            <a:r>
              <a:rPr lang="en-GB" altLang="en-US" sz="3000" dirty="0"/>
              <a:t>Crossing of Jordan – with the ark.</a:t>
            </a:r>
          </a:p>
          <a:p>
            <a:r>
              <a:rPr lang="en-GB" altLang="en-US" sz="3000" dirty="0"/>
              <a:t>The Tabernacle is pitched at Gilgal</a:t>
            </a:r>
          </a:p>
          <a:p>
            <a:r>
              <a:rPr lang="en-GB" altLang="en-US" sz="3000" dirty="0"/>
              <a:t>Those born in the wilderness are circumcised and ‘the reproach of Egypt is rolled away’</a:t>
            </a:r>
          </a:p>
          <a:p>
            <a:endParaRPr lang="en-GB" altLang="en-US" sz="3000" dirty="0"/>
          </a:p>
          <a:p>
            <a:pPr lvl="1"/>
            <a:endParaRPr lang="en-GB" altLang="en-US" sz="2600" dirty="0"/>
          </a:p>
        </p:txBody>
      </p:sp>
      <p:sp>
        <p:nvSpPr>
          <p:cNvPr id="4" name="Slide Number Placeholder 5">
            <a:extLst>
              <a:ext uri="{FF2B5EF4-FFF2-40B4-BE49-F238E27FC236}">
                <a16:creationId xmlns:a16="http://schemas.microsoft.com/office/drawing/2014/main" id="{F411F84F-007D-4E5A-A562-7BABDA7BB645}"/>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6E88CBC-81E6-4240-9704-F9CB85C793FB}" type="slidenum">
              <a:rPr lang="en-GB" altLang="en-US" sz="1000">
                <a:solidFill>
                  <a:srgbClr val="9B9A98"/>
                </a:solidFill>
              </a:rPr>
              <a:pPr eaLnBrk="1" hangingPunct="1"/>
              <a:t>17</a:t>
            </a:fld>
            <a:endParaRPr lang="en-GB" altLang="en-US" sz="1000">
              <a:solidFill>
                <a:srgbClr val="9B9A98"/>
              </a:solidFill>
            </a:endParaRPr>
          </a:p>
        </p:txBody>
      </p:sp>
      <p:sp>
        <p:nvSpPr>
          <p:cNvPr id="5" name="Footer Placeholder 4">
            <a:extLst>
              <a:ext uri="{FF2B5EF4-FFF2-40B4-BE49-F238E27FC236}">
                <a16:creationId xmlns:a16="http://schemas.microsoft.com/office/drawing/2014/main" id="{87116056-F91F-4F7F-8692-D80A9528A90C}"/>
              </a:ext>
            </a:extLst>
          </p:cNvPr>
          <p:cNvSpPr>
            <a:spLocks noGrp="1"/>
          </p:cNvSpPr>
          <p:nvPr>
            <p:ph type="ftr" sz="quarter" idx="11"/>
          </p:nvPr>
        </p:nvSpPr>
        <p:spPr/>
        <p:txBody>
          <a:bodyPr/>
          <a:lstStyle/>
          <a:p>
            <a:pPr>
              <a:defRPr/>
            </a:pPr>
            <a:r>
              <a:rPr lang="en-GB"/>
              <a:t>Mountjoy Bible School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E491B121-12B5-4977-A064-636AB0B9B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a:extLst>
              <a:ext uri="{FF2B5EF4-FFF2-40B4-BE49-F238E27FC236}">
                <a16:creationId xmlns:a16="http://schemas.microsoft.com/office/drawing/2014/main" id="{5B6C0CEC-8D27-4147-BDEA-31C860DEB6B8}"/>
              </a:ext>
            </a:extLst>
          </p:cNvPr>
          <p:cNvSpPr>
            <a:spLocks noGrp="1" noChangeArrowheads="1"/>
          </p:cNvSpPr>
          <p:nvPr>
            <p:ph type="title"/>
          </p:nvPr>
        </p:nvSpPr>
        <p:spPr>
          <a:xfrm>
            <a:off x="649224" y="645106"/>
            <a:ext cx="6574536" cy="1259894"/>
          </a:xfrm>
        </p:spPr>
        <p:txBody>
          <a:bodyPr>
            <a:normAutofit/>
          </a:bodyPr>
          <a:lstStyle/>
          <a:p>
            <a:pPr eaLnBrk="1" hangingPunct="1"/>
            <a:r>
              <a:rPr lang="en-GB" altLang="en-US" dirty="0"/>
              <a:t>Joshua - Warfare</a:t>
            </a:r>
          </a:p>
        </p:txBody>
      </p:sp>
      <p:sp>
        <p:nvSpPr>
          <p:cNvPr id="74" name="Rectangle 73">
            <a:extLst>
              <a:ext uri="{FF2B5EF4-FFF2-40B4-BE49-F238E27FC236}">
                <a16:creationId xmlns:a16="http://schemas.microsoft.com/office/drawing/2014/main" id="{2ED05F70-AB3E-4472-B26B-EFE6A5A59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387" name="Rectangle 3">
            <a:extLst>
              <a:ext uri="{FF2B5EF4-FFF2-40B4-BE49-F238E27FC236}">
                <a16:creationId xmlns:a16="http://schemas.microsoft.com/office/drawing/2014/main" id="{425F0081-12DE-41F7-9A84-97C444FF6C1B}"/>
              </a:ext>
            </a:extLst>
          </p:cNvPr>
          <p:cNvSpPr>
            <a:spLocks noGrp="1" noChangeArrowheads="1"/>
          </p:cNvSpPr>
          <p:nvPr>
            <p:ph idx="1"/>
          </p:nvPr>
        </p:nvSpPr>
        <p:spPr>
          <a:xfrm>
            <a:off x="649224" y="2133600"/>
            <a:ext cx="6574535" cy="3759253"/>
          </a:xfrm>
        </p:spPr>
        <p:txBody>
          <a:bodyPr>
            <a:normAutofit/>
          </a:bodyPr>
          <a:lstStyle/>
          <a:p>
            <a:r>
              <a:rPr lang="en-GB" altLang="en-US" sz="2800" dirty="0"/>
              <a:t>And the LORD said to Joshua, “Today I have rolled away the reproach of Egypt from you.” And so the name of that place is called Gilgal to this day. Joshua 5:9 (ESV)</a:t>
            </a:r>
          </a:p>
          <a:p>
            <a:r>
              <a:rPr lang="en-GB" altLang="en-US" sz="2800" dirty="0"/>
              <a:t>They will return always to Gilgal</a:t>
            </a:r>
          </a:p>
          <a:p>
            <a:endParaRPr lang="en-GB" altLang="en-US" dirty="0"/>
          </a:p>
          <a:p>
            <a:endParaRPr lang="en-GB" altLang="en-US" dirty="0"/>
          </a:p>
          <a:p>
            <a:pPr lvl="1"/>
            <a:endParaRPr lang="en-GB" altLang="en-US" dirty="0"/>
          </a:p>
        </p:txBody>
      </p:sp>
      <p:pic>
        <p:nvPicPr>
          <p:cNvPr id="6" name="Picture 4" descr="CS003009">
            <a:extLst>
              <a:ext uri="{FF2B5EF4-FFF2-40B4-BE49-F238E27FC236}">
                <a16:creationId xmlns:a16="http://schemas.microsoft.com/office/drawing/2014/main" id="{C584A342-0C9A-4DC9-B3E3-4A5B499BC52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62088" y="1967027"/>
            <a:ext cx="3981455" cy="26039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F411F84F-007D-4E5A-A562-7BABDA7BB645}"/>
              </a:ext>
            </a:extLst>
          </p:cNvPr>
          <p:cNvSpPr>
            <a:spLocks noGrp="1"/>
          </p:cNvSpPr>
          <p:nvPr>
            <p:ph type="sldNum" sz="quarter" idx="12"/>
          </p:nvPr>
        </p:nvSpPr>
        <p:spPr>
          <a:xfrm>
            <a:off x="121514" y="6133610"/>
            <a:ext cx="779767" cy="365125"/>
          </a:xfrm>
        </p:spPr>
        <p:txBody>
          <a:bodyPr>
            <a:norm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Aft>
                <a:spcPts val="600"/>
              </a:spcAft>
            </a:pPr>
            <a:fld id="{86E88CBC-81E6-4240-9704-F9CB85C793FB}" type="slidenum">
              <a:rPr lang="en-GB" altLang="en-US" sz="1900"/>
              <a:pPr eaLnBrk="1" hangingPunct="1">
                <a:lnSpc>
                  <a:spcPct val="90000"/>
                </a:lnSpc>
                <a:spcAft>
                  <a:spcPts val="600"/>
                </a:spcAft>
              </a:pPr>
              <a:t>18</a:t>
            </a:fld>
            <a:endParaRPr lang="en-GB" altLang="en-US" sz="1900"/>
          </a:p>
        </p:txBody>
      </p:sp>
      <p:sp>
        <p:nvSpPr>
          <p:cNvPr id="5" name="Footer Placeholder 4">
            <a:extLst>
              <a:ext uri="{FF2B5EF4-FFF2-40B4-BE49-F238E27FC236}">
                <a16:creationId xmlns:a16="http://schemas.microsoft.com/office/drawing/2014/main" id="{87116056-F91F-4F7F-8692-D80A9528A90C}"/>
              </a:ext>
            </a:extLst>
          </p:cNvPr>
          <p:cNvSpPr>
            <a:spLocks noGrp="1"/>
          </p:cNvSpPr>
          <p:nvPr>
            <p:ph type="ftr" sz="quarter" idx="11"/>
          </p:nvPr>
        </p:nvSpPr>
        <p:spPr>
          <a:xfrm>
            <a:off x="1220916" y="6135808"/>
            <a:ext cx="7619999" cy="365125"/>
          </a:xfrm>
        </p:spPr>
        <p:txBody>
          <a:bodyPr>
            <a:normAutofit/>
          </a:bodyPr>
          <a:lstStyle/>
          <a:p>
            <a:pPr>
              <a:spcAft>
                <a:spcPts val="600"/>
              </a:spcAft>
              <a:defRPr/>
            </a:pPr>
            <a:r>
              <a:rPr lang="en-GB"/>
              <a:t>Mountjoy Bible School</a:t>
            </a:r>
          </a:p>
        </p:txBody>
      </p:sp>
    </p:spTree>
    <p:extLst>
      <p:ext uri="{BB962C8B-B14F-4D97-AF65-F5344CB8AC3E}">
        <p14:creationId xmlns:p14="http://schemas.microsoft.com/office/powerpoint/2010/main" val="141104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0F3EA77-3BE9-4275-B3AC-362E873DCC79}"/>
              </a:ext>
            </a:extLst>
          </p:cNvPr>
          <p:cNvSpPr>
            <a:spLocks noGrp="1"/>
          </p:cNvSpPr>
          <p:nvPr>
            <p:ph type="title"/>
          </p:nvPr>
        </p:nvSpPr>
        <p:spPr>
          <a:xfrm>
            <a:off x="1776414" y="274638"/>
            <a:ext cx="8639175" cy="1143000"/>
          </a:xfrm>
        </p:spPr>
        <p:txBody>
          <a:bodyPr/>
          <a:lstStyle/>
          <a:p>
            <a:pPr eaLnBrk="1" hangingPunct="1"/>
            <a:r>
              <a:rPr lang="en-GB" altLang="en-US"/>
              <a:t>Joshua - Warfare</a:t>
            </a:r>
          </a:p>
        </p:txBody>
      </p:sp>
      <p:sp>
        <p:nvSpPr>
          <p:cNvPr id="18435" name="Content Placeholder 2">
            <a:extLst>
              <a:ext uri="{FF2B5EF4-FFF2-40B4-BE49-F238E27FC236}">
                <a16:creationId xmlns:a16="http://schemas.microsoft.com/office/drawing/2014/main" id="{9B1F8503-4BE8-4E96-B294-7408582904F8}"/>
              </a:ext>
            </a:extLst>
          </p:cNvPr>
          <p:cNvSpPr>
            <a:spLocks noGrp="1"/>
          </p:cNvSpPr>
          <p:nvPr>
            <p:ph idx="1"/>
          </p:nvPr>
        </p:nvSpPr>
        <p:spPr>
          <a:xfrm>
            <a:off x="1776414" y="1600200"/>
            <a:ext cx="8639175" cy="4679950"/>
          </a:xfrm>
        </p:spPr>
        <p:txBody>
          <a:bodyPr/>
          <a:lstStyle/>
          <a:p>
            <a:r>
              <a:rPr lang="en-GB" altLang="en-US" sz="2800" dirty="0"/>
              <a:t>Victory depends on Purity</a:t>
            </a:r>
          </a:p>
          <a:p>
            <a:r>
              <a:rPr lang="en-GB" altLang="en-US" sz="2800" dirty="0"/>
              <a:t>Disobedience in warfare is a capital offence</a:t>
            </a:r>
          </a:p>
          <a:p>
            <a:r>
              <a:rPr lang="en-GB" altLang="en-US" sz="2800" dirty="0"/>
              <a:t>In God’s army it is called ‘sin’, and was committed by </a:t>
            </a:r>
            <a:r>
              <a:rPr lang="en-GB" altLang="en-US" sz="2800" dirty="0" err="1"/>
              <a:t>Achan</a:t>
            </a:r>
            <a:r>
              <a:rPr lang="en-GB" altLang="en-US" sz="2800" dirty="0"/>
              <a:t>.</a:t>
            </a:r>
          </a:p>
          <a:p>
            <a:r>
              <a:rPr lang="en-GB" altLang="en-US" sz="2800" dirty="0"/>
              <a:t>The army was weakened and defeated as a result.</a:t>
            </a:r>
          </a:p>
          <a:p>
            <a:r>
              <a:rPr lang="en-GB" altLang="en-US" sz="2800" dirty="0"/>
              <a:t>The situation was only recovered when the ‘treason’ had been discovered and punished.</a:t>
            </a:r>
          </a:p>
          <a:p>
            <a:pPr eaLnBrk="1" hangingPunct="1"/>
            <a:endParaRPr lang="en-GB" altLang="en-US" dirty="0"/>
          </a:p>
        </p:txBody>
      </p:sp>
      <p:sp>
        <p:nvSpPr>
          <p:cNvPr id="4" name="Footer Placeholder 3">
            <a:extLst>
              <a:ext uri="{FF2B5EF4-FFF2-40B4-BE49-F238E27FC236}">
                <a16:creationId xmlns:a16="http://schemas.microsoft.com/office/drawing/2014/main" id="{B4EE40D3-4A57-4B8D-8E08-B4FD63E6CD99}"/>
              </a:ext>
            </a:extLst>
          </p:cNvPr>
          <p:cNvSpPr>
            <a:spLocks noGrp="1"/>
          </p:cNvSpPr>
          <p:nvPr>
            <p:ph type="ftr" sz="quarter" idx="11"/>
          </p:nvPr>
        </p:nvSpPr>
        <p:spPr/>
        <p:txBody>
          <a:bodyPr/>
          <a:lstStyle/>
          <a:p>
            <a:pPr>
              <a:defRPr/>
            </a:pPr>
            <a:r>
              <a:rPr lang="en-GB"/>
              <a:t>Mountjoy Bible School</a:t>
            </a:r>
          </a:p>
        </p:txBody>
      </p:sp>
      <p:sp>
        <p:nvSpPr>
          <p:cNvPr id="5" name="Slide Number Placeholder 4">
            <a:extLst>
              <a:ext uri="{FF2B5EF4-FFF2-40B4-BE49-F238E27FC236}">
                <a16:creationId xmlns:a16="http://schemas.microsoft.com/office/drawing/2014/main" id="{2300CCEC-38D0-4529-8BFE-7EE08D6F9958}"/>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A3AA23C-335A-4F30-A970-C54690EDDF8E}" type="slidenum">
              <a:rPr lang="en-GB" altLang="en-US" sz="1000">
                <a:solidFill>
                  <a:srgbClr val="9B9A98"/>
                </a:solidFill>
              </a:rPr>
              <a:pPr eaLnBrk="1" hangingPunct="1"/>
              <a:t>19</a:t>
            </a:fld>
            <a:endParaRPr lang="en-GB" altLang="en-US" sz="1000">
              <a:solidFill>
                <a:srgbClr val="9B9A9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p:txBody>
          <a:bodyPr/>
          <a:lstStyle/>
          <a:p>
            <a:r>
              <a:rPr lang="en-GB" dirty="0"/>
              <a:t>An overview of the Old Testament</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p:txBody>
          <a:bodyPr>
            <a:normAutofit fontScale="92500" lnSpcReduction="10000"/>
          </a:bodyPr>
          <a:lstStyle/>
          <a:p>
            <a:r>
              <a:rPr lang="en-GB" sz="2800" dirty="0"/>
              <a:t>Our first part of the survey of the Old Testament covered a period of 2600 years from Eden to the border of Canaan</a:t>
            </a:r>
          </a:p>
          <a:p>
            <a:r>
              <a:rPr lang="en-GB" sz="2800" dirty="0"/>
              <a:t>Within this period we have limited information over great periods of time</a:t>
            </a:r>
          </a:p>
          <a:p>
            <a:pPr lvl="1"/>
            <a:r>
              <a:rPr lang="en-GB" sz="2600" dirty="0"/>
              <a:t>From Adam to Noah (1500 years)</a:t>
            </a:r>
          </a:p>
          <a:p>
            <a:pPr lvl="1"/>
            <a:r>
              <a:rPr lang="en-GB" sz="2600" dirty="0"/>
              <a:t>From Babel to Abraham (300 years)</a:t>
            </a:r>
          </a:p>
          <a:p>
            <a:pPr lvl="1"/>
            <a:r>
              <a:rPr lang="en-GB" sz="2600" dirty="0"/>
              <a:t>From the end of Genesis to the beginning of Exodus (400 years)  </a:t>
            </a:r>
          </a:p>
          <a:p>
            <a:endParaRPr lang="en-GB" sz="2800" dirty="0"/>
          </a:p>
          <a:p>
            <a:endParaRPr lang="en-GB" sz="2800" dirty="0"/>
          </a:p>
          <a:p>
            <a:endParaRPr lang="en-GB" sz="2800" dirty="0"/>
          </a:p>
        </p:txBody>
      </p:sp>
    </p:spTree>
    <p:extLst>
      <p:ext uri="{BB962C8B-B14F-4D97-AF65-F5344CB8AC3E}">
        <p14:creationId xmlns:p14="http://schemas.microsoft.com/office/powerpoint/2010/main" val="19999932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0F3EA77-3BE9-4275-B3AC-362E873DCC79}"/>
              </a:ext>
            </a:extLst>
          </p:cNvPr>
          <p:cNvSpPr>
            <a:spLocks noGrp="1"/>
          </p:cNvSpPr>
          <p:nvPr>
            <p:ph type="title"/>
          </p:nvPr>
        </p:nvSpPr>
        <p:spPr>
          <a:xfrm>
            <a:off x="1776414" y="274638"/>
            <a:ext cx="8639175" cy="1143000"/>
          </a:xfrm>
        </p:spPr>
        <p:txBody>
          <a:bodyPr/>
          <a:lstStyle/>
          <a:p>
            <a:pPr eaLnBrk="1" hangingPunct="1"/>
            <a:r>
              <a:rPr lang="en-GB" altLang="en-US"/>
              <a:t>Joshua - Warfare</a:t>
            </a:r>
          </a:p>
        </p:txBody>
      </p:sp>
      <p:sp>
        <p:nvSpPr>
          <p:cNvPr id="18435" name="Content Placeholder 2">
            <a:extLst>
              <a:ext uri="{FF2B5EF4-FFF2-40B4-BE49-F238E27FC236}">
                <a16:creationId xmlns:a16="http://schemas.microsoft.com/office/drawing/2014/main" id="{9B1F8503-4BE8-4E96-B294-7408582904F8}"/>
              </a:ext>
            </a:extLst>
          </p:cNvPr>
          <p:cNvSpPr>
            <a:spLocks noGrp="1"/>
          </p:cNvSpPr>
          <p:nvPr>
            <p:ph idx="1"/>
          </p:nvPr>
        </p:nvSpPr>
        <p:spPr>
          <a:xfrm>
            <a:off x="1776414" y="1600200"/>
            <a:ext cx="8639175" cy="4679950"/>
          </a:xfrm>
        </p:spPr>
        <p:txBody>
          <a:bodyPr/>
          <a:lstStyle/>
          <a:p>
            <a:pPr eaLnBrk="1" hangingPunct="1"/>
            <a:r>
              <a:rPr lang="en-GB" altLang="en-US" sz="2800" dirty="0"/>
              <a:t>Victory depends on Unity</a:t>
            </a:r>
          </a:p>
          <a:p>
            <a:r>
              <a:rPr lang="en-GB" altLang="en-US" sz="2800" dirty="0"/>
              <a:t>Against Jericho they were united.</a:t>
            </a:r>
          </a:p>
          <a:p>
            <a:r>
              <a:rPr lang="en-GB" altLang="en-US" sz="2800" dirty="0"/>
              <a:t>Then as an indirect result of </a:t>
            </a:r>
            <a:r>
              <a:rPr lang="en-GB" altLang="en-US" sz="2800" dirty="0" err="1"/>
              <a:t>Achan’s</a:t>
            </a:r>
            <a:r>
              <a:rPr lang="en-GB" altLang="en-US" sz="2800" dirty="0"/>
              <a:t> sin, they lost the mind of God. </a:t>
            </a:r>
          </a:p>
          <a:p>
            <a:r>
              <a:rPr lang="en-GB" altLang="en-US" sz="2800" dirty="0"/>
              <a:t>So when planning the campaign against Ai they divided the army for the first and only time.</a:t>
            </a:r>
          </a:p>
          <a:p>
            <a:r>
              <a:rPr lang="en-GB" altLang="en-US" sz="2800" dirty="0"/>
              <a:t>They fled before their enemy.</a:t>
            </a:r>
          </a:p>
          <a:p>
            <a:pPr eaLnBrk="1" hangingPunct="1"/>
            <a:endParaRPr lang="en-GB" altLang="en-US" dirty="0"/>
          </a:p>
        </p:txBody>
      </p:sp>
      <p:sp>
        <p:nvSpPr>
          <p:cNvPr id="4" name="Footer Placeholder 3">
            <a:extLst>
              <a:ext uri="{FF2B5EF4-FFF2-40B4-BE49-F238E27FC236}">
                <a16:creationId xmlns:a16="http://schemas.microsoft.com/office/drawing/2014/main" id="{B4EE40D3-4A57-4B8D-8E08-B4FD63E6CD99}"/>
              </a:ext>
            </a:extLst>
          </p:cNvPr>
          <p:cNvSpPr>
            <a:spLocks noGrp="1"/>
          </p:cNvSpPr>
          <p:nvPr>
            <p:ph type="ftr" sz="quarter" idx="11"/>
          </p:nvPr>
        </p:nvSpPr>
        <p:spPr/>
        <p:txBody>
          <a:bodyPr/>
          <a:lstStyle/>
          <a:p>
            <a:pPr>
              <a:defRPr/>
            </a:pPr>
            <a:r>
              <a:rPr lang="en-GB"/>
              <a:t>Mountjoy Bible School</a:t>
            </a:r>
          </a:p>
        </p:txBody>
      </p:sp>
      <p:sp>
        <p:nvSpPr>
          <p:cNvPr id="5" name="Slide Number Placeholder 4">
            <a:extLst>
              <a:ext uri="{FF2B5EF4-FFF2-40B4-BE49-F238E27FC236}">
                <a16:creationId xmlns:a16="http://schemas.microsoft.com/office/drawing/2014/main" id="{2300CCEC-38D0-4529-8BFE-7EE08D6F9958}"/>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A3AA23C-335A-4F30-A970-C54690EDDF8E}" type="slidenum">
              <a:rPr lang="en-GB" altLang="en-US" sz="1000">
                <a:solidFill>
                  <a:srgbClr val="9B9A98"/>
                </a:solidFill>
              </a:rPr>
              <a:pPr eaLnBrk="1" hangingPunct="1"/>
              <a:t>20</a:t>
            </a:fld>
            <a:endParaRPr lang="en-GB" altLang="en-US" sz="1000">
              <a:solidFill>
                <a:srgbClr val="9B9A98"/>
              </a:solidFill>
            </a:endParaRPr>
          </a:p>
        </p:txBody>
      </p:sp>
    </p:spTree>
    <p:extLst>
      <p:ext uri="{BB962C8B-B14F-4D97-AF65-F5344CB8AC3E}">
        <p14:creationId xmlns:p14="http://schemas.microsoft.com/office/powerpoint/2010/main" val="69762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47E9184-9979-4DE4-A2C0-58D087DB7F29}"/>
              </a:ext>
            </a:extLst>
          </p:cNvPr>
          <p:cNvSpPr>
            <a:spLocks noGrp="1" noChangeArrowheads="1"/>
          </p:cNvSpPr>
          <p:nvPr>
            <p:ph type="title"/>
          </p:nvPr>
        </p:nvSpPr>
        <p:spPr>
          <a:xfrm>
            <a:off x="1776414" y="274638"/>
            <a:ext cx="8639175" cy="1143000"/>
          </a:xfrm>
        </p:spPr>
        <p:txBody>
          <a:bodyPr/>
          <a:lstStyle/>
          <a:p>
            <a:pPr eaLnBrk="1" hangingPunct="1"/>
            <a:r>
              <a:rPr lang="en-GB" altLang="en-US"/>
              <a:t>Joshua - Warfare</a:t>
            </a:r>
          </a:p>
        </p:txBody>
      </p:sp>
      <p:sp>
        <p:nvSpPr>
          <p:cNvPr id="19459" name="Rectangle 3">
            <a:extLst>
              <a:ext uri="{FF2B5EF4-FFF2-40B4-BE49-F238E27FC236}">
                <a16:creationId xmlns:a16="http://schemas.microsoft.com/office/drawing/2014/main" id="{965CB0B9-103A-44D6-A632-D254E2A38C43}"/>
              </a:ext>
            </a:extLst>
          </p:cNvPr>
          <p:cNvSpPr>
            <a:spLocks noGrp="1" noChangeArrowheads="1"/>
          </p:cNvSpPr>
          <p:nvPr>
            <p:ph idx="1"/>
          </p:nvPr>
        </p:nvSpPr>
        <p:spPr>
          <a:xfrm>
            <a:off x="1776414" y="1600200"/>
            <a:ext cx="8639175" cy="4679950"/>
          </a:xfrm>
        </p:spPr>
        <p:txBody>
          <a:bodyPr>
            <a:normAutofit/>
          </a:bodyPr>
          <a:lstStyle/>
          <a:p>
            <a:pPr eaLnBrk="1" hangingPunct="1"/>
            <a:r>
              <a:rPr lang="en-GB" altLang="en-US" sz="2800" dirty="0"/>
              <a:t>Victory depends on Strategy</a:t>
            </a:r>
          </a:p>
          <a:p>
            <a:pPr eaLnBrk="1" hangingPunct="1"/>
            <a:r>
              <a:rPr lang="en-GB" altLang="en-US" sz="2800" dirty="0"/>
              <a:t>Three campaigns</a:t>
            </a:r>
          </a:p>
          <a:p>
            <a:r>
              <a:rPr lang="en-GB" altLang="en-US" sz="2800" dirty="0"/>
              <a:t>One in the centre</a:t>
            </a:r>
          </a:p>
          <a:p>
            <a:r>
              <a:rPr lang="en-GB" altLang="en-US" sz="2800" dirty="0"/>
              <a:t>One in the South </a:t>
            </a:r>
          </a:p>
          <a:p>
            <a:r>
              <a:rPr lang="en-GB" altLang="en-US" sz="2800" dirty="0"/>
              <a:t>One in the North</a:t>
            </a:r>
          </a:p>
        </p:txBody>
      </p:sp>
      <p:sp>
        <p:nvSpPr>
          <p:cNvPr id="4" name="Slide Number Placeholder 5">
            <a:extLst>
              <a:ext uri="{FF2B5EF4-FFF2-40B4-BE49-F238E27FC236}">
                <a16:creationId xmlns:a16="http://schemas.microsoft.com/office/drawing/2014/main" id="{CB293995-483A-4D72-AF92-006376BB1A49}"/>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782E52C-7C65-4F8C-A1E8-48952A1C59D0}" type="slidenum">
              <a:rPr lang="en-GB" altLang="en-US" sz="1000">
                <a:solidFill>
                  <a:srgbClr val="9B9A98"/>
                </a:solidFill>
              </a:rPr>
              <a:pPr eaLnBrk="1" hangingPunct="1"/>
              <a:t>21</a:t>
            </a:fld>
            <a:endParaRPr lang="en-GB" altLang="en-US" sz="1000">
              <a:solidFill>
                <a:srgbClr val="9B9A98"/>
              </a:solidFill>
            </a:endParaRPr>
          </a:p>
        </p:txBody>
      </p:sp>
      <p:sp>
        <p:nvSpPr>
          <p:cNvPr id="5" name="Footer Placeholder 4">
            <a:extLst>
              <a:ext uri="{FF2B5EF4-FFF2-40B4-BE49-F238E27FC236}">
                <a16:creationId xmlns:a16="http://schemas.microsoft.com/office/drawing/2014/main" id="{5184BC0D-9291-47D9-A172-01ED2FC3A928}"/>
              </a:ext>
            </a:extLst>
          </p:cNvPr>
          <p:cNvSpPr>
            <a:spLocks noGrp="1"/>
          </p:cNvSpPr>
          <p:nvPr>
            <p:ph type="ftr" sz="quarter" idx="11"/>
          </p:nvPr>
        </p:nvSpPr>
        <p:spPr/>
        <p:txBody>
          <a:bodyPr/>
          <a:lstStyle/>
          <a:p>
            <a:pPr>
              <a:defRPr/>
            </a:pPr>
            <a:r>
              <a:rPr lang="en-GB"/>
              <a:t>Mountjoy Bible School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61B2575-8C11-4D6F-9667-9D9F747AB21F}"/>
              </a:ext>
            </a:extLst>
          </p:cNvPr>
          <p:cNvSpPr>
            <a:spLocks noGrp="1"/>
          </p:cNvSpPr>
          <p:nvPr>
            <p:ph type="title"/>
          </p:nvPr>
        </p:nvSpPr>
        <p:spPr>
          <a:xfrm>
            <a:off x="1776414" y="274638"/>
            <a:ext cx="8639175" cy="1143000"/>
          </a:xfrm>
        </p:spPr>
        <p:txBody>
          <a:bodyPr/>
          <a:lstStyle/>
          <a:p>
            <a:pPr eaLnBrk="1" hangingPunct="1"/>
            <a:r>
              <a:rPr lang="en-GB" altLang="en-US"/>
              <a:t>Joshua - Warfare</a:t>
            </a:r>
          </a:p>
        </p:txBody>
      </p:sp>
      <p:sp>
        <p:nvSpPr>
          <p:cNvPr id="20483" name="Content Placeholder 2">
            <a:extLst>
              <a:ext uri="{FF2B5EF4-FFF2-40B4-BE49-F238E27FC236}">
                <a16:creationId xmlns:a16="http://schemas.microsoft.com/office/drawing/2014/main" id="{E707BFA0-7FBA-4D04-BB37-31319AC155D8}"/>
              </a:ext>
            </a:extLst>
          </p:cNvPr>
          <p:cNvSpPr>
            <a:spLocks noGrp="1"/>
          </p:cNvSpPr>
          <p:nvPr>
            <p:ph idx="1"/>
          </p:nvPr>
        </p:nvSpPr>
        <p:spPr>
          <a:xfrm>
            <a:off x="1776414" y="1600200"/>
            <a:ext cx="8639175" cy="4679950"/>
          </a:xfrm>
        </p:spPr>
        <p:txBody>
          <a:bodyPr/>
          <a:lstStyle/>
          <a:p>
            <a:pPr eaLnBrk="1" hangingPunct="1"/>
            <a:r>
              <a:rPr lang="en-GB" altLang="en-US" sz="2800" dirty="0"/>
              <a:t>Victory depends on recovery.</a:t>
            </a:r>
          </a:p>
          <a:p>
            <a:r>
              <a:rPr lang="en-GB" altLang="en-US" sz="2800" dirty="0"/>
              <a:t>After each campaign the army returned to Gilgal to rest.  Gilgal was where the ark was!</a:t>
            </a:r>
          </a:p>
          <a:p>
            <a:r>
              <a:rPr lang="en-GB" altLang="en-US" sz="2800" dirty="0"/>
              <a:t>At Gilgal they recovered and restored their weapons to battle condition.</a:t>
            </a:r>
          </a:p>
          <a:p>
            <a:r>
              <a:rPr lang="en-GB" altLang="en-US" sz="2800" dirty="0"/>
              <a:t>They did not go from campaign to campaign.</a:t>
            </a:r>
          </a:p>
          <a:p>
            <a:r>
              <a:rPr lang="en-GB" altLang="en-US" sz="2800" dirty="0"/>
              <a:t>‘Come ye apart and rest awhile’ is often good advice, even for a soldier</a:t>
            </a:r>
          </a:p>
          <a:p>
            <a:pPr eaLnBrk="1" hangingPunct="1"/>
            <a:endParaRPr lang="en-GB" altLang="en-US" dirty="0"/>
          </a:p>
        </p:txBody>
      </p:sp>
      <p:sp>
        <p:nvSpPr>
          <p:cNvPr id="4" name="Footer Placeholder 3">
            <a:extLst>
              <a:ext uri="{FF2B5EF4-FFF2-40B4-BE49-F238E27FC236}">
                <a16:creationId xmlns:a16="http://schemas.microsoft.com/office/drawing/2014/main" id="{D68213A8-D80F-4E6D-B448-6C17A8D65BFD}"/>
              </a:ext>
            </a:extLst>
          </p:cNvPr>
          <p:cNvSpPr>
            <a:spLocks noGrp="1"/>
          </p:cNvSpPr>
          <p:nvPr>
            <p:ph type="ftr" sz="quarter" idx="11"/>
          </p:nvPr>
        </p:nvSpPr>
        <p:spPr/>
        <p:txBody>
          <a:bodyPr/>
          <a:lstStyle/>
          <a:p>
            <a:pPr>
              <a:defRPr/>
            </a:pPr>
            <a:r>
              <a:rPr lang="en-GB"/>
              <a:t>Mountjoy Bible School</a:t>
            </a:r>
          </a:p>
        </p:txBody>
      </p:sp>
      <p:sp>
        <p:nvSpPr>
          <p:cNvPr id="5" name="Slide Number Placeholder 4">
            <a:extLst>
              <a:ext uri="{FF2B5EF4-FFF2-40B4-BE49-F238E27FC236}">
                <a16:creationId xmlns:a16="http://schemas.microsoft.com/office/drawing/2014/main" id="{86C0D137-0AC6-4816-BDC5-B157407075FA}"/>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4F7D871-B435-4503-A3ED-15F365D5336B}" type="slidenum">
              <a:rPr lang="en-GB" altLang="en-US" sz="1000">
                <a:solidFill>
                  <a:srgbClr val="9B9A98"/>
                </a:solidFill>
              </a:rPr>
              <a:pPr eaLnBrk="1" hangingPunct="1"/>
              <a:t>22</a:t>
            </a:fld>
            <a:endParaRPr lang="en-GB" altLang="en-US" sz="1000">
              <a:solidFill>
                <a:srgbClr val="9B9A9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3514675-332B-4ADE-8B45-80A38AEB1907}"/>
              </a:ext>
            </a:extLst>
          </p:cNvPr>
          <p:cNvSpPr>
            <a:spLocks noGrp="1"/>
          </p:cNvSpPr>
          <p:nvPr>
            <p:ph type="title"/>
          </p:nvPr>
        </p:nvSpPr>
        <p:spPr/>
        <p:txBody>
          <a:bodyPr/>
          <a:lstStyle/>
          <a:p>
            <a:pPr eaLnBrk="1" hangingPunct="1"/>
            <a:r>
              <a:rPr lang="en-GB" altLang="en-US"/>
              <a:t>Joshua - Welfare</a:t>
            </a:r>
          </a:p>
        </p:txBody>
      </p:sp>
      <p:sp>
        <p:nvSpPr>
          <p:cNvPr id="3" name="Content Placeholder 2">
            <a:extLst>
              <a:ext uri="{FF2B5EF4-FFF2-40B4-BE49-F238E27FC236}">
                <a16:creationId xmlns:a16="http://schemas.microsoft.com/office/drawing/2014/main" id="{9CF4D7C4-0C25-4859-A597-90DDF04AB2F6}"/>
              </a:ext>
            </a:extLst>
          </p:cNvPr>
          <p:cNvSpPr>
            <a:spLocks noGrp="1"/>
          </p:cNvSpPr>
          <p:nvPr>
            <p:ph sz="half" idx="1"/>
          </p:nvPr>
        </p:nvSpPr>
        <p:spPr>
          <a:xfrm>
            <a:off x="2589210" y="2133600"/>
            <a:ext cx="9339553" cy="3777622"/>
          </a:xfrm>
        </p:spPr>
        <p:txBody>
          <a:bodyPr>
            <a:normAutofit/>
          </a:bodyPr>
          <a:lstStyle/>
          <a:p>
            <a:pPr eaLnBrk="1" hangingPunct="1"/>
            <a:r>
              <a:rPr lang="en-GB" altLang="en-US" sz="2800" dirty="0"/>
              <a:t>By chapter 13 the great campaigns are over</a:t>
            </a:r>
          </a:p>
          <a:p>
            <a:pPr eaLnBrk="1" hangingPunct="1"/>
            <a:r>
              <a:rPr lang="en-GB" altLang="en-US" sz="2800" dirty="0"/>
              <a:t>There is still much land to be possessed as The Lord tells Joshua but he is now to divide up the land and each tribe will take possession of their own</a:t>
            </a:r>
          </a:p>
          <a:p>
            <a:r>
              <a:rPr lang="en-GB" altLang="en-US" sz="2800" dirty="0"/>
              <a:t>Caleb &amp; Joshua had been there before and they knew what to ask for</a:t>
            </a:r>
          </a:p>
          <a:p>
            <a:r>
              <a:rPr lang="en-GB" altLang="en-US" sz="2800" dirty="0"/>
              <a:t>‘Now therefore give me this mountain’ Chap. 14:12</a:t>
            </a:r>
          </a:p>
        </p:txBody>
      </p:sp>
      <p:sp>
        <p:nvSpPr>
          <p:cNvPr id="5" name="Footer Placeholder 4">
            <a:extLst>
              <a:ext uri="{FF2B5EF4-FFF2-40B4-BE49-F238E27FC236}">
                <a16:creationId xmlns:a16="http://schemas.microsoft.com/office/drawing/2014/main" id="{467136A5-A403-4A0B-9445-1F869C938E57}"/>
              </a:ext>
            </a:extLst>
          </p:cNvPr>
          <p:cNvSpPr>
            <a:spLocks noGrp="1"/>
          </p:cNvSpPr>
          <p:nvPr>
            <p:ph type="ftr" sz="quarter" idx="11"/>
          </p:nvPr>
        </p:nvSpPr>
        <p:spPr/>
        <p:txBody>
          <a:bodyPr/>
          <a:lstStyle/>
          <a:p>
            <a:pPr>
              <a:defRPr/>
            </a:pPr>
            <a:r>
              <a:rPr lang="en-GB"/>
              <a:t>Mountjoy Bible School</a:t>
            </a:r>
          </a:p>
        </p:txBody>
      </p:sp>
      <p:sp>
        <p:nvSpPr>
          <p:cNvPr id="6" name="Slide Number Placeholder 5">
            <a:extLst>
              <a:ext uri="{FF2B5EF4-FFF2-40B4-BE49-F238E27FC236}">
                <a16:creationId xmlns:a16="http://schemas.microsoft.com/office/drawing/2014/main" id="{C9DF2FBC-BA38-4920-BFF7-78CFB373801A}"/>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60C1D99-19C6-4FF8-84AB-024EFE919850}" type="slidenum">
              <a:rPr lang="en-GB" altLang="en-US" sz="1000">
                <a:solidFill>
                  <a:srgbClr val="9B9A98"/>
                </a:solidFill>
              </a:rPr>
              <a:pPr eaLnBrk="1" hangingPunct="1"/>
              <a:t>23</a:t>
            </a:fld>
            <a:endParaRPr lang="en-GB" altLang="en-US" sz="1000">
              <a:solidFill>
                <a:srgbClr val="9B9A9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3514675-332B-4ADE-8B45-80A38AEB1907}"/>
              </a:ext>
            </a:extLst>
          </p:cNvPr>
          <p:cNvSpPr>
            <a:spLocks noGrp="1"/>
          </p:cNvSpPr>
          <p:nvPr>
            <p:ph type="title"/>
          </p:nvPr>
        </p:nvSpPr>
        <p:spPr/>
        <p:txBody>
          <a:bodyPr/>
          <a:lstStyle/>
          <a:p>
            <a:pPr eaLnBrk="1" hangingPunct="1"/>
            <a:r>
              <a:rPr lang="en-GB" altLang="en-US" dirty="0"/>
              <a:t>Joshua - Welfare</a:t>
            </a:r>
          </a:p>
        </p:txBody>
      </p:sp>
      <p:sp>
        <p:nvSpPr>
          <p:cNvPr id="3" name="Content Placeholder 2">
            <a:extLst>
              <a:ext uri="{FF2B5EF4-FFF2-40B4-BE49-F238E27FC236}">
                <a16:creationId xmlns:a16="http://schemas.microsoft.com/office/drawing/2014/main" id="{9CF4D7C4-0C25-4859-A597-90DDF04AB2F6}"/>
              </a:ext>
            </a:extLst>
          </p:cNvPr>
          <p:cNvSpPr>
            <a:spLocks noGrp="1"/>
          </p:cNvSpPr>
          <p:nvPr>
            <p:ph sz="half" idx="1"/>
          </p:nvPr>
        </p:nvSpPr>
        <p:spPr>
          <a:xfrm>
            <a:off x="2589211" y="2133600"/>
            <a:ext cx="8491653" cy="3777622"/>
          </a:xfrm>
        </p:spPr>
        <p:txBody>
          <a:bodyPr>
            <a:normAutofit/>
          </a:bodyPr>
          <a:lstStyle/>
          <a:p>
            <a:pPr eaLnBrk="1" hangingPunct="1"/>
            <a:r>
              <a:rPr lang="en-GB" altLang="en-US" sz="2800" dirty="0"/>
              <a:t>The tribes of Reuben and Gad and the half tribe of Manasseh fought in the campaigns but had already decided to make their home outside the land on the east side of Jordan</a:t>
            </a:r>
          </a:p>
          <a:p>
            <a:pPr eaLnBrk="1" hangingPunct="1"/>
            <a:r>
              <a:rPr lang="en-GB" altLang="en-US" sz="2800" dirty="0"/>
              <a:t>They were only half committed to the plan of God </a:t>
            </a:r>
          </a:p>
          <a:p>
            <a:pPr eaLnBrk="1" hangingPunct="1"/>
            <a:r>
              <a:rPr lang="en-GB" altLang="en-US" sz="2800" dirty="0"/>
              <a:t>They would be the first to be carried away into captivity</a:t>
            </a:r>
          </a:p>
        </p:txBody>
      </p:sp>
      <p:sp>
        <p:nvSpPr>
          <p:cNvPr id="5" name="Footer Placeholder 4">
            <a:extLst>
              <a:ext uri="{FF2B5EF4-FFF2-40B4-BE49-F238E27FC236}">
                <a16:creationId xmlns:a16="http://schemas.microsoft.com/office/drawing/2014/main" id="{467136A5-A403-4A0B-9445-1F869C938E57}"/>
              </a:ext>
            </a:extLst>
          </p:cNvPr>
          <p:cNvSpPr>
            <a:spLocks noGrp="1"/>
          </p:cNvSpPr>
          <p:nvPr>
            <p:ph type="ftr" sz="quarter" idx="11"/>
          </p:nvPr>
        </p:nvSpPr>
        <p:spPr/>
        <p:txBody>
          <a:bodyPr/>
          <a:lstStyle/>
          <a:p>
            <a:pPr>
              <a:defRPr/>
            </a:pPr>
            <a:r>
              <a:rPr lang="en-GB"/>
              <a:t>Mountjoy Bible School</a:t>
            </a:r>
          </a:p>
        </p:txBody>
      </p:sp>
      <p:sp>
        <p:nvSpPr>
          <p:cNvPr id="6" name="Slide Number Placeholder 5">
            <a:extLst>
              <a:ext uri="{FF2B5EF4-FFF2-40B4-BE49-F238E27FC236}">
                <a16:creationId xmlns:a16="http://schemas.microsoft.com/office/drawing/2014/main" id="{C9DF2FBC-BA38-4920-BFF7-78CFB373801A}"/>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60C1D99-19C6-4FF8-84AB-024EFE919850}" type="slidenum">
              <a:rPr lang="en-GB" altLang="en-US" sz="1000">
                <a:solidFill>
                  <a:srgbClr val="9B9A98"/>
                </a:solidFill>
              </a:rPr>
              <a:pPr eaLnBrk="1" hangingPunct="1"/>
              <a:t>24</a:t>
            </a:fld>
            <a:endParaRPr lang="en-GB" altLang="en-US" sz="1000">
              <a:solidFill>
                <a:srgbClr val="9B9A98"/>
              </a:solidFill>
            </a:endParaRPr>
          </a:p>
        </p:txBody>
      </p:sp>
    </p:spTree>
    <p:extLst>
      <p:ext uri="{BB962C8B-B14F-4D97-AF65-F5344CB8AC3E}">
        <p14:creationId xmlns:p14="http://schemas.microsoft.com/office/powerpoint/2010/main" val="329183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925C345-FE9B-41A3-9814-1826C056405A}"/>
              </a:ext>
            </a:extLst>
          </p:cNvPr>
          <p:cNvSpPr>
            <a:spLocks noGrp="1"/>
          </p:cNvSpPr>
          <p:nvPr>
            <p:ph type="title"/>
          </p:nvPr>
        </p:nvSpPr>
        <p:spPr>
          <a:xfrm>
            <a:off x="1776414" y="274638"/>
            <a:ext cx="8639175" cy="1143000"/>
          </a:xfrm>
        </p:spPr>
        <p:txBody>
          <a:bodyPr/>
          <a:lstStyle/>
          <a:p>
            <a:r>
              <a:rPr lang="en-GB" altLang="en-US" dirty="0"/>
              <a:t>Joshua - Welfare</a:t>
            </a:r>
          </a:p>
        </p:txBody>
      </p:sp>
      <p:sp>
        <p:nvSpPr>
          <p:cNvPr id="21507" name="Content Placeholder 2">
            <a:extLst>
              <a:ext uri="{FF2B5EF4-FFF2-40B4-BE49-F238E27FC236}">
                <a16:creationId xmlns:a16="http://schemas.microsoft.com/office/drawing/2014/main" id="{88D3B200-58C5-4666-8446-8A1B7D351E8B}"/>
              </a:ext>
            </a:extLst>
          </p:cNvPr>
          <p:cNvSpPr>
            <a:spLocks noGrp="1"/>
          </p:cNvSpPr>
          <p:nvPr>
            <p:ph idx="1"/>
          </p:nvPr>
        </p:nvSpPr>
        <p:spPr>
          <a:xfrm>
            <a:off x="1776414" y="1600200"/>
            <a:ext cx="9853091" cy="4679950"/>
          </a:xfrm>
        </p:spPr>
        <p:txBody>
          <a:bodyPr/>
          <a:lstStyle/>
          <a:p>
            <a:r>
              <a:rPr lang="en-GB" altLang="en-US" sz="2800" dirty="0"/>
              <a:t>By chapter 18 the tabernacle is moved to Shiloh</a:t>
            </a:r>
          </a:p>
          <a:p>
            <a:r>
              <a:rPr lang="en-GB" altLang="en-US" sz="2800" dirty="0"/>
              <a:t>Then the whole congregation of the people of Israel assembled at Shiloh and set up the tent of meeting there. The land lay subdued before them. </a:t>
            </a:r>
            <a:br>
              <a:rPr lang="en-GB" altLang="en-US" sz="2800" dirty="0"/>
            </a:br>
            <a:r>
              <a:rPr lang="en-GB" altLang="en-US" sz="2800" dirty="0"/>
              <a:t>Joshua 18:1 (ESV)</a:t>
            </a:r>
          </a:p>
          <a:p>
            <a:r>
              <a:rPr lang="en-GB" altLang="en-US" sz="2800" dirty="0"/>
              <a:t>The tribe of Levi were given 48 strategically placed cities and among them were the six cities of refuge as promised in Numbers 35</a:t>
            </a:r>
            <a:endParaRPr lang="en-GB" altLang="en-US" sz="3000" dirty="0"/>
          </a:p>
          <a:p>
            <a:endParaRPr lang="en-GB" altLang="en-US" sz="2800" dirty="0"/>
          </a:p>
          <a:p>
            <a:endParaRPr lang="en-GB" altLang="en-US" dirty="0"/>
          </a:p>
          <a:p>
            <a:endParaRPr lang="en-GB" altLang="en-US" dirty="0"/>
          </a:p>
          <a:p>
            <a:endParaRPr lang="en-GB" altLang="en-US" dirty="0"/>
          </a:p>
          <a:p>
            <a:pPr eaLnBrk="1" hangingPunct="1"/>
            <a:endParaRPr lang="en-GB" altLang="en-US" dirty="0"/>
          </a:p>
        </p:txBody>
      </p:sp>
      <p:sp>
        <p:nvSpPr>
          <p:cNvPr id="4" name="Footer Placeholder 3">
            <a:extLst>
              <a:ext uri="{FF2B5EF4-FFF2-40B4-BE49-F238E27FC236}">
                <a16:creationId xmlns:a16="http://schemas.microsoft.com/office/drawing/2014/main" id="{B5D883EE-B4E5-4F90-A096-C5E53122B56A}"/>
              </a:ext>
            </a:extLst>
          </p:cNvPr>
          <p:cNvSpPr>
            <a:spLocks noGrp="1"/>
          </p:cNvSpPr>
          <p:nvPr>
            <p:ph type="ftr" sz="quarter" idx="11"/>
          </p:nvPr>
        </p:nvSpPr>
        <p:spPr/>
        <p:txBody>
          <a:bodyPr/>
          <a:lstStyle/>
          <a:p>
            <a:pPr>
              <a:defRPr/>
            </a:pPr>
            <a:r>
              <a:rPr lang="en-GB"/>
              <a:t>Mountjoy Bible School</a:t>
            </a:r>
          </a:p>
        </p:txBody>
      </p:sp>
      <p:sp>
        <p:nvSpPr>
          <p:cNvPr id="5" name="Slide Number Placeholder 4">
            <a:extLst>
              <a:ext uri="{FF2B5EF4-FFF2-40B4-BE49-F238E27FC236}">
                <a16:creationId xmlns:a16="http://schemas.microsoft.com/office/drawing/2014/main" id="{DC3364B5-9F15-42CC-9A44-D9572877CF6E}"/>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FCAB9E3-9C8D-4FD4-9D2B-E671A13C3AD1}" type="slidenum">
              <a:rPr lang="en-GB" altLang="en-US" sz="1000">
                <a:solidFill>
                  <a:srgbClr val="9B9A98"/>
                </a:solidFill>
              </a:rPr>
              <a:pPr eaLnBrk="1" hangingPunct="1"/>
              <a:t>25</a:t>
            </a:fld>
            <a:endParaRPr lang="en-GB" altLang="en-US" sz="1000">
              <a:solidFill>
                <a:srgbClr val="9B9A9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925C345-FE9B-41A3-9814-1826C056405A}"/>
              </a:ext>
            </a:extLst>
          </p:cNvPr>
          <p:cNvSpPr>
            <a:spLocks noGrp="1"/>
          </p:cNvSpPr>
          <p:nvPr>
            <p:ph type="title"/>
          </p:nvPr>
        </p:nvSpPr>
        <p:spPr>
          <a:xfrm>
            <a:off x="1776414" y="274638"/>
            <a:ext cx="8639175" cy="1143000"/>
          </a:xfrm>
        </p:spPr>
        <p:txBody>
          <a:bodyPr/>
          <a:lstStyle/>
          <a:p>
            <a:r>
              <a:rPr lang="en-GB" altLang="en-US" dirty="0"/>
              <a:t>Joshua - Welfare</a:t>
            </a:r>
          </a:p>
        </p:txBody>
      </p:sp>
      <p:sp>
        <p:nvSpPr>
          <p:cNvPr id="21507" name="Content Placeholder 2">
            <a:extLst>
              <a:ext uri="{FF2B5EF4-FFF2-40B4-BE49-F238E27FC236}">
                <a16:creationId xmlns:a16="http://schemas.microsoft.com/office/drawing/2014/main" id="{88D3B200-58C5-4666-8446-8A1B7D351E8B}"/>
              </a:ext>
            </a:extLst>
          </p:cNvPr>
          <p:cNvSpPr>
            <a:spLocks noGrp="1"/>
          </p:cNvSpPr>
          <p:nvPr>
            <p:ph idx="1"/>
          </p:nvPr>
        </p:nvSpPr>
        <p:spPr>
          <a:xfrm>
            <a:off x="1604356" y="1271847"/>
            <a:ext cx="10025149" cy="4863961"/>
          </a:xfrm>
        </p:spPr>
        <p:txBody>
          <a:bodyPr>
            <a:normAutofit lnSpcReduction="10000"/>
          </a:bodyPr>
          <a:lstStyle/>
          <a:p>
            <a:r>
              <a:rPr lang="en-GB" altLang="en-US" sz="2800" dirty="0"/>
              <a:t>Thus the LORD gave to Israel all the land that he swore to give to their fathers. And they took possession of it, and they settled there.</a:t>
            </a:r>
          </a:p>
          <a:p>
            <a:r>
              <a:rPr lang="en-GB" altLang="en-US" sz="2800" dirty="0"/>
              <a:t>And the LORD gave them rest on every side just as he had sworn to their fathers. Not one of all their enemies had withstood them, for the LORD had given all their enemies into their hands. Joshua 21:43-44 (ESV)</a:t>
            </a:r>
          </a:p>
          <a:p>
            <a:r>
              <a:rPr lang="en-GB" altLang="en-US" sz="2800" dirty="0"/>
              <a:t>Any student of Joshua is obliged to read Hebrews chapters 3 and 4 where we discover that the whole book is a type of the believer entering into all that God has prepared for them</a:t>
            </a:r>
          </a:p>
          <a:p>
            <a:endParaRPr lang="en-GB" altLang="en-US" dirty="0"/>
          </a:p>
          <a:p>
            <a:endParaRPr lang="en-GB" altLang="en-US" dirty="0"/>
          </a:p>
          <a:p>
            <a:pPr eaLnBrk="1" hangingPunct="1"/>
            <a:endParaRPr lang="en-GB" altLang="en-US" dirty="0"/>
          </a:p>
        </p:txBody>
      </p:sp>
      <p:sp>
        <p:nvSpPr>
          <p:cNvPr id="4" name="Footer Placeholder 3">
            <a:extLst>
              <a:ext uri="{FF2B5EF4-FFF2-40B4-BE49-F238E27FC236}">
                <a16:creationId xmlns:a16="http://schemas.microsoft.com/office/drawing/2014/main" id="{B5D883EE-B4E5-4F90-A096-C5E53122B56A}"/>
              </a:ext>
            </a:extLst>
          </p:cNvPr>
          <p:cNvSpPr>
            <a:spLocks noGrp="1"/>
          </p:cNvSpPr>
          <p:nvPr>
            <p:ph type="ftr" sz="quarter" idx="11"/>
          </p:nvPr>
        </p:nvSpPr>
        <p:spPr/>
        <p:txBody>
          <a:bodyPr/>
          <a:lstStyle/>
          <a:p>
            <a:pPr>
              <a:defRPr/>
            </a:pPr>
            <a:r>
              <a:rPr lang="en-GB"/>
              <a:t>Mountjoy Bible School</a:t>
            </a:r>
          </a:p>
        </p:txBody>
      </p:sp>
      <p:sp>
        <p:nvSpPr>
          <p:cNvPr id="5" name="Slide Number Placeholder 4">
            <a:extLst>
              <a:ext uri="{FF2B5EF4-FFF2-40B4-BE49-F238E27FC236}">
                <a16:creationId xmlns:a16="http://schemas.microsoft.com/office/drawing/2014/main" id="{DC3364B5-9F15-42CC-9A44-D9572877CF6E}"/>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FCAB9E3-9C8D-4FD4-9D2B-E671A13C3AD1}" type="slidenum">
              <a:rPr lang="en-GB" altLang="en-US" sz="1000">
                <a:solidFill>
                  <a:srgbClr val="9B9A98"/>
                </a:solidFill>
              </a:rPr>
              <a:pPr eaLnBrk="1" hangingPunct="1"/>
              <a:t>26</a:t>
            </a:fld>
            <a:endParaRPr lang="en-GB" altLang="en-US" sz="1000">
              <a:solidFill>
                <a:srgbClr val="9B9A98"/>
              </a:solidFill>
            </a:endParaRPr>
          </a:p>
        </p:txBody>
      </p:sp>
    </p:spTree>
    <p:extLst>
      <p:ext uri="{BB962C8B-B14F-4D97-AF65-F5344CB8AC3E}">
        <p14:creationId xmlns:p14="http://schemas.microsoft.com/office/powerpoint/2010/main" val="39400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EB528AF-DB91-4125-A645-40582588795C}"/>
              </a:ext>
            </a:extLst>
          </p:cNvPr>
          <p:cNvSpPr>
            <a:spLocks noGrp="1" noChangeArrowheads="1"/>
          </p:cNvSpPr>
          <p:nvPr>
            <p:ph type="title"/>
          </p:nvPr>
        </p:nvSpPr>
        <p:spPr>
          <a:xfrm>
            <a:off x="1776414" y="274638"/>
            <a:ext cx="8639175" cy="1143000"/>
          </a:xfrm>
        </p:spPr>
        <p:txBody>
          <a:bodyPr/>
          <a:lstStyle/>
          <a:p>
            <a:r>
              <a:rPr lang="en-GB" dirty="0"/>
              <a:t>From Canaan to Babylon: Judges</a:t>
            </a:r>
            <a:endParaRPr lang="en-GB" altLang="en-US" dirty="0"/>
          </a:p>
        </p:txBody>
      </p:sp>
      <p:sp>
        <p:nvSpPr>
          <p:cNvPr id="39939" name="Rectangle 3">
            <a:extLst>
              <a:ext uri="{FF2B5EF4-FFF2-40B4-BE49-F238E27FC236}">
                <a16:creationId xmlns:a16="http://schemas.microsoft.com/office/drawing/2014/main" id="{AA914BA3-8B89-46D6-B206-5A216285EAC9}"/>
              </a:ext>
            </a:extLst>
          </p:cNvPr>
          <p:cNvSpPr>
            <a:spLocks noGrp="1" noChangeArrowheads="1"/>
          </p:cNvSpPr>
          <p:nvPr>
            <p:ph idx="1"/>
          </p:nvPr>
        </p:nvSpPr>
        <p:spPr>
          <a:xfrm>
            <a:off x="1776414" y="1612668"/>
            <a:ext cx="8639175" cy="4667481"/>
          </a:xfrm>
        </p:spPr>
        <p:txBody>
          <a:bodyPr>
            <a:normAutofit/>
          </a:bodyPr>
          <a:lstStyle/>
          <a:p>
            <a:pPr eaLnBrk="1" hangingPunct="1"/>
            <a:r>
              <a:rPr lang="en-GB" altLang="en-US" sz="2800" dirty="0"/>
              <a:t>The outline</a:t>
            </a:r>
          </a:p>
          <a:p>
            <a:pPr eaLnBrk="1" hangingPunct="1"/>
            <a:r>
              <a:rPr lang="en-GB" altLang="en-US" sz="2800" dirty="0"/>
              <a:t>Explanatory prologue chapters 1&amp;2</a:t>
            </a:r>
          </a:p>
          <a:p>
            <a:pPr eaLnBrk="1" hangingPunct="1"/>
            <a:r>
              <a:rPr lang="en-GB" altLang="en-US" sz="2800" dirty="0"/>
              <a:t>Oppression &amp; Deliverance chapters 3 to 16</a:t>
            </a:r>
          </a:p>
          <a:p>
            <a:pPr eaLnBrk="1" hangingPunct="1"/>
            <a:r>
              <a:rPr lang="en-GB" altLang="en-US" sz="2800" dirty="0"/>
              <a:t>Whilst twelve judges are listed six are recorded in detail</a:t>
            </a:r>
          </a:p>
          <a:p>
            <a:pPr eaLnBrk="1" hangingPunct="1"/>
            <a:r>
              <a:rPr lang="en-GB" altLang="en-US" sz="2800" dirty="0"/>
              <a:t>Illustrative epilogue chapters 17 to 21</a:t>
            </a:r>
          </a:p>
        </p:txBody>
      </p:sp>
      <p:sp>
        <p:nvSpPr>
          <p:cNvPr id="4" name="Slide Number Placeholder 5">
            <a:extLst>
              <a:ext uri="{FF2B5EF4-FFF2-40B4-BE49-F238E27FC236}">
                <a16:creationId xmlns:a16="http://schemas.microsoft.com/office/drawing/2014/main" id="{E819797F-6572-4B0B-930E-D738860D40DA}"/>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8669D4E-2394-41FD-A7B7-8E85F7449D9D}" type="slidenum">
              <a:rPr lang="en-GB" altLang="en-US" sz="1000">
                <a:solidFill>
                  <a:srgbClr val="9B9A98"/>
                </a:solidFill>
              </a:rPr>
              <a:pPr eaLnBrk="1" hangingPunct="1"/>
              <a:t>27</a:t>
            </a:fld>
            <a:endParaRPr lang="en-GB" altLang="en-US" sz="1000">
              <a:solidFill>
                <a:srgbClr val="9B9A98"/>
              </a:solidFill>
            </a:endParaRPr>
          </a:p>
        </p:txBody>
      </p:sp>
      <p:sp>
        <p:nvSpPr>
          <p:cNvPr id="5" name="Footer Placeholder 4">
            <a:extLst>
              <a:ext uri="{FF2B5EF4-FFF2-40B4-BE49-F238E27FC236}">
                <a16:creationId xmlns:a16="http://schemas.microsoft.com/office/drawing/2014/main" id="{3B5F9F57-1A9E-4CE8-9527-57CC34C7C9AD}"/>
              </a:ext>
            </a:extLst>
          </p:cNvPr>
          <p:cNvSpPr>
            <a:spLocks noGrp="1"/>
          </p:cNvSpPr>
          <p:nvPr>
            <p:ph type="ftr" sz="quarter" idx="11"/>
          </p:nvPr>
        </p:nvSpPr>
        <p:spPr/>
        <p:txBody>
          <a:bodyPr/>
          <a:lstStyle/>
          <a:p>
            <a:pPr>
              <a:defRPr/>
            </a:pPr>
            <a:r>
              <a:rPr lang="en-GB"/>
              <a:t>Mountjoy Bible School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p:txBody>
          <a:bodyPr/>
          <a:lstStyle/>
          <a:p>
            <a:r>
              <a:rPr lang="en-GB" dirty="0"/>
              <a:t>Judges: the prologue</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p:txBody>
          <a:bodyPr>
            <a:normAutofit/>
          </a:bodyPr>
          <a:lstStyle/>
          <a:p>
            <a:r>
              <a:rPr lang="en-GB" sz="2800" dirty="0"/>
              <a:t>If Israel could expunge the record of the book of Judges from their history they surely would</a:t>
            </a:r>
          </a:p>
          <a:p>
            <a:r>
              <a:rPr lang="en-GB" sz="2800" dirty="0"/>
              <a:t>After the triumphant book of Joshua the book of Judges is a record of abject failure</a:t>
            </a:r>
          </a:p>
          <a:p>
            <a:r>
              <a:rPr lang="en-GB" sz="2800" dirty="0"/>
              <a:t>The reasons are placed right at the door in chapter 1</a:t>
            </a:r>
          </a:p>
          <a:p>
            <a:r>
              <a:rPr lang="en-GB" sz="2800" dirty="0"/>
              <a:t>This failure is caused by compromise</a:t>
            </a:r>
          </a:p>
        </p:txBody>
      </p:sp>
    </p:spTree>
    <p:extLst>
      <p:ext uri="{BB962C8B-B14F-4D97-AF65-F5344CB8AC3E}">
        <p14:creationId xmlns:p14="http://schemas.microsoft.com/office/powerpoint/2010/main" val="330136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308224"/>
            <a:ext cx="8911687" cy="897121"/>
          </a:xfrm>
        </p:spPr>
        <p:txBody>
          <a:bodyPr/>
          <a:lstStyle/>
          <a:p>
            <a:r>
              <a:rPr lang="en-GB" dirty="0"/>
              <a:t>Judges: the prologue</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1920239" y="1379913"/>
            <a:ext cx="9800705" cy="5278582"/>
          </a:xfrm>
        </p:spPr>
        <p:txBody>
          <a:bodyPr>
            <a:normAutofit lnSpcReduction="10000"/>
          </a:bodyPr>
          <a:lstStyle/>
          <a:p>
            <a:r>
              <a:rPr lang="en-GB" sz="2800" dirty="0"/>
              <a:t>And the LORD was with Judah, and he took possession of the hill country, but he could not drive out the inhabitants of the plain because they had chariots of iron. Judges 1:19 (ESV)</a:t>
            </a:r>
          </a:p>
          <a:p>
            <a:r>
              <a:rPr lang="en-GB" sz="2800" dirty="0"/>
              <a:t>The rest of the chapter lists seven other tribes that did not drive out the Canaanites but came to terms with them</a:t>
            </a:r>
          </a:p>
          <a:p>
            <a:r>
              <a:rPr lang="en-GB" sz="2800" dirty="0"/>
              <a:t>Then appears the Angel of the covenant introduced in Ex. 23 and who had appeared in Joshua chapter 5 </a:t>
            </a:r>
          </a:p>
          <a:p>
            <a:r>
              <a:rPr lang="en-GB" sz="2800" dirty="0"/>
              <a:t>“Behold, I send an angel before you to guard you on the way and to bring you to the place that I have prepared. Exodus 23:20 (ESV)</a:t>
            </a:r>
          </a:p>
          <a:p>
            <a:endParaRPr lang="en-GB" sz="2800" dirty="0"/>
          </a:p>
          <a:p>
            <a:endParaRPr lang="en-GB" sz="2800" dirty="0"/>
          </a:p>
        </p:txBody>
      </p:sp>
    </p:spTree>
    <p:extLst>
      <p:ext uri="{BB962C8B-B14F-4D97-AF65-F5344CB8AC3E}">
        <p14:creationId xmlns:p14="http://schemas.microsoft.com/office/powerpoint/2010/main" val="141640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p:txBody>
          <a:bodyPr/>
          <a:lstStyle/>
          <a:p>
            <a:r>
              <a:rPr lang="en-GB" dirty="0"/>
              <a:t>An overview of the Old Testament</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111433" y="2133599"/>
            <a:ext cx="9393179" cy="4549833"/>
          </a:xfrm>
        </p:spPr>
        <p:txBody>
          <a:bodyPr>
            <a:normAutofit/>
          </a:bodyPr>
          <a:lstStyle/>
          <a:p>
            <a:r>
              <a:rPr lang="en-GB" sz="2800" dirty="0"/>
              <a:t>In this lesson we will cover a period of 850 years from Canaan to Babylon but without gaps in the record</a:t>
            </a:r>
          </a:p>
          <a:p>
            <a:r>
              <a:rPr lang="en-GB" sz="2800" dirty="0"/>
              <a:t>In the first part of the overview we looked at the Torah the five books of Moses</a:t>
            </a:r>
          </a:p>
          <a:p>
            <a:r>
              <a:rPr lang="en-GB" sz="2800" dirty="0"/>
              <a:t>This lesson we will look at seven books of history in which </a:t>
            </a:r>
            <a:r>
              <a:rPr lang="en-GB" sz="2800"/>
              <a:t>are embedded five </a:t>
            </a:r>
            <a:r>
              <a:rPr lang="en-GB" sz="2800" dirty="0"/>
              <a:t>important prophets who have not written books</a:t>
            </a:r>
          </a:p>
          <a:p>
            <a:r>
              <a:rPr lang="en-GB" sz="2800" dirty="0"/>
              <a:t>Next lesson we will look at the books of prophecy</a:t>
            </a:r>
          </a:p>
          <a:p>
            <a:endParaRPr lang="en-GB" sz="2800" dirty="0"/>
          </a:p>
          <a:p>
            <a:endParaRPr lang="en-GB" sz="2800" dirty="0"/>
          </a:p>
        </p:txBody>
      </p:sp>
    </p:spTree>
    <p:extLst>
      <p:ext uri="{BB962C8B-B14F-4D97-AF65-F5344CB8AC3E}">
        <p14:creationId xmlns:p14="http://schemas.microsoft.com/office/powerpoint/2010/main" val="272153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441224"/>
            <a:ext cx="8911687" cy="938689"/>
          </a:xfrm>
        </p:spPr>
        <p:txBody>
          <a:bodyPr/>
          <a:lstStyle/>
          <a:p>
            <a:r>
              <a:rPr lang="en-GB" dirty="0"/>
              <a:t>Judges: the prologue</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1920239" y="1379913"/>
            <a:ext cx="9800705" cy="4946072"/>
          </a:xfrm>
        </p:spPr>
        <p:txBody>
          <a:bodyPr>
            <a:normAutofit fontScale="85000" lnSpcReduction="20000"/>
          </a:bodyPr>
          <a:lstStyle/>
          <a:p>
            <a:r>
              <a:rPr lang="en-GB" sz="2800" dirty="0"/>
              <a:t>Now the angel of the LORD went up from Gilgal to </a:t>
            </a:r>
            <a:r>
              <a:rPr lang="en-GB" sz="2800" dirty="0" err="1"/>
              <a:t>Bochim</a:t>
            </a:r>
            <a:r>
              <a:rPr lang="en-GB" sz="2800" dirty="0"/>
              <a:t>. And he said, “I brought you up from Egypt and brought you into the land that I swore to give to your fathers. I said, ‘I will never break my covenant with you, and you shall make no covenant with the inhabitants of this land; you shall break down their altars.’ </a:t>
            </a:r>
          </a:p>
          <a:p>
            <a:r>
              <a:rPr lang="en-GB" sz="2800" dirty="0"/>
              <a:t>But you have not obeyed my voice. What is this you have done? So now I say, I will not drive them out before you, but they shall become thorns in your sides, and their gods shall be a snare to you.” </a:t>
            </a:r>
          </a:p>
          <a:p>
            <a:r>
              <a:rPr lang="en-GB" sz="2800" dirty="0"/>
              <a:t>As soon as the angel of the LORD spoke these words to all the people of Israel, the people lifted up their voices and wept. </a:t>
            </a:r>
          </a:p>
          <a:p>
            <a:r>
              <a:rPr lang="en-GB" sz="2800" dirty="0"/>
              <a:t>And they called the name of that place </a:t>
            </a:r>
            <a:r>
              <a:rPr lang="en-GB" sz="2800" dirty="0" err="1"/>
              <a:t>Bochim</a:t>
            </a:r>
            <a:r>
              <a:rPr lang="en-GB" sz="2800" dirty="0"/>
              <a:t>. And they sacrificed there to the LORD. Judges 2:1–5 (ESV)</a:t>
            </a:r>
          </a:p>
        </p:txBody>
      </p:sp>
    </p:spTree>
    <p:extLst>
      <p:ext uri="{BB962C8B-B14F-4D97-AF65-F5344CB8AC3E}">
        <p14:creationId xmlns:p14="http://schemas.microsoft.com/office/powerpoint/2010/main" val="408182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266662"/>
            <a:ext cx="8911687" cy="963622"/>
          </a:xfrm>
        </p:spPr>
        <p:txBody>
          <a:bodyPr/>
          <a:lstStyle/>
          <a:p>
            <a:r>
              <a:rPr lang="en-GB" dirty="0"/>
              <a:t>Judges: the prologue</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1920239" y="1379913"/>
            <a:ext cx="9800705" cy="4946072"/>
          </a:xfrm>
        </p:spPr>
        <p:txBody>
          <a:bodyPr>
            <a:normAutofit lnSpcReduction="10000"/>
          </a:bodyPr>
          <a:lstStyle/>
          <a:p>
            <a:r>
              <a:rPr lang="en-GB" sz="2800" dirty="0"/>
              <a:t>Compromise is the cause of failure then and now</a:t>
            </a:r>
          </a:p>
          <a:p>
            <a:r>
              <a:rPr lang="en-GB" sz="2800" dirty="0"/>
              <a:t>What agreement has the temple of God with idols? For we are the temple of the living God; as God said, “I will make my dwelling among them and walk among them, and I will be their God, and they shall be my people. </a:t>
            </a:r>
          </a:p>
          <a:p>
            <a:r>
              <a:rPr lang="en-GB" sz="2800" dirty="0"/>
              <a:t>Therefore go out from their midst, and be separate from them, says the Lord, and touch no unclean thing; then I will welcome you, and I will be a father to you, and you shall be sons and daughters to me, says the Lord Almighty.” 2 Corinthians 6:16–18 (ESV)</a:t>
            </a:r>
          </a:p>
          <a:p>
            <a:endParaRPr lang="en-GB" sz="2800" dirty="0"/>
          </a:p>
          <a:p>
            <a:endParaRPr lang="en-GB" sz="2800" dirty="0"/>
          </a:p>
        </p:txBody>
      </p:sp>
    </p:spTree>
    <p:extLst>
      <p:ext uri="{BB962C8B-B14F-4D97-AF65-F5344CB8AC3E}">
        <p14:creationId xmlns:p14="http://schemas.microsoft.com/office/powerpoint/2010/main" val="181174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13992"/>
          </a:xfrm>
        </p:spPr>
        <p:txBody>
          <a:bodyPr/>
          <a:lstStyle/>
          <a:p>
            <a:r>
              <a:rPr lang="en-GB" dirty="0"/>
              <a:t>Judges: the prologue</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1712422" y="1554479"/>
            <a:ext cx="10058400" cy="4746567"/>
          </a:xfrm>
        </p:spPr>
        <p:txBody>
          <a:bodyPr>
            <a:normAutofit/>
          </a:bodyPr>
          <a:lstStyle/>
          <a:p>
            <a:r>
              <a:rPr lang="en-GB" sz="2800" dirty="0"/>
              <a:t>Living with the Canaanites brings the standards of the Canaanites then the gods of the Canaanites</a:t>
            </a:r>
          </a:p>
          <a:p>
            <a:r>
              <a:rPr lang="en-GB" sz="2800" dirty="0"/>
              <a:t>And the people of Israel did what was evil in the sight of the LORD and served the Baals. </a:t>
            </a:r>
          </a:p>
          <a:p>
            <a:r>
              <a:rPr lang="en-GB" sz="2800" dirty="0"/>
              <a:t>And they abandoned the LORD, the God of their fathers, who had brought them out of the land of Egypt. They went after other gods, from among the gods of the peoples who were around them, and bowed down to them. And they provoked the LORD to anger. </a:t>
            </a:r>
          </a:p>
          <a:p>
            <a:endParaRPr lang="en-GB" sz="2800" dirty="0"/>
          </a:p>
        </p:txBody>
      </p:sp>
    </p:spTree>
    <p:extLst>
      <p:ext uri="{BB962C8B-B14F-4D97-AF65-F5344CB8AC3E}">
        <p14:creationId xmlns:p14="http://schemas.microsoft.com/office/powerpoint/2010/main" val="106616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308226"/>
            <a:ext cx="8911687" cy="855556"/>
          </a:xfrm>
        </p:spPr>
        <p:txBody>
          <a:bodyPr/>
          <a:lstStyle/>
          <a:p>
            <a:r>
              <a:rPr lang="en-GB" dirty="0"/>
              <a:t>Judges: the prologue</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1878675" y="1396537"/>
            <a:ext cx="9933709" cy="4946073"/>
          </a:xfrm>
        </p:spPr>
        <p:txBody>
          <a:bodyPr>
            <a:normAutofit fontScale="92500" lnSpcReduction="20000"/>
          </a:bodyPr>
          <a:lstStyle/>
          <a:p>
            <a:r>
              <a:rPr lang="en-GB" sz="2800" dirty="0"/>
              <a:t>They abandoned the LORD and served the Baals and the Ashtaroth. </a:t>
            </a:r>
          </a:p>
          <a:p>
            <a:r>
              <a:rPr lang="en-GB" sz="2800" dirty="0"/>
              <a:t>So the anger of the LORD was kindled against Israel, and he gave them over to plunderers, who plundered them. And he sold them into the hand of their surrounding enemies, so that they could no longer withstand their enemies. Whenever they marched out, the hand of the LORD was against them for harm, as the LORD had warned, and as the LORD had sworn to them. And they were in terrible distress. </a:t>
            </a:r>
          </a:p>
          <a:p>
            <a:r>
              <a:rPr lang="en-GB" sz="2800" dirty="0"/>
              <a:t>Then the LORD raised up judges, who saved them out of the hand of those who plundered them. </a:t>
            </a:r>
            <a:br>
              <a:rPr lang="en-GB" sz="2800" dirty="0"/>
            </a:br>
            <a:r>
              <a:rPr lang="en-GB" sz="2800" dirty="0"/>
              <a:t>Judges 2:11–16 (ESV)</a:t>
            </a:r>
          </a:p>
          <a:p>
            <a:endParaRPr lang="en-GB" sz="2800" dirty="0"/>
          </a:p>
          <a:p>
            <a:endParaRPr lang="en-GB" sz="2800" dirty="0"/>
          </a:p>
        </p:txBody>
      </p:sp>
    </p:spTree>
    <p:extLst>
      <p:ext uri="{BB962C8B-B14F-4D97-AF65-F5344CB8AC3E}">
        <p14:creationId xmlns:p14="http://schemas.microsoft.com/office/powerpoint/2010/main" val="293146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72FFE56-9758-46EE-BCC8-0944BAC51364}"/>
              </a:ext>
            </a:extLst>
          </p:cNvPr>
          <p:cNvSpPr>
            <a:spLocks noGrp="1" noChangeArrowheads="1"/>
          </p:cNvSpPr>
          <p:nvPr>
            <p:ph type="title"/>
          </p:nvPr>
        </p:nvSpPr>
        <p:spPr>
          <a:xfrm>
            <a:off x="1776414" y="274638"/>
            <a:ext cx="8639175" cy="1143000"/>
          </a:xfrm>
        </p:spPr>
        <p:txBody>
          <a:bodyPr/>
          <a:lstStyle/>
          <a:p>
            <a:r>
              <a:rPr lang="en-GB" altLang="en-US" dirty="0"/>
              <a:t>Judges Oppression &amp; Deliverance</a:t>
            </a:r>
          </a:p>
        </p:txBody>
      </p:sp>
      <p:sp>
        <p:nvSpPr>
          <p:cNvPr id="4" name="Slide Number Placeholder 5">
            <a:extLst>
              <a:ext uri="{FF2B5EF4-FFF2-40B4-BE49-F238E27FC236}">
                <a16:creationId xmlns:a16="http://schemas.microsoft.com/office/drawing/2014/main" id="{64A7D13C-AEAD-4273-A783-AA9EC04FB0D8}"/>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172A3D5-2B30-4A54-A981-05D02EC41577}" type="slidenum">
              <a:rPr lang="en-GB" altLang="en-US" sz="1000">
                <a:solidFill>
                  <a:srgbClr val="9B9A98"/>
                </a:solidFill>
              </a:rPr>
              <a:pPr eaLnBrk="1" hangingPunct="1"/>
              <a:t>34</a:t>
            </a:fld>
            <a:endParaRPr lang="en-GB" altLang="en-US" sz="1000">
              <a:solidFill>
                <a:srgbClr val="9B9A98"/>
              </a:solidFill>
            </a:endParaRPr>
          </a:p>
        </p:txBody>
      </p:sp>
      <p:sp>
        <p:nvSpPr>
          <p:cNvPr id="5" name="Footer Placeholder 4">
            <a:extLst>
              <a:ext uri="{FF2B5EF4-FFF2-40B4-BE49-F238E27FC236}">
                <a16:creationId xmlns:a16="http://schemas.microsoft.com/office/drawing/2014/main" id="{E68AC216-C134-46FA-9072-BD743DBF354B}"/>
              </a:ext>
            </a:extLst>
          </p:cNvPr>
          <p:cNvSpPr>
            <a:spLocks noGrp="1"/>
          </p:cNvSpPr>
          <p:nvPr>
            <p:ph type="ftr" sz="quarter" idx="11"/>
          </p:nvPr>
        </p:nvSpPr>
        <p:spPr/>
        <p:txBody>
          <a:bodyPr/>
          <a:lstStyle/>
          <a:p>
            <a:pPr>
              <a:defRPr/>
            </a:pPr>
            <a:r>
              <a:rPr lang="en-GB"/>
              <a:t>Mountjoy Bible School</a:t>
            </a:r>
          </a:p>
        </p:txBody>
      </p:sp>
      <p:graphicFrame>
        <p:nvGraphicFramePr>
          <p:cNvPr id="9" name="Table 9">
            <a:extLst>
              <a:ext uri="{FF2B5EF4-FFF2-40B4-BE49-F238E27FC236}">
                <a16:creationId xmlns:a16="http://schemas.microsoft.com/office/drawing/2014/main" id="{A3D5AD44-0FF7-4B57-BBFA-BA5AAAA9901D}"/>
              </a:ext>
            </a:extLst>
          </p:cNvPr>
          <p:cNvGraphicFramePr>
            <a:graphicFrameLocks noGrp="1"/>
          </p:cNvGraphicFramePr>
          <p:nvPr>
            <p:ph idx="1"/>
            <p:extLst>
              <p:ext uri="{D42A27DB-BD31-4B8C-83A1-F6EECF244321}">
                <p14:modId xmlns:p14="http://schemas.microsoft.com/office/powerpoint/2010/main" val="372048668"/>
              </p:ext>
            </p:extLst>
          </p:nvPr>
        </p:nvGraphicFramePr>
        <p:xfrm>
          <a:off x="2589213" y="1427018"/>
          <a:ext cx="8915400" cy="472440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352176328"/>
                    </a:ext>
                  </a:extLst>
                </a:gridCol>
                <a:gridCol w="2971800">
                  <a:extLst>
                    <a:ext uri="{9D8B030D-6E8A-4147-A177-3AD203B41FA5}">
                      <a16:colId xmlns:a16="http://schemas.microsoft.com/office/drawing/2014/main" val="1140747374"/>
                    </a:ext>
                  </a:extLst>
                </a:gridCol>
                <a:gridCol w="2971800">
                  <a:extLst>
                    <a:ext uri="{9D8B030D-6E8A-4147-A177-3AD203B41FA5}">
                      <a16:colId xmlns:a16="http://schemas.microsoft.com/office/drawing/2014/main" val="2913261401"/>
                    </a:ext>
                  </a:extLst>
                </a:gridCol>
              </a:tblGrid>
              <a:tr h="370840">
                <a:tc>
                  <a:txBody>
                    <a:bodyPr/>
                    <a:lstStyle/>
                    <a:p>
                      <a:r>
                        <a:rPr lang="en-GB" sz="2800" b="0" dirty="0">
                          <a:solidFill>
                            <a:schemeClr val="bg1"/>
                          </a:solidFill>
                        </a:rPr>
                        <a:t>Apostacy</a:t>
                      </a:r>
                    </a:p>
                  </a:txBody>
                  <a:tcPr/>
                </a:tc>
                <a:tc>
                  <a:txBody>
                    <a:bodyPr/>
                    <a:lstStyle/>
                    <a:p>
                      <a:r>
                        <a:rPr lang="en-GB" sz="2800" b="0" dirty="0">
                          <a:solidFill>
                            <a:schemeClr val="bg1"/>
                          </a:solidFill>
                        </a:rPr>
                        <a:t>Oppression</a:t>
                      </a:r>
                    </a:p>
                  </a:txBody>
                  <a:tcPr/>
                </a:tc>
                <a:tc>
                  <a:txBody>
                    <a:bodyPr/>
                    <a:lstStyle/>
                    <a:p>
                      <a:r>
                        <a:rPr lang="en-GB" sz="2800" b="0" dirty="0">
                          <a:solidFill>
                            <a:schemeClr val="bg1"/>
                          </a:solidFill>
                        </a:rPr>
                        <a:t>Deliverer</a:t>
                      </a:r>
                    </a:p>
                  </a:txBody>
                  <a:tcPr/>
                </a:tc>
                <a:extLst>
                  <a:ext uri="{0D108BD9-81ED-4DB2-BD59-A6C34878D82A}">
                    <a16:rowId xmlns:a16="http://schemas.microsoft.com/office/drawing/2014/main" val="2779793310"/>
                  </a:ext>
                </a:extLst>
              </a:tr>
              <a:tr h="370840">
                <a:tc>
                  <a:txBody>
                    <a:bodyPr/>
                    <a:lstStyle/>
                    <a:p>
                      <a:r>
                        <a:rPr lang="en-GB" sz="2000" b="0" dirty="0"/>
                        <a:t>Chapter 3:5-8</a:t>
                      </a:r>
                    </a:p>
                  </a:txBody>
                  <a:tcPr/>
                </a:tc>
                <a:tc>
                  <a:txBody>
                    <a:bodyPr/>
                    <a:lstStyle/>
                    <a:p>
                      <a:r>
                        <a:rPr lang="en-GB" sz="2000" b="0" dirty="0"/>
                        <a:t>The king of Mesopotamia 8yrs.</a:t>
                      </a:r>
                    </a:p>
                  </a:txBody>
                  <a:tcPr/>
                </a:tc>
                <a:tc>
                  <a:txBody>
                    <a:bodyPr/>
                    <a:lstStyle/>
                    <a:p>
                      <a:r>
                        <a:rPr lang="en-GB" sz="2000" b="0" dirty="0"/>
                        <a:t>Othniel 3:9-11</a:t>
                      </a:r>
                    </a:p>
                  </a:txBody>
                  <a:tcPr/>
                </a:tc>
                <a:extLst>
                  <a:ext uri="{0D108BD9-81ED-4DB2-BD59-A6C34878D82A}">
                    <a16:rowId xmlns:a16="http://schemas.microsoft.com/office/drawing/2014/main" val="82999852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0" dirty="0"/>
                        <a:t>Chapter 3:12-14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The king of Moab 18yrs.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Ehud 3:15-30</a:t>
                      </a:r>
                      <a:b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also Shamgar 3:31</a:t>
                      </a:r>
                    </a:p>
                  </a:txBody>
                  <a:tcPr/>
                </a:tc>
                <a:extLst>
                  <a:ext uri="{0D108BD9-81ED-4DB2-BD59-A6C34878D82A}">
                    <a16:rowId xmlns:a16="http://schemas.microsoft.com/office/drawing/2014/main" val="141971121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0" dirty="0"/>
                        <a:t>Chapter 4:1-3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The king of Canaan 20yrs.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Deborah 4:4-31</a:t>
                      </a:r>
                      <a:b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also Barak</a:t>
                      </a:r>
                    </a:p>
                  </a:txBody>
                  <a:tcPr/>
                </a:tc>
                <a:extLst>
                  <a:ext uri="{0D108BD9-81ED-4DB2-BD59-A6C34878D82A}">
                    <a16:rowId xmlns:a16="http://schemas.microsoft.com/office/drawing/2014/main" val="247850887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0" dirty="0"/>
                        <a:t>Chapter 6:1-10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To Midianites </a:t>
                      </a:r>
                      <a:b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7 yrs.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Gideon 6:11-8:35</a:t>
                      </a:r>
                    </a:p>
                  </a:txBody>
                  <a:tcPr/>
                </a:tc>
                <a:extLst>
                  <a:ext uri="{0D108BD9-81ED-4DB2-BD59-A6C34878D82A}">
                    <a16:rowId xmlns:a16="http://schemas.microsoft.com/office/drawing/2014/main" val="200365013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0" dirty="0"/>
                        <a:t>Chapter 10:6-18</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To Philistines</a:t>
                      </a:r>
                      <a:b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18 yrs.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Jephthah 1:1-12:7</a:t>
                      </a:r>
                    </a:p>
                  </a:txBody>
                  <a:tcPr/>
                </a:tc>
                <a:extLst>
                  <a:ext uri="{0D108BD9-81ED-4DB2-BD59-A6C34878D82A}">
                    <a16:rowId xmlns:a16="http://schemas.microsoft.com/office/drawing/2014/main" val="23402189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0" dirty="0"/>
                        <a:t>Chapter 13:1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To Philistines</a:t>
                      </a:r>
                      <a:b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40 yrs.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Samson13:2-16:31</a:t>
                      </a:r>
                    </a:p>
                  </a:txBody>
                  <a:tcPr/>
                </a:tc>
                <a:extLst>
                  <a:ext uri="{0D108BD9-81ED-4DB2-BD59-A6C34878D82A}">
                    <a16:rowId xmlns:a16="http://schemas.microsoft.com/office/drawing/2014/main" val="2943130802"/>
                  </a:ext>
                </a:extLst>
              </a:tr>
            </a:tbl>
          </a:graphicData>
        </a:graphic>
      </p:graphicFrame>
    </p:spTree>
    <p:extLst>
      <p:ext uri="{BB962C8B-B14F-4D97-AF65-F5344CB8AC3E}">
        <p14:creationId xmlns:p14="http://schemas.microsoft.com/office/powerpoint/2010/main" val="123347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EEB1249-8E05-4963-82E3-0BFF25C49286}"/>
              </a:ext>
            </a:extLst>
          </p:cNvPr>
          <p:cNvSpPr>
            <a:spLocks noGrp="1" noChangeArrowheads="1"/>
          </p:cNvSpPr>
          <p:nvPr>
            <p:ph type="title"/>
          </p:nvPr>
        </p:nvSpPr>
        <p:spPr>
          <a:xfrm>
            <a:off x="1776414" y="274638"/>
            <a:ext cx="8639175" cy="1143000"/>
          </a:xfrm>
        </p:spPr>
        <p:txBody>
          <a:bodyPr/>
          <a:lstStyle/>
          <a:p>
            <a:pPr eaLnBrk="1" hangingPunct="1"/>
            <a:r>
              <a:rPr lang="en-GB" altLang="en-US" dirty="0"/>
              <a:t>Judges: The repeated story</a:t>
            </a:r>
          </a:p>
        </p:txBody>
      </p:sp>
      <p:sp>
        <p:nvSpPr>
          <p:cNvPr id="43011" name="Rectangle 3">
            <a:extLst>
              <a:ext uri="{FF2B5EF4-FFF2-40B4-BE49-F238E27FC236}">
                <a16:creationId xmlns:a16="http://schemas.microsoft.com/office/drawing/2014/main" id="{61196623-B0F3-466E-83D2-7209B77B8BFA}"/>
              </a:ext>
            </a:extLst>
          </p:cNvPr>
          <p:cNvSpPr>
            <a:spLocks noGrp="1" noChangeArrowheads="1"/>
          </p:cNvSpPr>
          <p:nvPr>
            <p:ph idx="1"/>
          </p:nvPr>
        </p:nvSpPr>
        <p:spPr>
          <a:xfrm>
            <a:off x="1776414" y="1600200"/>
            <a:ext cx="9287826" cy="4679950"/>
          </a:xfrm>
        </p:spPr>
        <p:txBody>
          <a:bodyPr>
            <a:normAutofit/>
          </a:bodyPr>
          <a:lstStyle/>
          <a:p>
            <a:pPr eaLnBrk="1" hangingPunct="1"/>
            <a:r>
              <a:rPr lang="en-GB" altLang="en-US" sz="2800" dirty="0"/>
              <a:t>The six episodes display a tragic failure to learn from mistakes and all follow a distinctive pattern</a:t>
            </a:r>
          </a:p>
          <a:p>
            <a:pPr eaLnBrk="1" hangingPunct="1"/>
            <a:r>
              <a:rPr lang="en-GB" altLang="en-US" sz="2800" dirty="0"/>
              <a:t>SINNING</a:t>
            </a:r>
          </a:p>
          <a:p>
            <a:pPr eaLnBrk="1" hangingPunct="1"/>
            <a:r>
              <a:rPr lang="en-GB" altLang="en-US" sz="2800" dirty="0"/>
              <a:t>SUFFERING </a:t>
            </a:r>
          </a:p>
          <a:p>
            <a:pPr lvl="1"/>
            <a:r>
              <a:rPr lang="en-GB" altLang="en-US" sz="2600" dirty="0"/>
              <a:t>It is important to note that it is the lord who imposes the judgement </a:t>
            </a:r>
          </a:p>
          <a:p>
            <a:pPr eaLnBrk="1" hangingPunct="1"/>
            <a:r>
              <a:rPr lang="en-GB" altLang="en-US" sz="2800" dirty="0"/>
              <a:t>SUPPLICATION</a:t>
            </a:r>
          </a:p>
          <a:p>
            <a:pPr eaLnBrk="1" hangingPunct="1"/>
            <a:r>
              <a:rPr lang="en-GB" altLang="en-US" sz="2800" dirty="0"/>
              <a:t>SALVATION</a:t>
            </a:r>
          </a:p>
          <a:p>
            <a:pPr eaLnBrk="1" hangingPunct="1"/>
            <a:r>
              <a:rPr lang="en-GB" altLang="en-US" sz="2800" dirty="0"/>
              <a:t>We give the first example of the six </a:t>
            </a:r>
          </a:p>
        </p:txBody>
      </p:sp>
      <p:sp>
        <p:nvSpPr>
          <p:cNvPr id="4" name="Slide Number Placeholder 5">
            <a:extLst>
              <a:ext uri="{FF2B5EF4-FFF2-40B4-BE49-F238E27FC236}">
                <a16:creationId xmlns:a16="http://schemas.microsoft.com/office/drawing/2014/main" id="{EBECAC5D-7888-4717-BFA8-EF89E848D35B}"/>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5DF22C8-FF61-47CD-B111-EC944D95DDEF}" type="slidenum">
              <a:rPr lang="en-GB" altLang="en-US" sz="1000">
                <a:solidFill>
                  <a:srgbClr val="9B9A98"/>
                </a:solidFill>
              </a:rPr>
              <a:pPr eaLnBrk="1" hangingPunct="1"/>
              <a:t>35</a:t>
            </a:fld>
            <a:endParaRPr lang="en-GB" altLang="en-US" sz="1000">
              <a:solidFill>
                <a:srgbClr val="9B9A98"/>
              </a:solidFill>
            </a:endParaRPr>
          </a:p>
        </p:txBody>
      </p:sp>
      <p:sp>
        <p:nvSpPr>
          <p:cNvPr id="5" name="Footer Placeholder 4">
            <a:extLst>
              <a:ext uri="{FF2B5EF4-FFF2-40B4-BE49-F238E27FC236}">
                <a16:creationId xmlns:a16="http://schemas.microsoft.com/office/drawing/2014/main" id="{750FB8DF-1C00-480F-B958-65B7419EF7DE}"/>
              </a:ext>
            </a:extLst>
          </p:cNvPr>
          <p:cNvSpPr>
            <a:spLocks noGrp="1"/>
          </p:cNvSpPr>
          <p:nvPr>
            <p:ph type="ftr" sz="quarter" idx="11"/>
          </p:nvPr>
        </p:nvSpPr>
        <p:spPr/>
        <p:txBody>
          <a:bodyPr/>
          <a:lstStyle/>
          <a:p>
            <a:pPr>
              <a:defRPr/>
            </a:pPr>
            <a:r>
              <a:rPr lang="en-GB"/>
              <a:t>Mountjoy Bible School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2AE6556-6811-4336-AC64-DC9230EDA0CA}"/>
              </a:ext>
            </a:extLst>
          </p:cNvPr>
          <p:cNvSpPr>
            <a:spLocks noGrp="1" noChangeArrowheads="1"/>
          </p:cNvSpPr>
          <p:nvPr>
            <p:ph type="title"/>
          </p:nvPr>
        </p:nvSpPr>
        <p:spPr>
          <a:xfrm>
            <a:off x="1776414" y="274638"/>
            <a:ext cx="8639175" cy="1143000"/>
          </a:xfrm>
        </p:spPr>
        <p:txBody>
          <a:bodyPr/>
          <a:lstStyle/>
          <a:p>
            <a:pPr eaLnBrk="1" hangingPunct="1"/>
            <a:r>
              <a:rPr lang="en-GB" altLang="en-US"/>
              <a:t>Judges</a:t>
            </a:r>
          </a:p>
        </p:txBody>
      </p:sp>
      <p:sp>
        <p:nvSpPr>
          <p:cNvPr id="4" name="Slide Number Placeholder 5">
            <a:extLst>
              <a:ext uri="{FF2B5EF4-FFF2-40B4-BE49-F238E27FC236}">
                <a16:creationId xmlns:a16="http://schemas.microsoft.com/office/drawing/2014/main" id="{0B75B11C-D8D9-4934-ACA2-06B85B76E237}"/>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B11B42C-E776-4D67-9F33-48D669F8F9FF}" type="slidenum">
              <a:rPr lang="en-GB" altLang="en-US" sz="1000">
                <a:solidFill>
                  <a:srgbClr val="9B9A98"/>
                </a:solidFill>
              </a:rPr>
              <a:pPr eaLnBrk="1" hangingPunct="1"/>
              <a:t>36</a:t>
            </a:fld>
            <a:endParaRPr lang="en-GB" altLang="en-US" sz="1000">
              <a:solidFill>
                <a:srgbClr val="9B9A98"/>
              </a:solidFill>
            </a:endParaRPr>
          </a:p>
        </p:txBody>
      </p:sp>
      <p:sp>
        <p:nvSpPr>
          <p:cNvPr id="5" name="Footer Placeholder 4">
            <a:extLst>
              <a:ext uri="{FF2B5EF4-FFF2-40B4-BE49-F238E27FC236}">
                <a16:creationId xmlns:a16="http://schemas.microsoft.com/office/drawing/2014/main" id="{BE9855AA-8218-4332-A8CF-7433FBDAD6B3}"/>
              </a:ext>
            </a:extLst>
          </p:cNvPr>
          <p:cNvSpPr>
            <a:spLocks noGrp="1"/>
          </p:cNvSpPr>
          <p:nvPr>
            <p:ph type="ftr" sz="quarter" idx="11"/>
          </p:nvPr>
        </p:nvSpPr>
        <p:spPr/>
        <p:txBody>
          <a:bodyPr/>
          <a:lstStyle/>
          <a:p>
            <a:pPr>
              <a:defRPr/>
            </a:pPr>
            <a:r>
              <a:rPr lang="en-GB"/>
              <a:t>Mountjoy Bible School</a:t>
            </a:r>
          </a:p>
        </p:txBody>
      </p:sp>
      <p:graphicFrame>
        <p:nvGraphicFramePr>
          <p:cNvPr id="3" name="Table 5">
            <a:extLst>
              <a:ext uri="{FF2B5EF4-FFF2-40B4-BE49-F238E27FC236}">
                <a16:creationId xmlns:a16="http://schemas.microsoft.com/office/drawing/2014/main" id="{B959B0C3-9A99-4EB3-974E-EBD0A85B090D}"/>
              </a:ext>
            </a:extLst>
          </p:cNvPr>
          <p:cNvGraphicFramePr>
            <a:graphicFrameLocks noGrp="1"/>
          </p:cNvGraphicFramePr>
          <p:nvPr>
            <p:ph idx="1"/>
            <p:extLst>
              <p:ext uri="{D42A27DB-BD31-4B8C-83A1-F6EECF244321}">
                <p14:modId xmlns:p14="http://schemas.microsoft.com/office/powerpoint/2010/main" val="971907891"/>
              </p:ext>
            </p:extLst>
          </p:nvPr>
        </p:nvGraphicFramePr>
        <p:xfrm>
          <a:off x="1961804" y="1072342"/>
          <a:ext cx="9817331" cy="5153891"/>
        </p:xfrm>
        <a:graphic>
          <a:graphicData uri="http://schemas.openxmlformats.org/drawingml/2006/table">
            <a:tbl>
              <a:tblPr firstRow="1" bandRow="1">
                <a:tableStyleId>{5C22544A-7EE6-4342-B048-85BDC9FD1C3A}</a:tableStyleId>
              </a:tblPr>
              <a:tblGrid>
                <a:gridCol w="1873208">
                  <a:extLst>
                    <a:ext uri="{9D8B030D-6E8A-4147-A177-3AD203B41FA5}">
                      <a16:colId xmlns:a16="http://schemas.microsoft.com/office/drawing/2014/main" val="2792447085"/>
                    </a:ext>
                  </a:extLst>
                </a:gridCol>
                <a:gridCol w="7944123">
                  <a:extLst>
                    <a:ext uri="{9D8B030D-6E8A-4147-A177-3AD203B41FA5}">
                      <a16:colId xmlns:a16="http://schemas.microsoft.com/office/drawing/2014/main" val="472233271"/>
                    </a:ext>
                  </a:extLst>
                </a:gridCol>
              </a:tblGrid>
              <a:tr h="673331">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b="0" dirty="0">
                          <a:solidFill>
                            <a:schemeClr val="bg1"/>
                          </a:solidFill>
                        </a:rPr>
                        <a:t>The oppression of the king of Mesopotamia 8yrs. </a:t>
                      </a:r>
                      <a:r>
                        <a:rPr lang="en-US" sz="2000" b="0" kern="1200" dirty="0">
                          <a:solidFill>
                            <a:schemeClr val="lt1"/>
                          </a:solidFill>
                          <a:effectLst/>
                          <a:latin typeface="+mn-lt"/>
                          <a:ea typeface="+mn-ea"/>
                          <a:cs typeface="+mn-cs"/>
                        </a:rPr>
                        <a:t>Judges 3:7–11</a:t>
                      </a:r>
                      <a:r>
                        <a:rPr lang="en-GB" sz="2000" b="0" kern="1200" dirty="0">
                          <a:solidFill>
                            <a:schemeClr val="lt1"/>
                          </a:solidFill>
                          <a:effectLst/>
                          <a:latin typeface="+mn-lt"/>
                          <a:ea typeface="+mn-ea"/>
                          <a:cs typeface="+mn-cs"/>
                        </a:rPr>
                        <a:t> </a:t>
                      </a:r>
                      <a:endParaRPr lang="en-GB" dirty="0">
                        <a:solidFill>
                          <a:schemeClr val="bg1"/>
                        </a:solidFill>
                      </a:endParaRPr>
                    </a:p>
                  </a:txBody>
                  <a:tcPr/>
                </a:tc>
                <a:tc hMerge="1">
                  <a:txBody>
                    <a:bodyPr/>
                    <a:lstStyle/>
                    <a:p>
                      <a:endParaRPr lang="en-GB" dirty="0"/>
                    </a:p>
                  </a:txBody>
                  <a:tcPr/>
                </a:tc>
                <a:extLst>
                  <a:ext uri="{0D108BD9-81ED-4DB2-BD59-A6C34878D82A}">
                    <a16:rowId xmlns:a16="http://schemas.microsoft.com/office/drawing/2014/main" val="1837960734"/>
                  </a:ext>
                </a:extLst>
              </a:tr>
              <a:tr h="783121">
                <a:tc>
                  <a:txBody>
                    <a:bodyPr/>
                    <a:lstStyle/>
                    <a:p>
                      <a:r>
                        <a:rPr lang="en-GB" dirty="0">
                          <a:solidFill>
                            <a:schemeClr val="tx1"/>
                          </a:solidFill>
                        </a:rPr>
                        <a:t>SINNING</a:t>
                      </a:r>
                    </a:p>
                  </a:txBody>
                  <a:tcPr/>
                </a:tc>
                <a:tc>
                  <a:txBody>
                    <a:bodyPr/>
                    <a:lstStyle/>
                    <a:p>
                      <a:r>
                        <a:rPr lang="en-GB" dirty="0">
                          <a:solidFill>
                            <a:schemeClr val="tx1"/>
                          </a:solidFill>
                        </a:rPr>
                        <a:t>And the people of Israel did what was evil in the sight of the LORD. They forgot the LORD their God and served the Baals and the </a:t>
                      </a:r>
                      <a:r>
                        <a:rPr lang="en-GB" dirty="0" err="1">
                          <a:solidFill>
                            <a:schemeClr val="tx1"/>
                          </a:solidFill>
                        </a:rPr>
                        <a:t>Asheroth</a:t>
                      </a:r>
                      <a:r>
                        <a:rPr lang="en-GB" dirty="0">
                          <a:solidFill>
                            <a:schemeClr val="tx1"/>
                          </a:solidFill>
                        </a:rPr>
                        <a:t>. </a:t>
                      </a:r>
                    </a:p>
                  </a:txBody>
                  <a:tcPr/>
                </a:tc>
                <a:extLst>
                  <a:ext uri="{0D108BD9-81ED-4DB2-BD59-A6C34878D82A}">
                    <a16:rowId xmlns:a16="http://schemas.microsoft.com/office/drawing/2014/main" val="2688764935"/>
                  </a:ext>
                </a:extLst>
              </a:tr>
              <a:tr h="783121">
                <a:tc>
                  <a:txBody>
                    <a:bodyPr/>
                    <a:lstStyle/>
                    <a:p>
                      <a:r>
                        <a:rPr lang="en-GB" dirty="0"/>
                        <a:t>SUFFERING</a:t>
                      </a:r>
                    </a:p>
                  </a:txBody>
                  <a:tcPr/>
                </a:tc>
                <a:tc>
                  <a:txBody>
                    <a:bodyPr/>
                    <a:lstStyle/>
                    <a:p>
                      <a:r>
                        <a:rPr lang="en-GB" dirty="0">
                          <a:solidFill>
                            <a:schemeClr val="tx1"/>
                          </a:solidFill>
                        </a:rPr>
                        <a:t>Therefore the anger of the LORD was kindled against Israel, and he sold them into the hand of </a:t>
                      </a:r>
                      <a:r>
                        <a:rPr lang="en-GB" dirty="0" err="1">
                          <a:solidFill>
                            <a:schemeClr val="tx1"/>
                          </a:solidFill>
                        </a:rPr>
                        <a:t>Cushan-rishathaim</a:t>
                      </a:r>
                      <a:r>
                        <a:rPr lang="en-GB" dirty="0">
                          <a:solidFill>
                            <a:schemeClr val="tx1"/>
                          </a:solidFill>
                        </a:rPr>
                        <a:t> king of Mesopotamia. And the people of Israel served </a:t>
                      </a:r>
                      <a:r>
                        <a:rPr lang="en-GB" dirty="0" err="1">
                          <a:solidFill>
                            <a:schemeClr val="tx1"/>
                          </a:solidFill>
                        </a:rPr>
                        <a:t>Cushan-rishathaim</a:t>
                      </a:r>
                      <a:r>
                        <a:rPr lang="en-GB" dirty="0">
                          <a:solidFill>
                            <a:schemeClr val="tx1"/>
                          </a:solidFill>
                        </a:rPr>
                        <a:t> eight years. </a:t>
                      </a:r>
                    </a:p>
                  </a:txBody>
                  <a:tcPr/>
                </a:tc>
                <a:extLst>
                  <a:ext uri="{0D108BD9-81ED-4DB2-BD59-A6C34878D82A}">
                    <a16:rowId xmlns:a16="http://schemas.microsoft.com/office/drawing/2014/main" val="2504198461"/>
                  </a:ext>
                </a:extLst>
              </a:tr>
              <a:tr h="783121">
                <a:tc>
                  <a:txBody>
                    <a:bodyPr/>
                    <a:lstStyle/>
                    <a:p>
                      <a:r>
                        <a:rPr lang="en-GB" dirty="0"/>
                        <a:t>SUPPLICATION</a:t>
                      </a:r>
                    </a:p>
                  </a:txBody>
                  <a:tcPr/>
                </a:tc>
                <a:tc>
                  <a:txBody>
                    <a:bodyPr/>
                    <a:lstStyle/>
                    <a:p>
                      <a:r>
                        <a:rPr lang="en-GB" dirty="0">
                          <a:solidFill>
                            <a:schemeClr val="tx1"/>
                          </a:solidFill>
                        </a:rPr>
                        <a:t>But when the people of Israel cried out to the LORD, the LORD raised up a deliverer for the people of Israel, who saved them, Othniel the son of </a:t>
                      </a:r>
                      <a:r>
                        <a:rPr lang="en-GB" dirty="0" err="1">
                          <a:solidFill>
                            <a:schemeClr val="tx1"/>
                          </a:solidFill>
                        </a:rPr>
                        <a:t>Kenaz</a:t>
                      </a:r>
                      <a:r>
                        <a:rPr lang="en-GB" dirty="0">
                          <a:solidFill>
                            <a:schemeClr val="tx1"/>
                          </a:solidFill>
                        </a:rPr>
                        <a:t>, Caleb’s younger brother. </a:t>
                      </a:r>
                    </a:p>
                  </a:txBody>
                  <a:tcPr/>
                </a:tc>
                <a:extLst>
                  <a:ext uri="{0D108BD9-81ED-4DB2-BD59-A6C34878D82A}">
                    <a16:rowId xmlns:a16="http://schemas.microsoft.com/office/drawing/2014/main" val="1438887766"/>
                  </a:ext>
                </a:extLst>
              </a:tr>
              <a:tr h="783121">
                <a:tc>
                  <a:txBody>
                    <a:bodyPr/>
                    <a:lstStyle/>
                    <a:p>
                      <a:r>
                        <a:rPr lang="en-GB" dirty="0"/>
                        <a:t>SALVATION</a:t>
                      </a:r>
                    </a:p>
                  </a:txBody>
                  <a:tcPr/>
                </a:tc>
                <a:tc>
                  <a:txBody>
                    <a:bodyPr/>
                    <a:lstStyle/>
                    <a:p>
                      <a:r>
                        <a:rPr lang="en-GB" dirty="0">
                          <a:solidFill>
                            <a:schemeClr val="tx1"/>
                          </a:solidFill>
                        </a:rPr>
                        <a:t>The Spirit of the LORD was upon him, and he judged Israel. He went out to war, and the LORD gave </a:t>
                      </a:r>
                      <a:r>
                        <a:rPr lang="en-GB" dirty="0" err="1">
                          <a:solidFill>
                            <a:schemeClr val="tx1"/>
                          </a:solidFill>
                        </a:rPr>
                        <a:t>Cushan-rishathaim</a:t>
                      </a:r>
                      <a:r>
                        <a:rPr lang="en-GB" dirty="0">
                          <a:solidFill>
                            <a:schemeClr val="tx1"/>
                          </a:solidFill>
                        </a:rPr>
                        <a:t> king of Mesopotamia into his hand. And his hand prevailed over </a:t>
                      </a:r>
                      <a:r>
                        <a:rPr lang="en-GB" dirty="0" err="1">
                          <a:solidFill>
                            <a:schemeClr val="tx1"/>
                          </a:solidFill>
                        </a:rPr>
                        <a:t>Cushan-rishathaim</a:t>
                      </a:r>
                      <a:r>
                        <a:rPr lang="en-GB" dirty="0">
                          <a:solidFill>
                            <a:schemeClr val="tx1"/>
                          </a:solidFill>
                        </a:rPr>
                        <a:t>. So the land had rest forty years. Then Othniel the son of </a:t>
                      </a:r>
                      <a:r>
                        <a:rPr lang="en-GB" dirty="0" err="1">
                          <a:solidFill>
                            <a:schemeClr val="tx1"/>
                          </a:solidFill>
                        </a:rPr>
                        <a:t>Kenaz</a:t>
                      </a:r>
                      <a:r>
                        <a:rPr lang="en-GB" dirty="0">
                          <a:solidFill>
                            <a:schemeClr val="tx1"/>
                          </a:solidFill>
                        </a:rPr>
                        <a:t> died. </a:t>
                      </a:r>
                    </a:p>
                    <a:p>
                      <a:endParaRPr lang="en-GB" dirty="0">
                        <a:solidFill>
                          <a:schemeClr val="tx1"/>
                        </a:solidFill>
                      </a:endParaRPr>
                    </a:p>
                  </a:txBody>
                  <a:tcPr/>
                </a:tc>
                <a:extLst>
                  <a:ext uri="{0D108BD9-81ED-4DB2-BD59-A6C34878D82A}">
                    <a16:rowId xmlns:a16="http://schemas.microsoft.com/office/drawing/2014/main" val="2173979765"/>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24DF39B-B3EA-4C51-ABAB-A6DB5AFD71F9}"/>
              </a:ext>
            </a:extLst>
          </p:cNvPr>
          <p:cNvSpPr>
            <a:spLocks noGrp="1" noChangeArrowheads="1"/>
          </p:cNvSpPr>
          <p:nvPr>
            <p:ph type="title"/>
          </p:nvPr>
        </p:nvSpPr>
        <p:spPr>
          <a:xfrm>
            <a:off x="1776414" y="274638"/>
            <a:ext cx="8639175" cy="1143000"/>
          </a:xfrm>
        </p:spPr>
        <p:txBody>
          <a:bodyPr/>
          <a:lstStyle/>
          <a:p>
            <a:pPr eaLnBrk="1" hangingPunct="1"/>
            <a:r>
              <a:rPr lang="en-GB" altLang="en-US" dirty="0"/>
              <a:t>Judges the appendix of apostacy</a:t>
            </a:r>
          </a:p>
        </p:txBody>
      </p:sp>
      <p:sp>
        <p:nvSpPr>
          <p:cNvPr id="45059" name="Rectangle 3">
            <a:extLst>
              <a:ext uri="{FF2B5EF4-FFF2-40B4-BE49-F238E27FC236}">
                <a16:creationId xmlns:a16="http://schemas.microsoft.com/office/drawing/2014/main" id="{66FCCBCA-9B34-4929-9FD6-68E5B2A6FC05}"/>
              </a:ext>
            </a:extLst>
          </p:cNvPr>
          <p:cNvSpPr>
            <a:spLocks noGrp="1" noChangeArrowheads="1"/>
          </p:cNvSpPr>
          <p:nvPr>
            <p:ph idx="1"/>
          </p:nvPr>
        </p:nvSpPr>
        <p:spPr>
          <a:xfrm>
            <a:off x="1776414" y="1643063"/>
            <a:ext cx="8639175" cy="4679950"/>
          </a:xfrm>
        </p:spPr>
        <p:txBody>
          <a:bodyPr>
            <a:normAutofit/>
          </a:bodyPr>
          <a:lstStyle/>
          <a:p>
            <a:pPr eaLnBrk="1" hangingPunct="1"/>
            <a:r>
              <a:rPr lang="en-GB" altLang="en-US" sz="2800" dirty="0"/>
              <a:t>The Benjamin outrage includes</a:t>
            </a:r>
          </a:p>
          <a:p>
            <a:pPr lvl="1" eaLnBrk="1" hangingPunct="1"/>
            <a:r>
              <a:rPr lang="en-GB" altLang="en-US" sz="2400" dirty="0"/>
              <a:t>civil war</a:t>
            </a:r>
          </a:p>
          <a:p>
            <a:pPr lvl="1" eaLnBrk="1" hangingPunct="1"/>
            <a:r>
              <a:rPr lang="en-GB" altLang="en-US" sz="2400" dirty="0"/>
              <a:t>the harbouring of criminals</a:t>
            </a:r>
          </a:p>
          <a:p>
            <a:pPr lvl="1" eaLnBrk="1" hangingPunct="1"/>
            <a:r>
              <a:rPr lang="en-GB" altLang="en-US" sz="2400" dirty="0"/>
              <a:t>prostitution &amp; marital desertion</a:t>
            </a:r>
          </a:p>
          <a:p>
            <a:pPr lvl="1" eaLnBrk="1" hangingPunct="1"/>
            <a:r>
              <a:rPr lang="en-GB" altLang="en-US" sz="2400" dirty="0"/>
              <a:t>homosexuality, rape and adultery</a:t>
            </a:r>
          </a:p>
          <a:p>
            <a:pPr lvl="1" eaLnBrk="1" hangingPunct="1"/>
            <a:r>
              <a:rPr lang="en-GB" altLang="en-US" sz="2400" dirty="0"/>
              <a:t>mass abduction</a:t>
            </a:r>
          </a:p>
          <a:p>
            <a:pPr eaLnBrk="1" hangingPunct="1"/>
            <a:r>
              <a:rPr lang="en-GB" altLang="en-US" sz="2800" dirty="0"/>
              <a:t>These are an example of the sins which cause the Lord to sell Israel into the hands of their enemies</a:t>
            </a:r>
          </a:p>
        </p:txBody>
      </p:sp>
      <p:sp>
        <p:nvSpPr>
          <p:cNvPr id="4" name="Slide Number Placeholder 5">
            <a:extLst>
              <a:ext uri="{FF2B5EF4-FFF2-40B4-BE49-F238E27FC236}">
                <a16:creationId xmlns:a16="http://schemas.microsoft.com/office/drawing/2014/main" id="{13D59C26-2CAC-42C1-87B3-B6E9AE3096C1}"/>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A2046DE-714F-4686-B1F4-7FEFAA37740D}" type="slidenum">
              <a:rPr lang="en-GB" altLang="en-US" sz="1000">
                <a:solidFill>
                  <a:srgbClr val="9B9A98"/>
                </a:solidFill>
              </a:rPr>
              <a:pPr eaLnBrk="1" hangingPunct="1"/>
              <a:t>37</a:t>
            </a:fld>
            <a:endParaRPr lang="en-GB" altLang="en-US" sz="1000">
              <a:solidFill>
                <a:srgbClr val="9B9A98"/>
              </a:solidFill>
            </a:endParaRPr>
          </a:p>
        </p:txBody>
      </p:sp>
      <p:sp>
        <p:nvSpPr>
          <p:cNvPr id="5" name="Footer Placeholder 4">
            <a:extLst>
              <a:ext uri="{FF2B5EF4-FFF2-40B4-BE49-F238E27FC236}">
                <a16:creationId xmlns:a16="http://schemas.microsoft.com/office/drawing/2014/main" id="{27A41A41-4E3F-4E50-8F79-046DC1117982}"/>
              </a:ext>
            </a:extLst>
          </p:cNvPr>
          <p:cNvSpPr>
            <a:spLocks noGrp="1"/>
          </p:cNvSpPr>
          <p:nvPr>
            <p:ph type="ftr" sz="quarter" idx="11"/>
          </p:nvPr>
        </p:nvSpPr>
        <p:spPr/>
        <p:txBody>
          <a:bodyPr/>
          <a:lstStyle/>
          <a:p>
            <a:pPr>
              <a:defRPr/>
            </a:pPr>
            <a:r>
              <a:rPr lang="en-GB"/>
              <a:t>Mountjoy Bible School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9165190D-7DF6-419D-95B8-D265B50C7FB9}"/>
              </a:ext>
            </a:extLst>
          </p:cNvPr>
          <p:cNvSpPr>
            <a:spLocks noGrp="1"/>
          </p:cNvSpPr>
          <p:nvPr>
            <p:ph type="title"/>
          </p:nvPr>
        </p:nvSpPr>
        <p:spPr>
          <a:xfrm>
            <a:off x="1776414" y="274638"/>
            <a:ext cx="9075088" cy="1143000"/>
          </a:xfrm>
        </p:spPr>
        <p:txBody>
          <a:bodyPr/>
          <a:lstStyle/>
          <a:p>
            <a:pPr algn="ctr" eaLnBrk="1" hangingPunct="1"/>
            <a:r>
              <a:rPr lang="en-GB" altLang="en-US" dirty="0"/>
              <a:t>Judges: The diagnosis of God</a:t>
            </a:r>
          </a:p>
        </p:txBody>
      </p:sp>
      <p:graphicFrame>
        <p:nvGraphicFramePr>
          <p:cNvPr id="6" name="Content Placeholder 5">
            <a:extLst>
              <a:ext uri="{FF2B5EF4-FFF2-40B4-BE49-F238E27FC236}">
                <a16:creationId xmlns:a16="http://schemas.microsoft.com/office/drawing/2014/main" id="{7BD1675F-CDA8-426A-A2BB-2D6593A2EB4B}"/>
              </a:ext>
            </a:extLst>
          </p:cNvPr>
          <p:cNvGraphicFramePr>
            <a:graphicFrameLocks noGrp="1"/>
          </p:cNvGraphicFramePr>
          <p:nvPr>
            <p:ph idx="1"/>
            <p:extLst>
              <p:ext uri="{D42A27DB-BD31-4B8C-83A1-F6EECF244321}">
                <p14:modId xmlns:p14="http://schemas.microsoft.com/office/powerpoint/2010/main" val="4207814383"/>
              </p:ext>
            </p:extLst>
          </p:nvPr>
        </p:nvGraphicFramePr>
        <p:xfrm>
          <a:off x="1776000" y="1152907"/>
          <a:ext cx="9411404" cy="5313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4030A9B7-FE89-4E26-88FA-8F7A035308D9}"/>
              </a:ext>
            </a:extLst>
          </p:cNvPr>
          <p:cNvSpPr>
            <a:spLocks noGrp="1"/>
          </p:cNvSpPr>
          <p:nvPr>
            <p:ph type="ftr" sz="quarter" idx="11"/>
          </p:nvPr>
        </p:nvSpPr>
        <p:spPr/>
        <p:txBody>
          <a:bodyPr/>
          <a:lstStyle/>
          <a:p>
            <a:pPr>
              <a:defRPr/>
            </a:pPr>
            <a:r>
              <a:rPr lang="en-GB"/>
              <a:t>Mountjoy Bible School</a:t>
            </a:r>
          </a:p>
        </p:txBody>
      </p:sp>
      <p:sp>
        <p:nvSpPr>
          <p:cNvPr id="5" name="Slide Number Placeholder 4">
            <a:extLst>
              <a:ext uri="{FF2B5EF4-FFF2-40B4-BE49-F238E27FC236}">
                <a16:creationId xmlns:a16="http://schemas.microsoft.com/office/drawing/2014/main" id="{25BD9812-14AE-49C2-B40D-CFE4E2C4E762}"/>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AD6BA76-3D3C-4AAF-9BB9-DF969966D202}" type="slidenum">
              <a:rPr lang="en-GB" altLang="en-US" sz="1000">
                <a:solidFill>
                  <a:srgbClr val="9B9A98"/>
                </a:solidFill>
              </a:rPr>
              <a:pPr eaLnBrk="1" hangingPunct="1"/>
              <a:t>38</a:t>
            </a:fld>
            <a:endParaRPr lang="en-GB" altLang="en-US" sz="1000">
              <a:solidFill>
                <a:srgbClr val="9B9A98"/>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p:txBody>
          <a:bodyPr/>
          <a:lstStyle/>
          <a:p>
            <a:r>
              <a:rPr lang="en-GB" dirty="0"/>
              <a:t>From Canaan to Babylon: Ruth</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89212" y="2133600"/>
            <a:ext cx="8915400" cy="3777622"/>
          </a:xfrm>
        </p:spPr>
        <p:txBody>
          <a:bodyPr>
            <a:normAutofit/>
          </a:bodyPr>
          <a:lstStyle/>
          <a:p>
            <a:r>
              <a:rPr lang="en-GB" sz="2800" dirty="0"/>
              <a:t>In the days when the judges ruled there was a famine in the land, and a man of Bethlehem in Judah went to sojourn in the country of Moab, he and his wife and his two sons. Ruth 1:1 (ESV)</a:t>
            </a:r>
          </a:p>
          <a:p>
            <a:r>
              <a:rPr lang="en-GB" sz="2800" dirty="0"/>
              <a:t>It is remarkable that at the very lowest point of the history of Israel, when apostacy has reached a climax, we are introduced to one of the most beautiful histories in the Bible</a:t>
            </a:r>
          </a:p>
          <a:p>
            <a:endParaRPr lang="en-GB" sz="2800" dirty="0"/>
          </a:p>
          <a:p>
            <a:endParaRPr lang="en-GB" sz="2800" dirty="0"/>
          </a:p>
          <a:p>
            <a:endParaRPr lang="en-GB" sz="2800" dirty="0"/>
          </a:p>
        </p:txBody>
      </p:sp>
    </p:spTree>
    <p:extLst>
      <p:ext uri="{BB962C8B-B14F-4D97-AF65-F5344CB8AC3E}">
        <p14:creationId xmlns:p14="http://schemas.microsoft.com/office/powerpoint/2010/main" val="93521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1">
            <a:extLst>
              <a:ext uri="{FF2B5EF4-FFF2-40B4-BE49-F238E27FC236}">
                <a16:creationId xmlns:a16="http://schemas.microsoft.com/office/drawing/2014/main" id="{43F74495-87A7-45ED-B511-F69F6C19B44D}"/>
              </a:ext>
            </a:extLst>
          </p:cNvPr>
          <p:cNvSpPr txBox="1">
            <a:spLocks/>
          </p:cNvSpPr>
          <p:nvPr/>
        </p:nvSpPr>
        <p:spPr>
          <a:xfrm>
            <a:off x="2592925" y="175218"/>
            <a:ext cx="8911687" cy="896849"/>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a:t>The Prophets in their historical setting</a:t>
            </a:r>
            <a:endParaRPr lang="en-GB" sz="2000" dirty="0"/>
          </a:p>
        </p:txBody>
      </p:sp>
      <p:grpSp>
        <p:nvGrpSpPr>
          <p:cNvPr id="29" name="Group 28">
            <a:extLst>
              <a:ext uri="{FF2B5EF4-FFF2-40B4-BE49-F238E27FC236}">
                <a16:creationId xmlns:a16="http://schemas.microsoft.com/office/drawing/2014/main" id="{A05F2DA7-FA55-4857-A307-6746D30015A6}"/>
              </a:ext>
            </a:extLst>
          </p:cNvPr>
          <p:cNvGrpSpPr/>
          <p:nvPr/>
        </p:nvGrpSpPr>
        <p:grpSpPr>
          <a:xfrm>
            <a:off x="1231547" y="883882"/>
            <a:ext cx="10899471" cy="5798900"/>
            <a:chOff x="1231547" y="883882"/>
            <a:chExt cx="10899471" cy="5798900"/>
          </a:xfrm>
        </p:grpSpPr>
        <p:sp>
          <p:nvSpPr>
            <p:cNvPr id="139" name="Rectangle 138">
              <a:extLst>
                <a:ext uri="{FF2B5EF4-FFF2-40B4-BE49-F238E27FC236}">
                  <a16:creationId xmlns:a16="http://schemas.microsoft.com/office/drawing/2014/main" id="{941A2A7E-AAE5-41D4-8CF6-78A30FDEA2C8}"/>
                </a:ext>
              </a:extLst>
            </p:cNvPr>
            <p:cNvSpPr/>
            <p:nvPr/>
          </p:nvSpPr>
          <p:spPr>
            <a:xfrm>
              <a:off x="7180042" y="4621212"/>
              <a:ext cx="288031" cy="1596044"/>
            </a:xfrm>
            <a:prstGeom prst="rect">
              <a:avLst/>
            </a:prstGeom>
            <a:solidFill>
              <a:schemeClr val="accent4">
                <a:lumMod val="40000"/>
                <a:lumOff val="6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lgn="ctr">
                <a:defRPr/>
              </a:pPr>
              <a:r>
                <a:rPr lang="en-GB" sz="1600" dirty="0">
                  <a:solidFill>
                    <a:prstClr val="black"/>
                  </a:solidFill>
                  <a:latin typeface="Calibri"/>
                </a:rPr>
                <a:t>ISAIAH</a:t>
              </a:r>
              <a:endParaRPr kumimoji="0" lang="en-GB" sz="1600" b="0" i="0" u="none" strike="noStrike" kern="1200" cap="none" spc="0" normalizeH="0" baseline="0" noProof="0" dirty="0">
                <a:ln>
                  <a:noFill/>
                </a:ln>
                <a:solidFill>
                  <a:schemeClr val="bg1"/>
                </a:solidFill>
                <a:effectLst/>
                <a:uLnTx/>
                <a:uFillTx/>
                <a:latin typeface="Corbel"/>
                <a:ea typeface="+mn-ea"/>
                <a:cs typeface="+mn-cs"/>
              </a:endParaRPr>
            </a:p>
          </p:txBody>
        </p:sp>
        <p:sp>
          <p:nvSpPr>
            <p:cNvPr id="140" name="Rectangle 139">
              <a:extLst>
                <a:ext uri="{FF2B5EF4-FFF2-40B4-BE49-F238E27FC236}">
                  <a16:creationId xmlns:a16="http://schemas.microsoft.com/office/drawing/2014/main" id="{FBE79108-DF87-41BA-BB1C-48C36DF1A431}"/>
                </a:ext>
              </a:extLst>
            </p:cNvPr>
            <p:cNvSpPr/>
            <p:nvPr/>
          </p:nvSpPr>
          <p:spPr>
            <a:xfrm>
              <a:off x="9970619" y="4621212"/>
              <a:ext cx="288031" cy="1596044"/>
            </a:xfrm>
            <a:prstGeom prst="rect">
              <a:avLst/>
            </a:prstGeom>
            <a:solidFill>
              <a:schemeClr val="accent4">
                <a:lumMod val="40000"/>
                <a:lumOff val="6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lgn="ctr">
                <a:defRPr/>
              </a:pPr>
              <a:r>
                <a:rPr lang="en-GB" sz="1600" dirty="0">
                  <a:solidFill>
                    <a:prstClr val="black"/>
                  </a:solidFill>
                  <a:latin typeface="Calibri"/>
                </a:rPr>
                <a:t>JEREMIAH</a:t>
              </a:r>
              <a:endParaRPr kumimoji="0" lang="en-GB" sz="1600" b="0" i="0" u="none" strike="noStrike" kern="1200" cap="none" spc="0" normalizeH="0" baseline="0" noProof="0" dirty="0">
                <a:ln>
                  <a:noFill/>
                </a:ln>
                <a:solidFill>
                  <a:schemeClr val="bg1"/>
                </a:solidFill>
                <a:effectLst/>
                <a:uLnTx/>
                <a:uFillTx/>
                <a:latin typeface="Corbel"/>
                <a:ea typeface="+mn-ea"/>
                <a:cs typeface="+mn-cs"/>
              </a:endParaRPr>
            </a:p>
          </p:txBody>
        </p:sp>
        <p:sp>
          <p:nvSpPr>
            <p:cNvPr id="141" name="Rectangle 140">
              <a:extLst>
                <a:ext uri="{FF2B5EF4-FFF2-40B4-BE49-F238E27FC236}">
                  <a16:creationId xmlns:a16="http://schemas.microsoft.com/office/drawing/2014/main" id="{BAC2D2AB-3C85-4CDF-8BB5-B0CEABBE76A5}"/>
                </a:ext>
              </a:extLst>
            </p:cNvPr>
            <p:cNvSpPr/>
            <p:nvPr/>
          </p:nvSpPr>
          <p:spPr>
            <a:xfrm>
              <a:off x="11329264" y="4621212"/>
              <a:ext cx="288031" cy="1596044"/>
            </a:xfrm>
            <a:prstGeom prst="rect">
              <a:avLst/>
            </a:prstGeom>
            <a:solidFill>
              <a:schemeClr val="accent4">
                <a:lumMod val="40000"/>
                <a:lumOff val="6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lgn="ctr">
                <a:defRPr/>
              </a:pPr>
              <a:r>
                <a:rPr lang="en-GB" sz="1600" dirty="0">
                  <a:solidFill>
                    <a:schemeClr val="tx1"/>
                  </a:solidFill>
                </a:rPr>
                <a:t>LAMENTATIONS</a:t>
              </a:r>
              <a:endParaRPr kumimoji="0" lang="en-GB" sz="1600" b="0" i="0" u="none" strike="noStrike" kern="1200" cap="none" spc="0" normalizeH="0" baseline="0" noProof="0" dirty="0">
                <a:ln>
                  <a:noFill/>
                </a:ln>
                <a:solidFill>
                  <a:schemeClr val="tx1"/>
                </a:solidFill>
                <a:effectLst/>
                <a:uLnTx/>
                <a:uFillTx/>
                <a:latin typeface="Corbel"/>
              </a:endParaRPr>
            </a:p>
          </p:txBody>
        </p:sp>
        <p:sp>
          <p:nvSpPr>
            <p:cNvPr id="144" name="Rectangle 143">
              <a:extLst>
                <a:ext uri="{FF2B5EF4-FFF2-40B4-BE49-F238E27FC236}">
                  <a16:creationId xmlns:a16="http://schemas.microsoft.com/office/drawing/2014/main" id="{FDFA7815-28B7-4B62-9748-2697FCE1D47E}"/>
                </a:ext>
              </a:extLst>
            </p:cNvPr>
            <p:cNvSpPr/>
            <p:nvPr/>
          </p:nvSpPr>
          <p:spPr>
            <a:xfrm>
              <a:off x="11842987" y="4621212"/>
              <a:ext cx="288031" cy="1596044"/>
            </a:xfrm>
            <a:prstGeom prst="rect">
              <a:avLst/>
            </a:prstGeom>
            <a:solidFill>
              <a:schemeClr val="accent2">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lgn="ctr">
                <a:defRPr/>
              </a:pPr>
              <a:r>
                <a:rPr lang="en-GB" sz="1600" dirty="0">
                  <a:solidFill>
                    <a:prstClr val="black"/>
                  </a:solidFill>
                  <a:latin typeface="Calibri"/>
                </a:rPr>
                <a:t>JOEL</a:t>
              </a:r>
              <a:endParaRPr kumimoji="0" lang="en-GB" sz="1600" b="0" i="0" u="none" strike="noStrike" kern="1200" cap="none" spc="0" normalizeH="0" baseline="0" noProof="0" dirty="0">
                <a:ln>
                  <a:noFill/>
                </a:ln>
                <a:solidFill>
                  <a:schemeClr val="bg1"/>
                </a:solidFill>
                <a:effectLst/>
                <a:uLnTx/>
                <a:uFillTx/>
                <a:latin typeface="Corbel"/>
                <a:ea typeface="+mn-ea"/>
                <a:cs typeface="+mn-cs"/>
              </a:endParaRPr>
            </a:p>
          </p:txBody>
        </p:sp>
        <p:sp>
          <p:nvSpPr>
            <p:cNvPr id="146" name="Rectangle 145">
              <a:extLst>
                <a:ext uri="{FF2B5EF4-FFF2-40B4-BE49-F238E27FC236}">
                  <a16:creationId xmlns:a16="http://schemas.microsoft.com/office/drawing/2014/main" id="{25A6B80C-FDEB-4639-B46B-CB83FCC3AE7B}"/>
                </a:ext>
              </a:extLst>
            </p:cNvPr>
            <p:cNvSpPr/>
            <p:nvPr/>
          </p:nvSpPr>
          <p:spPr>
            <a:xfrm>
              <a:off x="10662618" y="4621212"/>
              <a:ext cx="288031" cy="1596044"/>
            </a:xfrm>
            <a:prstGeom prst="rect">
              <a:avLst/>
            </a:prstGeom>
            <a:solidFill>
              <a:schemeClr val="accent2">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lgn="ctr">
                <a:defRPr/>
              </a:pPr>
              <a:r>
                <a:rPr lang="en-GB" sz="1600" dirty="0">
                  <a:solidFill>
                    <a:prstClr val="black"/>
                  </a:solidFill>
                  <a:latin typeface="Calibri"/>
                </a:rPr>
                <a:t>OBADIAH</a:t>
              </a:r>
              <a:endParaRPr kumimoji="0" lang="en-GB" sz="1600" b="0" i="0" u="none" strike="noStrike" kern="1200" cap="none" spc="0" normalizeH="0" baseline="0" noProof="0" dirty="0">
                <a:ln>
                  <a:noFill/>
                </a:ln>
                <a:solidFill>
                  <a:schemeClr val="bg1"/>
                </a:solidFill>
                <a:effectLst/>
                <a:uLnTx/>
                <a:uFillTx/>
                <a:latin typeface="Corbel"/>
                <a:ea typeface="+mn-ea"/>
                <a:cs typeface="+mn-cs"/>
              </a:endParaRPr>
            </a:p>
          </p:txBody>
        </p:sp>
        <p:sp>
          <p:nvSpPr>
            <p:cNvPr id="148" name="Rectangle 147">
              <a:extLst>
                <a:ext uri="{FF2B5EF4-FFF2-40B4-BE49-F238E27FC236}">
                  <a16:creationId xmlns:a16="http://schemas.microsoft.com/office/drawing/2014/main" id="{23B839B1-BF96-4CA0-B0C9-25B7F16EC5C1}"/>
                </a:ext>
              </a:extLst>
            </p:cNvPr>
            <p:cNvSpPr/>
            <p:nvPr/>
          </p:nvSpPr>
          <p:spPr>
            <a:xfrm>
              <a:off x="6511614" y="4621212"/>
              <a:ext cx="288031" cy="1596044"/>
            </a:xfrm>
            <a:prstGeom prst="rect">
              <a:avLst/>
            </a:prstGeom>
            <a:solidFill>
              <a:schemeClr val="accent2">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lgn="ctr">
                <a:defRPr/>
              </a:pPr>
              <a:r>
                <a:rPr lang="en-GB" sz="1600" dirty="0">
                  <a:solidFill>
                    <a:prstClr val="black"/>
                  </a:solidFill>
                  <a:latin typeface="Calibri"/>
                </a:rPr>
                <a:t>MICAH</a:t>
              </a:r>
              <a:endParaRPr kumimoji="0" lang="en-GB" sz="1600" b="0" i="0" u="none" strike="noStrike" kern="1200" cap="none" spc="0" normalizeH="0" baseline="0" noProof="0" dirty="0">
                <a:ln>
                  <a:noFill/>
                </a:ln>
                <a:solidFill>
                  <a:schemeClr val="bg1"/>
                </a:solidFill>
                <a:effectLst/>
                <a:uLnTx/>
                <a:uFillTx/>
                <a:latin typeface="Corbel"/>
                <a:ea typeface="+mn-ea"/>
                <a:cs typeface="+mn-cs"/>
              </a:endParaRPr>
            </a:p>
          </p:txBody>
        </p:sp>
        <p:sp>
          <p:nvSpPr>
            <p:cNvPr id="149" name="Rectangle 148">
              <a:extLst>
                <a:ext uri="{FF2B5EF4-FFF2-40B4-BE49-F238E27FC236}">
                  <a16:creationId xmlns:a16="http://schemas.microsoft.com/office/drawing/2014/main" id="{4D072BB1-6F25-40B2-B3FE-DCA41A2440AB}"/>
                </a:ext>
              </a:extLst>
            </p:cNvPr>
            <p:cNvSpPr/>
            <p:nvPr/>
          </p:nvSpPr>
          <p:spPr>
            <a:xfrm>
              <a:off x="7924432" y="4621212"/>
              <a:ext cx="288031" cy="1596044"/>
            </a:xfrm>
            <a:prstGeom prst="rect">
              <a:avLst/>
            </a:prstGeom>
            <a:solidFill>
              <a:schemeClr val="accent2">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lgn="ctr">
                <a:defRPr/>
              </a:pPr>
              <a:r>
                <a:rPr lang="en-GB" sz="1600" dirty="0">
                  <a:solidFill>
                    <a:prstClr val="black"/>
                  </a:solidFill>
                  <a:latin typeface="Calibri"/>
                </a:rPr>
                <a:t>NAHUM</a:t>
              </a:r>
              <a:endParaRPr kumimoji="0" lang="en-GB" sz="1600" b="0" i="0" u="none" strike="noStrike" kern="1200" cap="none" spc="0" normalizeH="0" baseline="0" noProof="0" dirty="0">
                <a:ln>
                  <a:noFill/>
                </a:ln>
                <a:solidFill>
                  <a:schemeClr val="bg1"/>
                </a:solidFill>
                <a:effectLst/>
                <a:uLnTx/>
                <a:uFillTx/>
                <a:latin typeface="Corbel"/>
                <a:ea typeface="+mn-ea"/>
                <a:cs typeface="+mn-cs"/>
              </a:endParaRPr>
            </a:p>
          </p:txBody>
        </p:sp>
        <p:sp>
          <p:nvSpPr>
            <p:cNvPr id="150" name="Rectangle 149">
              <a:extLst>
                <a:ext uri="{FF2B5EF4-FFF2-40B4-BE49-F238E27FC236}">
                  <a16:creationId xmlns:a16="http://schemas.microsoft.com/office/drawing/2014/main" id="{BB1784A5-38F1-4123-ACCE-35E636D062AA}"/>
                </a:ext>
              </a:extLst>
            </p:cNvPr>
            <p:cNvSpPr/>
            <p:nvPr/>
          </p:nvSpPr>
          <p:spPr>
            <a:xfrm>
              <a:off x="9307913" y="4621212"/>
              <a:ext cx="288031" cy="1596044"/>
            </a:xfrm>
            <a:prstGeom prst="rect">
              <a:avLst/>
            </a:prstGeom>
            <a:solidFill>
              <a:schemeClr val="accent2">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lgn="ctr">
                <a:defRPr/>
              </a:pPr>
              <a:r>
                <a:rPr lang="en-GB" sz="1600" dirty="0">
                  <a:solidFill>
                    <a:prstClr val="black"/>
                  </a:solidFill>
                  <a:latin typeface="Calibri"/>
                </a:rPr>
                <a:t>HABAKKUK</a:t>
              </a:r>
              <a:endParaRPr kumimoji="0" lang="en-GB" sz="1600" b="0" i="0" u="none" strike="noStrike" kern="1200" cap="none" spc="0" normalizeH="0" baseline="0" noProof="0" dirty="0">
                <a:ln>
                  <a:noFill/>
                </a:ln>
                <a:solidFill>
                  <a:schemeClr val="bg1"/>
                </a:solidFill>
                <a:effectLst/>
                <a:uLnTx/>
                <a:uFillTx/>
                <a:latin typeface="Corbel"/>
                <a:ea typeface="+mn-ea"/>
                <a:cs typeface="+mn-cs"/>
              </a:endParaRPr>
            </a:p>
          </p:txBody>
        </p:sp>
        <p:sp>
          <p:nvSpPr>
            <p:cNvPr id="151" name="Rectangle 150">
              <a:extLst>
                <a:ext uri="{FF2B5EF4-FFF2-40B4-BE49-F238E27FC236}">
                  <a16:creationId xmlns:a16="http://schemas.microsoft.com/office/drawing/2014/main" id="{CB7EF8CA-4761-4834-92B8-DDD336378717}"/>
                </a:ext>
              </a:extLst>
            </p:cNvPr>
            <p:cNvSpPr/>
            <p:nvPr/>
          </p:nvSpPr>
          <p:spPr>
            <a:xfrm>
              <a:off x="8632078" y="4621212"/>
              <a:ext cx="288031" cy="1596044"/>
            </a:xfrm>
            <a:prstGeom prst="rect">
              <a:avLst/>
            </a:prstGeom>
            <a:solidFill>
              <a:schemeClr val="accent2">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lgn="ctr">
                <a:defRPr/>
              </a:pPr>
              <a:r>
                <a:rPr lang="en-GB" sz="1600" dirty="0">
                  <a:solidFill>
                    <a:prstClr val="black"/>
                  </a:solidFill>
                  <a:latin typeface="Calibri"/>
                </a:rPr>
                <a:t>ZEPNANIAH</a:t>
              </a:r>
              <a:endParaRPr kumimoji="0" lang="en-GB" sz="1600" b="0" i="0" u="none" strike="noStrike" kern="1200" cap="none" spc="0" normalizeH="0" baseline="0" noProof="0" dirty="0">
                <a:ln>
                  <a:noFill/>
                </a:ln>
                <a:solidFill>
                  <a:schemeClr val="bg1"/>
                </a:solidFill>
                <a:effectLst/>
                <a:uLnTx/>
                <a:uFillTx/>
                <a:latin typeface="Corbel"/>
                <a:ea typeface="+mn-ea"/>
                <a:cs typeface="+mn-cs"/>
              </a:endParaRPr>
            </a:p>
          </p:txBody>
        </p:sp>
        <p:sp>
          <p:nvSpPr>
            <p:cNvPr id="145" name="Rectangle 144">
              <a:extLst>
                <a:ext uri="{FF2B5EF4-FFF2-40B4-BE49-F238E27FC236}">
                  <a16:creationId xmlns:a16="http://schemas.microsoft.com/office/drawing/2014/main" id="{2779E75B-F6AC-40BE-ACD5-58D3FDFB063B}"/>
                </a:ext>
              </a:extLst>
            </p:cNvPr>
            <p:cNvSpPr/>
            <p:nvPr/>
          </p:nvSpPr>
          <p:spPr>
            <a:xfrm>
              <a:off x="6751909" y="883882"/>
              <a:ext cx="288031" cy="1142166"/>
            </a:xfrm>
            <a:prstGeom prst="rect">
              <a:avLst/>
            </a:prstGeom>
            <a:solidFill>
              <a:schemeClr val="accent2">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lgn="ctr">
                <a:defRPr/>
              </a:pPr>
              <a:r>
                <a:rPr lang="en-GB" sz="1600" dirty="0">
                  <a:solidFill>
                    <a:prstClr val="black"/>
                  </a:solidFill>
                  <a:latin typeface="Calibri"/>
                </a:rPr>
                <a:t>AMOS</a:t>
              </a:r>
              <a:endParaRPr kumimoji="0" lang="en-GB" sz="1600" b="0" i="0" u="none" strike="noStrike" kern="1200" cap="none" spc="0" normalizeH="0" baseline="0" noProof="0" dirty="0">
                <a:ln>
                  <a:noFill/>
                </a:ln>
                <a:solidFill>
                  <a:schemeClr val="bg1"/>
                </a:solidFill>
                <a:effectLst/>
                <a:uLnTx/>
                <a:uFillTx/>
                <a:latin typeface="Corbel"/>
                <a:ea typeface="+mn-ea"/>
                <a:cs typeface="+mn-cs"/>
              </a:endParaRPr>
            </a:p>
          </p:txBody>
        </p:sp>
        <p:sp>
          <p:nvSpPr>
            <p:cNvPr id="147" name="Rectangle 146">
              <a:extLst>
                <a:ext uri="{FF2B5EF4-FFF2-40B4-BE49-F238E27FC236}">
                  <a16:creationId xmlns:a16="http://schemas.microsoft.com/office/drawing/2014/main" id="{3D75DC8B-FF52-4573-B4DE-E4B94EB2BAA4}"/>
                </a:ext>
              </a:extLst>
            </p:cNvPr>
            <p:cNvSpPr/>
            <p:nvPr/>
          </p:nvSpPr>
          <p:spPr>
            <a:xfrm>
              <a:off x="7091398" y="886959"/>
              <a:ext cx="288031" cy="1142166"/>
            </a:xfrm>
            <a:prstGeom prst="rect">
              <a:avLst/>
            </a:prstGeom>
            <a:solidFill>
              <a:schemeClr val="accent2">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lgn="ctr">
                <a:defRPr/>
              </a:pPr>
              <a:r>
                <a:rPr lang="en-GB" sz="1600" dirty="0">
                  <a:solidFill>
                    <a:prstClr val="black"/>
                  </a:solidFill>
                  <a:latin typeface="Calibri"/>
                </a:rPr>
                <a:t>JONAH </a:t>
              </a:r>
              <a:endParaRPr kumimoji="0" lang="en-GB" sz="1600" b="0" i="0" u="none" strike="noStrike" kern="1200" cap="none" spc="0" normalizeH="0" baseline="0" noProof="0" dirty="0">
                <a:ln>
                  <a:noFill/>
                </a:ln>
                <a:solidFill>
                  <a:schemeClr val="bg1"/>
                </a:solidFill>
                <a:effectLst/>
                <a:uLnTx/>
                <a:uFillTx/>
                <a:latin typeface="Corbel"/>
                <a:ea typeface="+mn-ea"/>
                <a:cs typeface="+mn-cs"/>
              </a:endParaRPr>
            </a:p>
          </p:txBody>
        </p:sp>
        <p:sp>
          <p:nvSpPr>
            <p:cNvPr id="152" name="Rectangle 151">
              <a:extLst>
                <a:ext uri="{FF2B5EF4-FFF2-40B4-BE49-F238E27FC236}">
                  <a16:creationId xmlns:a16="http://schemas.microsoft.com/office/drawing/2014/main" id="{437B9819-6E2D-4346-8C5E-77346764670F}"/>
                </a:ext>
              </a:extLst>
            </p:cNvPr>
            <p:cNvSpPr/>
            <p:nvPr/>
          </p:nvSpPr>
          <p:spPr>
            <a:xfrm>
              <a:off x="6431946" y="888235"/>
              <a:ext cx="288031" cy="1142166"/>
            </a:xfrm>
            <a:prstGeom prst="rect">
              <a:avLst/>
            </a:prstGeom>
            <a:solidFill>
              <a:schemeClr val="accent2">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Corbel"/>
                </a:rPr>
                <a:t>HOSEA</a:t>
              </a:r>
              <a:endParaRPr kumimoji="0" lang="en-GB" sz="1600" b="0" i="0" u="none" strike="noStrike" kern="1200" cap="none" spc="0" normalizeH="0" baseline="0" noProof="0" dirty="0">
                <a:ln>
                  <a:noFill/>
                </a:ln>
                <a:solidFill>
                  <a:schemeClr val="tx1"/>
                </a:solidFill>
                <a:effectLst/>
                <a:uLnTx/>
                <a:uFillTx/>
                <a:latin typeface="Corbel"/>
              </a:endParaRPr>
            </a:p>
          </p:txBody>
        </p:sp>
        <p:sp>
          <p:nvSpPr>
            <p:cNvPr id="122" name="Rectangle 121">
              <a:extLst>
                <a:ext uri="{FF2B5EF4-FFF2-40B4-BE49-F238E27FC236}">
                  <a16:creationId xmlns:a16="http://schemas.microsoft.com/office/drawing/2014/main" id="{CBCCA743-835C-4704-94F2-038931DB4589}"/>
                </a:ext>
              </a:extLst>
            </p:cNvPr>
            <p:cNvSpPr/>
            <p:nvPr/>
          </p:nvSpPr>
          <p:spPr>
            <a:xfrm>
              <a:off x="1379912" y="2432271"/>
              <a:ext cx="787344" cy="1523641"/>
            </a:xfrm>
            <a:prstGeom prst="rect">
              <a:avLst/>
            </a:prstGeom>
            <a:solidFill>
              <a:schemeClr val="accent4">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lgn="ctr">
                <a:defRPr/>
              </a:pPr>
              <a:r>
                <a:rPr lang="en-GB" sz="1600" dirty="0">
                  <a:solidFill>
                    <a:prstClr val="black"/>
                  </a:solidFill>
                  <a:latin typeface="Calibri"/>
                </a:rPr>
                <a:t>JOSHUA</a:t>
              </a:r>
              <a:endParaRPr kumimoji="0" lang="en-GB" sz="1600" b="0" i="0" u="none" strike="noStrike" kern="1200" cap="none" spc="0" normalizeH="0" baseline="0" noProof="0" dirty="0">
                <a:ln>
                  <a:noFill/>
                </a:ln>
                <a:solidFill>
                  <a:schemeClr val="bg1"/>
                </a:solidFill>
                <a:effectLst/>
                <a:uLnTx/>
                <a:uFillTx/>
                <a:latin typeface="Corbel"/>
                <a:ea typeface="+mn-ea"/>
                <a:cs typeface="+mn-cs"/>
              </a:endParaRPr>
            </a:p>
          </p:txBody>
        </p:sp>
        <p:sp>
          <p:nvSpPr>
            <p:cNvPr id="123" name="Rectangle 122">
              <a:extLst>
                <a:ext uri="{FF2B5EF4-FFF2-40B4-BE49-F238E27FC236}">
                  <a16:creationId xmlns:a16="http://schemas.microsoft.com/office/drawing/2014/main" id="{03FE2E82-7153-4E76-B317-CD8B3ADE8894}"/>
                </a:ext>
              </a:extLst>
            </p:cNvPr>
            <p:cNvSpPr/>
            <p:nvPr/>
          </p:nvSpPr>
          <p:spPr>
            <a:xfrm>
              <a:off x="2210068" y="2432271"/>
              <a:ext cx="787344" cy="1523641"/>
            </a:xfrm>
            <a:prstGeom prst="rect">
              <a:avLst/>
            </a:prstGeom>
            <a:solidFill>
              <a:schemeClr val="accent4">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t"/>
            <a:lstStyle/>
            <a:p>
              <a:pPr lvl="0" algn="ctr">
                <a:defRPr/>
              </a:pPr>
              <a:r>
                <a:rPr lang="en-GB" sz="1600" dirty="0">
                  <a:solidFill>
                    <a:prstClr val="black"/>
                  </a:solidFill>
                  <a:latin typeface="Calibri"/>
                </a:rPr>
                <a:t>JUDGES</a:t>
              </a:r>
              <a:endParaRPr kumimoji="0" lang="en-GB" sz="1600" b="0" i="0" u="none" strike="noStrike" kern="1200" cap="none" spc="0" normalizeH="0" baseline="0" noProof="0" dirty="0">
                <a:ln>
                  <a:noFill/>
                </a:ln>
                <a:solidFill>
                  <a:schemeClr val="bg1"/>
                </a:solidFill>
                <a:effectLst/>
                <a:uLnTx/>
                <a:uFillTx/>
                <a:latin typeface="Corbel"/>
                <a:ea typeface="+mn-ea"/>
                <a:cs typeface="+mn-cs"/>
              </a:endParaRPr>
            </a:p>
          </p:txBody>
        </p:sp>
        <p:sp>
          <p:nvSpPr>
            <p:cNvPr id="125" name="Rectangle 124">
              <a:extLst>
                <a:ext uri="{FF2B5EF4-FFF2-40B4-BE49-F238E27FC236}">
                  <a16:creationId xmlns:a16="http://schemas.microsoft.com/office/drawing/2014/main" id="{D57D32AA-3BFE-4795-8105-551DAC1585C2}"/>
                </a:ext>
              </a:extLst>
            </p:cNvPr>
            <p:cNvSpPr/>
            <p:nvPr/>
          </p:nvSpPr>
          <p:spPr>
            <a:xfrm>
              <a:off x="3075367" y="2432271"/>
              <a:ext cx="787344" cy="1523641"/>
            </a:xfrm>
            <a:prstGeom prst="rect">
              <a:avLst/>
            </a:prstGeom>
            <a:solidFill>
              <a:schemeClr val="accent4">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t"/>
            <a:lstStyle/>
            <a:p>
              <a:pPr lvl="0" algn="ctr">
                <a:defRPr/>
              </a:pPr>
              <a:r>
                <a:rPr lang="en-GB" sz="1600" dirty="0">
                  <a:solidFill>
                    <a:prstClr val="black"/>
                  </a:solidFill>
                  <a:latin typeface="Calibri"/>
                </a:rPr>
                <a:t>1 SAMUEL </a:t>
              </a:r>
              <a:endParaRPr kumimoji="0" lang="en-GB" sz="1600" b="0" i="0" u="none" strike="noStrike" kern="1200" cap="none" spc="0" normalizeH="0" baseline="0" noProof="0" dirty="0">
                <a:ln>
                  <a:noFill/>
                </a:ln>
                <a:solidFill>
                  <a:schemeClr val="bg1"/>
                </a:solidFill>
                <a:effectLst/>
                <a:uLnTx/>
                <a:uFillTx/>
                <a:latin typeface="Corbel"/>
                <a:ea typeface="+mn-ea"/>
                <a:cs typeface="+mn-cs"/>
              </a:endParaRPr>
            </a:p>
          </p:txBody>
        </p:sp>
        <p:sp>
          <p:nvSpPr>
            <p:cNvPr id="126" name="Rectangle 125">
              <a:extLst>
                <a:ext uri="{FF2B5EF4-FFF2-40B4-BE49-F238E27FC236}">
                  <a16:creationId xmlns:a16="http://schemas.microsoft.com/office/drawing/2014/main" id="{88B6BB72-91DA-4A90-9DCB-A0EE27EA3788}"/>
                </a:ext>
              </a:extLst>
            </p:cNvPr>
            <p:cNvSpPr/>
            <p:nvPr/>
          </p:nvSpPr>
          <p:spPr>
            <a:xfrm>
              <a:off x="3941115" y="2436870"/>
              <a:ext cx="1136254" cy="1523641"/>
            </a:xfrm>
            <a:prstGeom prst="rect">
              <a:avLst/>
            </a:prstGeom>
            <a:solidFill>
              <a:schemeClr val="accent4">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b"/>
            <a:lstStyle/>
            <a:p>
              <a:pPr lvl="0" algn="ctr">
                <a:defRPr/>
              </a:pPr>
              <a:r>
                <a:rPr lang="en-GB" sz="1600" dirty="0">
                  <a:solidFill>
                    <a:prstClr val="black"/>
                  </a:solidFill>
                  <a:latin typeface="Calibri"/>
                </a:rPr>
                <a:t>2 SAMUEL </a:t>
              </a:r>
              <a:endParaRPr kumimoji="0" lang="en-GB" sz="1600" b="0" i="0" u="none" strike="noStrike" kern="1200" cap="none" spc="0" normalizeH="0" baseline="0" noProof="0" dirty="0">
                <a:ln>
                  <a:noFill/>
                </a:ln>
                <a:solidFill>
                  <a:schemeClr val="bg1"/>
                </a:solidFill>
                <a:effectLst/>
                <a:uLnTx/>
                <a:uFillTx/>
                <a:latin typeface="Corbel"/>
                <a:ea typeface="+mn-ea"/>
                <a:cs typeface="+mn-cs"/>
              </a:endParaRPr>
            </a:p>
          </p:txBody>
        </p:sp>
        <p:sp>
          <p:nvSpPr>
            <p:cNvPr id="127" name="Rectangle 126">
              <a:extLst>
                <a:ext uri="{FF2B5EF4-FFF2-40B4-BE49-F238E27FC236}">
                  <a16:creationId xmlns:a16="http://schemas.microsoft.com/office/drawing/2014/main" id="{A13B88E3-33CE-410E-BB56-B5CC7273EBA8}"/>
                </a:ext>
              </a:extLst>
            </p:cNvPr>
            <p:cNvSpPr/>
            <p:nvPr/>
          </p:nvSpPr>
          <p:spPr>
            <a:xfrm>
              <a:off x="5168171" y="2445905"/>
              <a:ext cx="2551901" cy="1523641"/>
            </a:xfrm>
            <a:prstGeom prst="rect">
              <a:avLst/>
            </a:prstGeom>
            <a:solidFill>
              <a:schemeClr val="accent4">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b"/>
            <a:lstStyle/>
            <a:p>
              <a:pPr lvl="0" algn="ctr">
                <a:defRPr/>
              </a:pPr>
              <a:r>
                <a:rPr lang="en-GB" sz="1600" dirty="0">
                  <a:solidFill>
                    <a:prstClr val="black"/>
                  </a:solidFill>
                  <a:latin typeface="Calibri"/>
                </a:rPr>
                <a:t>1 KINGS </a:t>
              </a:r>
              <a:endParaRPr kumimoji="0" lang="en-GB" sz="1600" b="0" i="0" u="none" strike="noStrike" kern="1200" cap="none" spc="0" normalizeH="0" baseline="0" noProof="0" dirty="0">
                <a:ln>
                  <a:noFill/>
                </a:ln>
                <a:solidFill>
                  <a:schemeClr val="bg1"/>
                </a:solidFill>
                <a:effectLst/>
                <a:uLnTx/>
                <a:uFillTx/>
                <a:latin typeface="Corbel"/>
                <a:ea typeface="+mn-ea"/>
                <a:cs typeface="+mn-cs"/>
              </a:endParaRPr>
            </a:p>
          </p:txBody>
        </p:sp>
        <p:sp>
          <p:nvSpPr>
            <p:cNvPr id="128" name="Rectangle 127">
              <a:extLst>
                <a:ext uri="{FF2B5EF4-FFF2-40B4-BE49-F238E27FC236}">
                  <a16:creationId xmlns:a16="http://schemas.microsoft.com/office/drawing/2014/main" id="{9F511547-7598-42CA-A3E3-BB70B6DB6BD8}"/>
                </a:ext>
              </a:extLst>
            </p:cNvPr>
            <p:cNvSpPr/>
            <p:nvPr/>
          </p:nvSpPr>
          <p:spPr>
            <a:xfrm>
              <a:off x="7810874" y="2438078"/>
              <a:ext cx="3785381" cy="1523641"/>
            </a:xfrm>
            <a:prstGeom prst="rect">
              <a:avLst/>
            </a:prstGeom>
            <a:solidFill>
              <a:schemeClr val="accent4">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t"/>
            <a:lstStyle/>
            <a:p>
              <a:pPr lvl="0" algn="ctr">
                <a:defRPr/>
              </a:pPr>
              <a:r>
                <a:rPr lang="en-GB" sz="1600" dirty="0">
                  <a:solidFill>
                    <a:prstClr val="black"/>
                  </a:solidFill>
                  <a:latin typeface="Calibri"/>
                </a:rPr>
                <a:t>2 KINGS </a:t>
              </a:r>
              <a:endParaRPr kumimoji="0" lang="en-GB" sz="1600" b="0" i="0" u="none" strike="noStrike" kern="1200" cap="none" spc="0" normalizeH="0" baseline="0" noProof="0" dirty="0">
                <a:ln>
                  <a:noFill/>
                </a:ln>
                <a:solidFill>
                  <a:schemeClr val="bg1"/>
                </a:solidFill>
                <a:effectLst/>
                <a:uLnTx/>
                <a:uFillTx/>
                <a:latin typeface="Corbel"/>
                <a:ea typeface="+mn-ea"/>
                <a:cs typeface="+mn-cs"/>
              </a:endParaRPr>
            </a:p>
          </p:txBody>
        </p:sp>
        <p:sp>
          <p:nvSpPr>
            <p:cNvPr id="65" name="Rectangle 64">
              <a:extLst>
                <a:ext uri="{FF2B5EF4-FFF2-40B4-BE49-F238E27FC236}">
                  <a16:creationId xmlns:a16="http://schemas.microsoft.com/office/drawing/2014/main" id="{842311C7-617B-4725-84BB-FBD99DF686BF}"/>
                </a:ext>
              </a:extLst>
            </p:cNvPr>
            <p:cNvSpPr/>
            <p:nvPr/>
          </p:nvSpPr>
          <p:spPr>
            <a:xfrm>
              <a:off x="6765798" y="2227708"/>
              <a:ext cx="210455" cy="1523641"/>
            </a:xfrm>
            <a:prstGeom prst="rect">
              <a:avLst/>
            </a:prstGeom>
            <a:solidFill>
              <a:schemeClr val="accent2">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lgn="ctr">
                <a:defRPr/>
              </a:pPr>
              <a:r>
                <a:rPr lang="en-GB" sz="1600" dirty="0">
                  <a:solidFill>
                    <a:prstClr val="black"/>
                  </a:solidFill>
                  <a:latin typeface="Calibri"/>
                </a:rPr>
                <a:t>ELIJAH</a:t>
              </a:r>
              <a:endParaRPr kumimoji="0" lang="en-GB" sz="1600" i="0" u="none" strike="noStrike" kern="1200" cap="none" spc="0" normalizeH="0" baseline="0" noProof="0" dirty="0">
                <a:ln>
                  <a:noFill/>
                </a:ln>
                <a:solidFill>
                  <a:schemeClr val="bg1"/>
                </a:solidFill>
                <a:effectLst/>
                <a:uLnTx/>
                <a:uFillTx/>
                <a:latin typeface="Corbel"/>
                <a:ea typeface="+mn-ea"/>
                <a:cs typeface="+mn-cs"/>
              </a:endParaRPr>
            </a:p>
          </p:txBody>
        </p:sp>
        <p:sp>
          <p:nvSpPr>
            <p:cNvPr id="66" name="Rectangle 65">
              <a:extLst>
                <a:ext uri="{FF2B5EF4-FFF2-40B4-BE49-F238E27FC236}">
                  <a16:creationId xmlns:a16="http://schemas.microsoft.com/office/drawing/2014/main" id="{324FF848-5A6B-4F1F-882A-AD1F3910419F}"/>
                </a:ext>
              </a:extLst>
            </p:cNvPr>
            <p:cNvSpPr/>
            <p:nvPr/>
          </p:nvSpPr>
          <p:spPr>
            <a:xfrm>
              <a:off x="4410214" y="2227708"/>
              <a:ext cx="210455" cy="1523641"/>
            </a:xfrm>
            <a:prstGeom prst="rect">
              <a:avLst/>
            </a:prstGeom>
            <a:solidFill>
              <a:schemeClr val="accent2">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lgn="ctr">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NATHAN</a:t>
              </a:r>
              <a:endParaRPr kumimoji="0" lang="en-GB" sz="1600" b="0" i="0" u="none" strike="noStrike" kern="1200" cap="none" spc="0" normalizeH="0" baseline="0" noProof="0" dirty="0">
                <a:ln>
                  <a:noFill/>
                </a:ln>
                <a:solidFill>
                  <a:schemeClr val="bg1"/>
                </a:solidFill>
                <a:effectLst/>
                <a:uLnTx/>
                <a:uFillTx/>
                <a:latin typeface="Corbel"/>
                <a:ea typeface="+mn-ea"/>
                <a:cs typeface="+mn-cs"/>
              </a:endParaRPr>
            </a:p>
          </p:txBody>
        </p:sp>
        <p:sp>
          <p:nvSpPr>
            <p:cNvPr id="67" name="Rectangle 66">
              <a:extLst>
                <a:ext uri="{FF2B5EF4-FFF2-40B4-BE49-F238E27FC236}">
                  <a16:creationId xmlns:a16="http://schemas.microsoft.com/office/drawing/2014/main" id="{72FDB21F-CC7C-4071-8F5C-0BB2C9D5B0D1}"/>
                </a:ext>
              </a:extLst>
            </p:cNvPr>
            <p:cNvSpPr/>
            <p:nvPr/>
          </p:nvSpPr>
          <p:spPr>
            <a:xfrm>
              <a:off x="3123980" y="2227708"/>
              <a:ext cx="210455" cy="1523641"/>
            </a:xfrm>
            <a:prstGeom prst="rect">
              <a:avLst/>
            </a:prstGeom>
            <a:solidFill>
              <a:schemeClr val="accent2">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lgn="ctr">
                <a:defRPr/>
              </a:pPr>
              <a:r>
                <a:rPr lang="en-GB" sz="1600" dirty="0">
                  <a:solidFill>
                    <a:prstClr val="black"/>
                  </a:solidFill>
                  <a:latin typeface="Calibri"/>
                </a:rPr>
                <a:t>SAMUEL</a:t>
              </a:r>
              <a:endParaRPr kumimoji="0" lang="en-GB" sz="1600" b="0" i="0" u="none" strike="noStrike" kern="1200" cap="none" spc="0" normalizeH="0" baseline="0" noProof="0" dirty="0">
                <a:ln>
                  <a:noFill/>
                </a:ln>
                <a:solidFill>
                  <a:schemeClr val="bg1"/>
                </a:solidFill>
                <a:effectLst/>
                <a:uLnTx/>
                <a:uFillTx/>
                <a:latin typeface="Corbel"/>
                <a:ea typeface="+mn-ea"/>
                <a:cs typeface="+mn-cs"/>
              </a:endParaRPr>
            </a:p>
          </p:txBody>
        </p:sp>
        <p:sp>
          <p:nvSpPr>
            <p:cNvPr id="124" name="Rectangle 123">
              <a:extLst>
                <a:ext uri="{FF2B5EF4-FFF2-40B4-BE49-F238E27FC236}">
                  <a16:creationId xmlns:a16="http://schemas.microsoft.com/office/drawing/2014/main" id="{EE9CD630-5BD9-4DAA-837B-050DD35A008A}"/>
                </a:ext>
              </a:extLst>
            </p:cNvPr>
            <p:cNvSpPr/>
            <p:nvPr/>
          </p:nvSpPr>
          <p:spPr>
            <a:xfrm>
              <a:off x="2338637" y="3314890"/>
              <a:ext cx="214830" cy="1523641"/>
            </a:xfrm>
            <a:prstGeom prst="rect">
              <a:avLst/>
            </a:prstGeom>
            <a:solidFill>
              <a:schemeClr val="accent4">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lgn="ctr">
                <a:defRPr/>
              </a:pPr>
              <a:r>
                <a:rPr lang="en-GB" sz="1600" dirty="0">
                  <a:solidFill>
                    <a:prstClr val="black"/>
                  </a:solidFill>
                  <a:latin typeface="Calibri"/>
                </a:rPr>
                <a:t>RUTH</a:t>
              </a:r>
              <a:endParaRPr kumimoji="0" lang="en-GB" sz="1600" b="0" i="0" u="none" strike="noStrike" kern="1200" cap="none" spc="0" normalizeH="0" baseline="0" noProof="0" dirty="0">
                <a:ln>
                  <a:noFill/>
                </a:ln>
                <a:solidFill>
                  <a:schemeClr val="bg1"/>
                </a:solidFill>
                <a:effectLst/>
                <a:uLnTx/>
                <a:uFillTx/>
                <a:latin typeface="Corbel"/>
                <a:ea typeface="+mn-ea"/>
                <a:cs typeface="+mn-cs"/>
              </a:endParaRPr>
            </a:p>
          </p:txBody>
        </p:sp>
        <p:sp>
          <p:nvSpPr>
            <p:cNvPr id="69" name="Rectangle 68">
              <a:extLst>
                <a:ext uri="{FF2B5EF4-FFF2-40B4-BE49-F238E27FC236}">
                  <a16:creationId xmlns:a16="http://schemas.microsoft.com/office/drawing/2014/main" id="{A91DBAC4-3DCA-47B1-B6E3-09FC27ADE500}"/>
                </a:ext>
              </a:extLst>
            </p:cNvPr>
            <p:cNvSpPr/>
            <p:nvPr/>
          </p:nvSpPr>
          <p:spPr>
            <a:xfrm>
              <a:off x="7921641" y="2227708"/>
              <a:ext cx="210455" cy="1523641"/>
            </a:xfrm>
            <a:prstGeom prst="rect">
              <a:avLst/>
            </a:prstGeom>
            <a:solidFill>
              <a:schemeClr val="accent2">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lgn="ctr">
                <a:defRPr/>
              </a:pPr>
              <a:r>
                <a:rPr lang="en-GB" sz="1600" dirty="0">
                  <a:solidFill>
                    <a:prstClr val="black"/>
                  </a:solidFill>
                  <a:latin typeface="Calibri"/>
                </a:rPr>
                <a:t>ELISHA</a:t>
              </a:r>
              <a:endParaRPr kumimoji="0" lang="en-GB" sz="1600" b="0" i="0" u="none" strike="noStrike" kern="1200" cap="none" spc="0" normalizeH="0" baseline="0" noProof="0" dirty="0">
                <a:ln>
                  <a:noFill/>
                </a:ln>
                <a:solidFill>
                  <a:schemeClr val="bg1"/>
                </a:solidFill>
                <a:effectLst/>
                <a:uLnTx/>
                <a:uFillTx/>
                <a:latin typeface="Corbel"/>
                <a:ea typeface="+mn-ea"/>
                <a:cs typeface="+mn-cs"/>
              </a:endParaRPr>
            </a:p>
          </p:txBody>
        </p:sp>
        <p:sp>
          <p:nvSpPr>
            <p:cNvPr id="13" name="TextBox 12">
              <a:extLst>
                <a:ext uri="{FF2B5EF4-FFF2-40B4-BE49-F238E27FC236}">
                  <a16:creationId xmlns:a16="http://schemas.microsoft.com/office/drawing/2014/main" id="{0F971ADA-5413-41A6-A065-0BFB3F5020B4}"/>
                </a:ext>
              </a:extLst>
            </p:cNvPr>
            <p:cNvSpPr txBox="1"/>
            <p:nvPr/>
          </p:nvSpPr>
          <p:spPr>
            <a:xfrm>
              <a:off x="3123979" y="1274580"/>
              <a:ext cx="1898469" cy="646331"/>
            </a:xfrm>
            <a:prstGeom prst="rect">
              <a:avLst/>
            </a:prstGeom>
            <a:solidFill>
              <a:schemeClr val="accent2">
                <a:lumMod val="60000"/>
                <a:lumOff val="40000"/>
              </a:schemeClr>
            </a:solidFill>
          </p:spPr>
          <p:txBody>
            <a:bodyPr wrap="square" rtlCol="0">
              <a:spAutoFit/>
            </a:bodyPr>
            <a:lstStyle/>
            <a:p>
              <a:r>
                <a:rPr lang="en-GB" dirty="0"/>
                <a:t>Prophets of the monarchy</a:t>
              </a:r>
            </a:p>
          </p:txBody>
        </p:sp>
        <p:sp>
          <p:nvSpPr>
            <p:cNvPr id="14" name="TextBox 13">
              <a:extLst>
                <a:ext uri="{FF2B5EF4-FFF2-40B4-BE49-F238E27FC236}">
                  <a16:creationId xmlns:a16="http://schemas.microsoft.com/office/drawing/2014/main" id="{657DD88E-8CB8-4EF9-8983-2E88F4416C0D}"/>
                </a:ext>
              </a:extLst>
            </p:cNvPr>
            <p:cNvSpPr txBox="1"/>
            <p:nvPr/>
          </p:nvSpPr>
          <p:spPr>
            <a:xfrm>
              <a:off x="7921641" y="1033511"/>
              <a:ext cx="2211574" cy="646331"/>
            </a:xfrm>
            <a:prstGeom prst="rect">
              <a:avLst/>
            </a:prstGeom>
            <a:solidFill>
              <a:schemeClr val="accent2">
                <a:lumMod val="60000"/>
                <a:lumOff val="40000"/>
              </a:schemeClr>
            </a:solidFill>
          </p:spPr>
          <p:txBody>
            <a:bodyPr wrap="square" rtlCol="0">
              <a:spAutoFit/>
            </a:bodyPr>
            <a:lstStyle/>
            <a:p>
              <a:r>
                <a:rPr lang="en-GB" dirty="0"/>
                <a:t>Prophets of the Northern Kingdom</a:t>
              </a:r>
            </a:p>
          </p:txBody>
        </p:sp>
        <p:sp>
          <p:nvSpPr>
            <p:cNvPr id="78" name="TextBox 77">
              <a:extLst>
                <a:ext uri="{FF2B5EF4-FFF2-40B4-BE49-F238E27FC236}">
                  <a16:creationId xmlns:a16="http://schemas.microsoft.com/office/drawing/2014/main" id="{AFD1D4DD-F9B1-4A12-B4DA-8D56B4F420FC}"/>
                </a:ext>
              </a:extLst>
            </p:cNvPr>
            <p:cNvSpPr txBox="1"/>
            <p:nvPr/>
          </p:nvSpPr>
          <p:spPr>
            <a:xfrm>
              <a:off x="4130071" y="5164313"/>
              <a:ext cx="2305395" cy="646331"/>
            </a:xfrm>
            <a:prstGeom prst="rect">
              <a:avLst/>
            </a:prstGeom>
            <a:solidFill>
              <a:schemeClr val="accent2">
                <a:lumMod val="60000"/>
                <a:lumOff val="40000"/>
              </a:schemeClr>
            </a:solidFill>
          </p:spPr>
          <p:txBody>
            <a:bodyPr wrap="square" rtlCol="0">
              <a:spAutoFit/>
            </a:bodyPr>
            <a:lstStyle/>
            <a:p>
              <a:r>
                <a:rPr lang="en-GB" dirty="0"/>
                <a:t>Prophets of the Southern  Kingdom</a:t>
              </a:r>
            </a:p>
          </p:txBody>
        </p:sp>
        <p:cxnSp>
          <p:nvCxnSpPr>
            <p:cNvPr id="16" name="Straight Connector 15">
              <a:extLst>
                <a:ext uri="{FF2B5EF4-FFF2-40B4-BE49-F238E27FC236}">
                  <a16:creationId xmlns:a16="http://schemas.microsoft.com/office/drawing/2014/main" id="{2DE4C08C-C3D9-43C6-93CE-5B48F1EFBCE7}"/>
                </a:ext>
              </a:extLst>
            </p:cNvPr>
            <p:cNvCxnSpPr>
              <a:cxnSpLocks/>
            </p:cNvCxnSpPr>
            <p:nvPr/>
          </p:nvCxnSpPr>
          <p:spPr>
            <a:xfrm>
              <a:off x="1379912" y="6682782"/>
              <a:ext cx="10291157"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C05FCCB-CBFF-4636-B003-DAA9861250EE}"/>
                </a:ext>
              </a:extLst>
            </p:cNvPr>
            <p:cNvSpPr txBox="1"/>
            <p:nvPr/>
          </p:nvSpPr>
          <p:spPr>
            <a:xfrm>
              <a:off x="1231547" y="6341940"/>
              <a:ext cx="780983" cy="276999"/>
            </a:xfrm>
            <a:prstGeom prst="rect">
              <a:avLst/>
            </a:prstGeom>
            <a:noFill/>
          </p:spPr>
          <p:txBody>
            <a:bodyPr wrap="none" rtlCol="0">
              <a:spAutoFit/>
            </a:bodyPr>
            <a:lstStyle/>
            <a:p>
              <a:r>
                <a:rPr lang="en-GB" sz="1200" dirty="0"/>
                <a:t>1450 BC</a:t>
              </a:r>
            </a:p>
          </p:txBody>
        </p:sp>
        <p:sp>
          <p:nvSpPr>
            <p:cNvPr id="83" name="TextBox 82">
              <a:extLst>
                <a:ext uri="{FF2B5EF4-FFF2-40B4-BE49-F238E27FC236}">
                  <a16:creationId xmlns:a16="http://schemas.microsoft.com/office/drawing/2014/main" id="{97B8C261-DB6B-4397-897D-58AEE9A55D4F}"/>
                </a:ext>
              </a:extLst>
            </p:cNvPr>
            <p:cNvSpPr txBox="1"/>
            <p:nvPr/>
          </p:nvSpPr>
          <p:spPr>
            <a:xfrm>
              <a:off x="3194210" y="6341940"/>
              <a:ext cx="780983" cy="276999"/>
            </a:xfrm>
            <a:prstGeom prst="rect">
              <a:avLst/>
            </a:prstGeom>
            <a:noFill/>
          </p:spPr>
          <p:txBody>
            <a:bodyPr wrap="none" rtlCol="0">
              <a:spAutoFit/>
            </a:bodyPr>
            <a:lstStyle/>
            <a:p>
              <a:r>
                <a:rPr lang="en-GB" sz="1200" dirty="0"/>
                <a:t>1150 BC</a:t>
              </a:r>
            </a:p>
          </p:txBody>
        </p:sp>
        <p:sp>
          <p:nvSpPr>
            <p:cNvPr id="84" name="TextBox 83">
              <a:extLst>
                <a:ext uri="{FF2B5EF4-FFF2-40B4-BE49-F238E27FC236}">
                  <a16:creationId xmlns:a16="http://schemas.microsoft.com/office/drawing/2014/main" id="{710180F4-418C-4DA1-93D4-9C0C03CE050B}"/>
                </a:ext>
              </a:extLst>
            </p:cNvPr>
            <p:cNvSpPr txBox="1"/>
            <p:nvPr/>
          </p:nvSpPr>
          <p:spPr>
            <a:xfrm>
              <a:off x="5629835" y="6341940"/>
              <a:ext cx="780983" cy="276999"/>
            </a:xfrm>
            <a:prstGeom prst="rect">
              <a:avLst/>
            </a:prstGeom>
            <a:noFill/>
          </p:spPr>
          <p:txBody>
            <a:bodyPr wrap="none" rtlCol="0">
              <a:spAutoFit/>
            </a:bodyPr>
            <a:lstStyle/>
            <a:p>
              <a:r>
                <a:rPr lang="en-GB" sz="1200" dirty="0"/>
                <a:t>1000 BC</a:t>
              </a:r>
            </a:p>
          </p:txBody>
        </p:sp>
        <p:sp>
          <p:nvSpPr>
            <p:cNvPr id="87" name="TextBox 86">
              <a:extLst>
                <a:ext uri="{FF2B5EF4-FFF2-40B4-BE49-F238E27FC236}">
                  <a16:creationId xmlns:a16="http://schemas.microsoft.com/office/drawing/2014/main" id="{E986A3C1-6FAD-4C91-88C0-732586CB0AE8}"/>
                </a:ext>
              </a:extLst>
            </p:cNvPr>
            <p:cNvSpPr txBox="1"/>
            <p:nvPr/>
          </p:nvSpPr>
          <p:spPr>
            <a:xfrm>
              <a:off x="7867673" y="6341940"/>
              <a:ext cx="696024" cy="276999"/>
            </a:xfrm>
            <a:prstGeom prst="rect">
              <a:avLst/>
            </a:prstGeom>
            <a:noFill/>
          </p:spPr>
          <p:txBody>
            <a:bodyPr wrap="none" rtlCol="0">
              <a:spAutoFit/>
            </a:bodyPr>
            <a:lstStyle/>
            <a:p>
              <a:r>
                <a:rPr lang="en-GB" sz="1200" dirty="0"/>
                <a:t>725 BC</a:t>
              </a:r>
            </a:p>
          </p:txBody>
        </p:sp>
        <p:sp>
          <p:nvSpPr>
            <p:cNvPr id="88" name="TextBox 87">
              <a:extLst>
                <a:ext uri="{FF2B5EF4-FFF2-40B4-BE49-F238E27FC236}">
                  <a16:creationId xmlns:a16="http://schemas.microsoft.com/office/drawing/2014/main" id="{CECF9B55-A220-495F-B2F0-9EFF14FF6CC0}"/>
                </a:ext>
              </a:extLst>
            </p:cNvPr>
            <p:cNvSpPr txBox="1"/>
            <p:nvPr/>
          </p:nvSpPr>
          <p:spPr>
            <a:xfrm>
              <a:off x="11027375" y="6341940"/>
              <a:ext cx="696024" cy="276999"/>
            </a:xfrm>
            <a:prstGeom prst="rect">
              <a:avLst/>
            </a:prstGeom>
            <a:noFill/>
          </p:spPr>
          <p:txBody>
            <a:bodyPr wrap="none" rtlCol="0">
              <a:spAutoFit/>
            </a:bodyPr>
            <a:lstStyle/>
            <a:p>
              <a:r>
                <a:rPr lang="en-GB" sz="1200" dirty="0"/>
                <a:t>600 BC</a:t>
              </a:r>
            </a:p>
          </p:txBody>
        </p:sp>
        <p:sp>
          <p:nvSpPr>
            <p:cNvPr id="90" name="Rectangle 89">
              <a:extLst>
                <a:ext uri="{FF2B5EF4-FFF2-40B4-BE49-F238E27FC236}">
                  <a16:creationId xmlns:a16="http://schemas.microsoft.com/office/drawing/2014/main" id="{1245F35B-1F4A-4DF8-8636-8A55FE4608D5}"/>
                </a:ext>
              </a:extLst>
            </p:cNvPr>
            <p:cNvSpPr/>
            <p:nvPr/>
          </p:nvSpPr>
          <p:spPr>
            <a:xfrm>
              <a:off x="4811994" y="2230474"/>
              <a:ext cx="210455" cy="1523641"/>
            </a:xfrm>
            <a:prstGeom prst="rect">
              <a:avLst/>
            </a:prstGeom>
            <a:solidFill>
              <a:schemeClr val="accent2">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lgn="ctr">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GAD</a:t>
              </a:r>
              <a:endParaRPr kumimoji="0" lang="en-GB" sz="1600" b="0" i="0" u="none" strike="noStrike" kern="1200" cap="none" spc="0" normalizeH="0" baseline="0" noProof="0" dirty="0">
                <a:ln>
                  <a:noFill/>
                </a:ln>
                <a:solidFill>
                  <a:schemeClr val="bg1"/>
                </a:solidFill>
                <a:effectLst/>
                <a:uLnTx/>
                <a:uFillTx/>
                <a:latin typeface="Corbel"/>
                <a:ea typeface="+mn-ea"/>
                <a:cs typeface="+mn-cs"/>
              </a:endParaRPr>
            </a:p>
          </p:txBody>
        </p:sp>
        <p:cxnSp>
          <p:nvCxnSpPr>
            <p:cNvPr id="22" name="Straight Connector 21">
              <a:extLst>
                <a:ext uri="{FF2B5EF4-FFF2-40B4-BE49-F238E27FC236}">
                  <a16:creationId xmlns:a16="http://schemas.microsoft.com/office/drawing/2014/main" id="{A813F71D-EA24-46B2-A807-22A78DC13F81}"/>
                </a:ext>
              </a:extLst>
            </p:cNvPr>
            <p:cNvCxnSpPr>
              <a:cxnSpLocks/>
              <a:endCxn id="127" idx="2"/>
            </p:cNvCxnSpPr>
            <p:nvPr/>
          </p:nvCxnSpPr>
          <p:spPr>
            <a:xfrm>
              <a:off x="6431946" y="2227708"/>
              <a:ext cx="12176" cy="174183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3445C7A-2FCF-4699-A60A-37F7DAB8CF1C}"/>
                </a:ext>
              </a:extLst>
            </p:cNvPr>
            <p:cNvSpPr txBox="1"/>
            <p:nvPr/>
          </p:nvSpPr>
          <p:spPr>
            <a:xfrm>
              <a:off x="5508995" y="4010454"/>
              <a:ext cx="1871766" cy="369332"/>
            </a:xfrm>
            <a:prstGeom prst="rect">
              <a:avLst/>
            </a:prstGeom>
            <a:solidFill>
              <a:schemeClr val="accent1"/>
            </a:solidFill>
          </p:spPr>
          <p:txBody>
            <a:bodyPr wrap="square" rtlCol="0">
              <a:spAutoFit/>
            </a:bodyPr>
            <a:lstStyle/>
            <a:p>
              <a:r>
                <a:rPr lang="en-GB" dirty="0">
                  <a:solidFill>
                    <a:schemeClr val="bg1"/>
                  </a:solidFill>
                </a:rPr>
                <a:t>The disruption</a:t>
              </a:r>
            </a:p>
          </p:txBody>
        </p:sp>
        <p:cxnSp>
          <p:nvCxnSpPr>
            <p:cNvPr id="96" name="Straight Connector 95">
              <a:extLst>
                <a:ext uri="{FF2B5EF4-FFF2-40B4-BE49-F238E27FC236}">
                  <a16:creationId xmlns:a16="http://schemas.microsoft.com/office/drawing/2014/main" id="{D917AE28-7848-4632-936C-DE3E66310608}"/>
                </a:ext>
              </a:extLst>
            </p:cNvPr>
            <p:cNvCxnSpPr>
              <a:cxnSpLocks/>
            </p:cNvCxnSpPr>
            <p:nvPr/>
          </p:nvCxnSpPr>
          <p:spPr>
            <a:xfrm>
              <a:off x="10417714" y="1978115"/>
              <a:ext cx="12176" cy="111021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13162A0-FEBA-4021-A409-4369F12612D8}"/>
                </a:ext>
              </a:extLst>
            </p:cNvPr>
            <p:cNvCxnSpPr>
              <a:cxnSpLocks/>
            </p:cNvCxnSpPr>
            <p:nvPr/>
          </p:nvCxnSpPr>
          <p:spPr>
            <a:xfrm flipH="1">
              <a:off x="11563010" y="3201476"/>
              <a:ext cx="6440" cy="99522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75A0148-3E84-44D9-8CC0-FED4593EFD1B}"/>
                </a:ext>
              </a:extLst>
            </p:cNvPr>
            <p:cNvSpPr txBox="1"/>
            <p:nvPr/>
          </p:nvSpPr>
          <p:spPr>
            <a:xfrm>
              <a:off x="8294124" y="1944205"/>
              <a:ext cx="2126964" cy="369332"/>
            </a:xfrm>
            <a:prstGeom prst="rect">
              <a:avLst/>
            </a:prstGeom>
            <a:solidFill>
              <a:srgbClr val="C00000"/>
            </a:solidFill>
          </p:spPr>
          <p:txBody>
            <a:bodyPr wrap="square" rtlCol="0">
              <a:spAutoFit/>
            </a:bodyPr>
            <a:lstStyle/>
            <a:p>
              <a:r>
                <a:rPr lang="en-GB" dirty="0">
                  <a:solidFill>
                    <a:schemeClr val="bg1"/>
                  </a:solidFill>
                </a:rPr>
                <a:t>EXILE TO ASSYRIA</a:t>
              </a:r>
            </a:p>
          </p:txBody>
        </p:sp>
        <p:sp>
          <p:nvSpPr>
            <p:cNvPr id="100" name="TextBox 99">
              <a:extLst>
                <a:ext uri="{FF2B5EF4-FFF2-40B4-BE49-F238E27FC236}">
                  <a16:creationId xmlns:a16="http://schemas.microsoft.com/office/drawing/2014/main" id="{E669E64D-137D-4749-9E38-38F63AF02A79}"/>
                </a:ext>
              </a:extLst>
            </p:cNvPr>
            <p:cNvSpPr txBox="1"/>
            <p:nvPr/>
          </p:nvSpPr>
          <p:spPr>
            <a:xfrm>
              <a:off x="9277884" y="4010454"/>
              <a:ext cx="2335102" cy="369332"/>
            </a:xfrm>
            <a:prstGeom prst="rect">
              <a:avLst/>
            </a:prstGeom>
            <a:solidFill>
              <a:schemeClr val="accent1"/>
            </a:solidFill>
          </p:spPr>
          <p:txBody>
            <a:bodyPr wrap="square" rtlCol="0">
              <a:spAutoFit/>
            </a:bodyPr>
            <a:lstStyle/>
            <a:p>
              <a:r>
                <a:rPr lang="en-GB" dirty="0">
                  <a:solidFill>
                    <a:schemeClr val="bg1"/>
                  </a:solidFill>
                </a:rPr>
                <a:t>EXILE TO BABYLON</a:t>
              </a:r>
            </a:p>
          </p:txBody>
        </p:sp>
      </p:grpSp>
    </p:spTree>
    <p:extLst>
      <p:ext uri="{BB962C8B-B14F-4D97-AF65-F5344CB8AC3E}">
        <p14:creationId xmlns:p14="http://schemas.microsoft.com/office/powerpoint/2010/main" val="2031417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p:txBody>
          <a:bodyPr/>
          <a:lstStyle/>
          <a:p>
            <a:r>
              <a:rPr lang="en-GB" dirty="0"/>
              <a:t>From Canaan to Babylon: Ruth</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89212" y="2133600"/>
            <a:ext cx="8915400" cy="3777622"/>
          </a:xfrm>
        </p:spPr>
        <p:txBody>
          <a:bodyPr>
            <a:normAutofit/>
          </a:bodyPr>
          <a:lstStyle/>
          <a:p>
            <a:r>
              <a:rPr lang="en-GB" altLang="en-US" sz="2800" dirty="0"/>
              <a:t>This history is during the period of the Judges but is clearly written in David’s time and may even have been written by David</a:t>
            </a:r>
          </a:p>
          <a:p>
            <a:r>
              <a:rPr lang="en-GB" altLang="en-US" sz="2800" dirty="0"/>
              <a:t>Ruth is the great grandmother of David and she is a girl from Moab</a:t>
            </a:r>
          </a:p>
          <a:p>
            <a:r>
              <a:rPr lang="en-GB" altLang="en-US" sz="2800" dirty="0"/>
              <a:t>Though the nation is not in a place to take the purposes of God forward, nevertheless He will find a way, God can use anyone!</a:t>
            </a:r>
          </a:p>
          <a:p>
            <a:endParaRPr lang="en-GB" sz="2800" dirty="0"/>
          </a:p>
        </p:txBody>
      </p:sp>
    </p:spTree>
    <p:extLst>
      <p:ext uri="{BB962C8B-B14F-4D97-AF65-F5344CB8AC3E}">
        <p14:creationId xmlns:p14="http://schemas.microsoft.com/office/powerpoint/2010/main" val="283068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p:txBody>
          <a:bodyPr/>
          <a:lstStyle/>
          <a:p>
            <a:r>
              <a:rPr lang="en-GB" dirty="0"/>
              <a:t>Comparing Ruth and Esther</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89212" y="2133600"/>
            <a:ext cx="8915400" cy="3777622"/>
          </a:xfrm>
        </p:spPr>
        <p:txBody>
          <a:bodyPr>
            <a:normAutofit lnSpcReduction="10000"/>
          </a:bodyPr>
          <a:lstStyle/>
          <a:p>
            <a:r>
              <a:rPr lang="en-GB" altLang="en-US" sz="2800" dirty="0"/>
              <a:t>Ruth and Esther are the only two books of the Bible to have a woman’s name</a:t>
            </a:r>
          </a:p>
          <a:p>
            <a:r>
              <a:rPr lang="en-GB" altLang="en-US" sz="2800" dirty="0"/>
              <a:t>Ruth - Gentile girl brought into the land</a:t>
            </a:r>
          </a:p>
          <a:p>
            <a:r>
              <a:rPr lang="en-GB" altLang="en-US" sz="2800" dirty="0"/>
              <a:t>Esther - Jewish girl outside  the land</a:t>
            </a:r>
          </a:p>
          <a:p>
            <a:r>
              <a:rPr lang="en-GB" altLang="en-US" sz="2800" dirty="0"/>
              <a:t>Ruth - Gentile girl providing the Jews with a Jewish king.</a:t>
            </a:r>
          </a:p>
          <a:p>
            <a:r>
              <a:rPr lang="en-GB" altLang="en-US" sz="2800" dirty="0"/>
              <a:t>Esther - Jewish girl protecting the Jews from a Gentile king </a:t>
            </a:r>
          </a:p>
          <a:p>
            <a:endParaRPr lang="en-GB" sz="2800" dirty="0"/>
          </a:p>
        </p:txBody>
      </p:sp>
    </p:spTree>
    <p:extLst>
      <p:ext uri="{BB962C8B-B14F-4D97-AF65-F5344CB8AC3E}">
        <p14:creationId xmlns:p14="http://schemas.microsoft.com/office/powerpoint/2010/main" val="165108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p:txBody>
          <a:bodyPr/>
          <a:lstStyle/>
          <a:p>
            <a:r>
              <a:rPr lang="en-GB" dirty="0"/>
              <a:t>Ruth: an outline</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89212" y="2133600"/>
            <a:ext cx="8915400" cy="3777622"/>
          </a:xfrm>
        </p:spPr>
        <p:txBody>
          <a:bodyPr>
            <a:normAutofit fontScale="92500"/>
          </a:bodyPr>
          <a:lstStyle/>
          <a:p>
            <a:r>
              <a:rPr lang="en-GB" altLang="en-US" sz="2800" dirty="0"/>
              <a:t>Chapter one we are introduced to the determination of a young woman motivated by love</a:t>
            </a:r>
          </a:p>
          <a:p>
            <a:r>
              <a:rPr lang="en-GB" altLang="en-US" sz="2800" dirty="0"/>
              <a:t>Chapter two her love is worked out in hard work and service</a:t>
            </a:r>
          </a:p>
          <a:p>
            <a:r>
              <a:rPr lang="en-GB" altLang="en-US" sz="2800" dirty="0"/>
              <a:t>Chapter three introduces us to a redeemer a Goel </a:t>
            </a:r>
          </a:p>
          <a:p>
            <a:r>
              <a:rPr lang="en-GB" sz="2800" dirty="0"/>
              <a:t>Chapter four she herself is beloved and becomes the mother of a royal dynasty</a:t>
            </a:r>
          </a:p>
        </p:txBody>
      </p:sp>
    </p:spTree>
    <p:extLst>
      <p:ext uri="{BB962C8B-B14F-4D97-AF65-F5344CB8AC3E}">
        <p14:creationId xmlns:p14="http://schemas.microsoft.com/office/powerpoint/2010/main" val="221988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p:txBody>
          <a:bodyPr/>
          <a:lstStyle/>
          <a:p>
            <a:r>
              <a:rPr lang="en-GB" dirty="0"/>
              <a:t>Ruth: chapter one</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1928553" y="1496291"/>
            <a:ext cx="9908771" cy="5095702"/>
          </a:xfrm>
        </p:spPr>
        <p:txBody>
          <a:bodyPr>
            <a:normAutofit/>
          </a:bodyPr>
          <a:lstStyle/>
          <a:p>
            <a:r>
              <a:rPr lang="en-GB" sz="2800" dirty="0"/>
              <a:t>The whole story of famine and family disaster is like a dark background for the most powerful and beautiful vow ever recorded in human history</a:t>
            </a:r>
          </a:p>
          <a:p>
            <a:r>
              <a:rPr lang="en-GB" sz="2800" dirty="0"/>
              <a:t>And Ruth said, Intreat me not to leave thee, or to return from following after thee: for whither thou goest, I will go; and where thou </a:t>
            </a:r>
            <a:r>
              <a:rPr lang="en-GB" sz="2800" dirty="0" err="1"/>
              <a:t>lodgest</a:t>
            </a:r>
            <a:r>
              <a:rPr lang="en-GB" sz="2800" dirty="0"/>
              <a:t>, I will lodge: thy people shall be my people, and thy God my God: Where thou </a:t>
            </a:r>
            <a:r>
              <a:rPr lang="en-GB" sz="2800" dirty="0" err="1"/>
              <a:t>diest</a:t>
            </a:r>
            <a:r>
              <a:rPr lang="en-GB" sz="2800" dirty="0"/>
              <a:t>, will I die, and there will I be buried: the LORD do so to me, and more also, if ought but death part thee and me. vv.16-17</a:t>
            </a:r>
          </a:p>
          <a:p>
            <a:endParaRPr lang="en-GB" sz="2800" dirty="0"/>
          </a:p>
        </p:txBody>
      </p:sp>
    </p:spTree>
    <p:extLst>
      <p:ext uri="{BB962C8B-B14F-4D97-AF65-F5344CB8AC3E}">
        <p14:creationId xmlns:p14="http://schemas.microsoft.com/office/powerpoint/2010/main" val="145077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1280890"/>
          </a:xfrm>
        </p:spPr>
        <p:txBody>
          <a:bodyPr/>
          <a:lstStyle/>
          <a:p>
            <a:r>
              <a:rPr lang="en-GB" dirty="0"/>
              <a:t>Ruth: chapter two</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1928553" y="1496291"/>
            <a:ext cx="9908771" cy="5095702"/>
          </a:xfrm>
        </p:spPr>
        <p:txBody>
          <a:bodyPr>
            <a:normAutofit lnSpcReduction="10000"/>
          </a:bodyPr>
          <a:lstStyle/>
          <a:p>
            <a:r>
              <a:rPr lang="en-GB" sz="2800" dirty="0"/>
              <a:t>The story is stunningly beautiful, in the setting of abject poverty and heartbreak, Ruth becomes a pauper begging in the fields of Boaz gathering stray ears of cereal but Boaz has heard of her loyalty to Naomi</a:t>
            </a:r>
          </a:p>
          <a:p>
            <a:r>
              <a:rPr lang="en-GB" sz="2800" dirty="0"/>
              <a:t>The LORD recompense thy work, and a full reward be given thee of the LORD God of Israel, under whose wings thou art come to trust. v. 12</a:t>
            </a:r>
          </a:p>
          <a:p>
            <a:r>
              <a:rPr lang="en-GB" sz="2800" dirty="0"/>
              <a:t>Boaz protects and plans for her welfare</a:t>
            </a:r>
          </a:p>
          <a:p>
            <a:r>
              <a:rPr lang="en-GB" sz="2800" dirty="0"/>
              <a:t>And let fall also some of the handfuls of purpose for her, and leave them, that she may glean them, and rebuke her not. v.16</a:t>
            </a:r>
          </a:p>
          <a:p>
            <a:endParaRPr lang="en-GB" sz="2800" dirty="0"/>
          </a:p>
          <a:p>
            <a:endParaRPr lang="en-GB" sz="2800" dirty="0"/>
          </a:p>
          <a:p>
            <a:endParaRPr lang="en-GB" sz="2800" dirty="0"/>
          </a:p>
        </p:txBody>
      </p:sp>
    </p:spTree>
    <p:extLst>
      <p:ext uri="{BB962C8B-B14F-4D97-AF65-F5344CB8AC3E}">
        <p14:creationId xmlns:p14="http://schemas.microsoft.com/office/powerpoint/2010/main" val="256249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1280890"/>
          </a:xfrm>
        </p:spPr>
        <p:txBody>
          <a:bodyPr/>
          <a:lstStyle/>
          <a:p>
            <a:r>
              <a:rPr lang="en-GB" dirty="0"/>
              <a:t>Ruth: chapter three</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1928553" y="1496291"/>
            <a:ext cx="9908771" cy="5095702"/>
          </a:xfrm>
        </p:spPr>
        <p:txBody>
          <a:bodyPr>
            <a:normAutofit/>
          </a:bodyPr>
          <a:lstStyle/>
          <a:p>
            <a:pPr>
              <a:buFont typeface="Wingdings 3" panose="05040102010807070707" pitchFamily="18" charset="2"/>
              <a:buChar char=""/>
            </a:pPr>
            <a:r>
              <a:rPr lang="en-GB" sz="2800" dirty="0"/>
              <a:t>The Kinsman Redeemer (in the Hebrew </a:t>
            </a:r>
            <a:r>
              <a:rPr lang="en-GB" sz="2800" dirty="0" err="1"/>
              <a:t>goel</a:t>
            </a:r>
            <a:r>
              <a:rPr lang="en-GB" sz="2800" dirty="0"/>
              <a:t>) was an important part of the law of Moses for the protection of widows; given in Lev. 25, Num. 35 and Deut. 14 &amp;25</a:t>
            </a:r>
          </a:p>
          <a:p>
            <a:r>
              <a:rPr lang="en-GB" sz="2800" dirty="0"/>
              <a:t>No family of Israel should die out and if someone were widowed and childless then she should remarry one of her kin </a:t>
            </a:r>
            <a:r>
              <a:rPr lang="en-GB" sz="2800" i="1" dirty="0" err="1"/>
              <a:t>goelim</a:t>
            </a:r>
            <a:r>
              <a:rPr lang="en-GB" sz="2800" i="1" dirty="0"/>
              <a:t> </a:t>
            </a:r>
            <a:r>
              <a:rPr lang="en-GB" sz="2800" dirty="0"/>
              <a:t>and the nearest of them was the </a:t>
            </a:r>
            <a:r>
              <a:rPr lang="en-GB" sz="2800" i="1" dirty="0" err="1"/>
              <a:t>goel</a:t>
            </a:r>
            <a:endParaRPr lang="en-GB" sz="2800" i="1" dirty="0"/>
          </a:p>
          <a:p>
            <a:r>
              <a:rPr lang="en-GB" sz="2800" dirty="0"/>
              <a:t>He had to redeem his brother’s inheritance</a:t>
            </a:r>
          </a:p>
          <a:p>
            <a:r>
              <a:rPr lang="en-GB" sz="2800" dirty="0"/>
              <a:t>He had to avenge his brother’s violent death</a:t>
            </a:r>
          </a:p>
          <a:p>
            <a:r>
              <a:rPr lang="en-GB" sz="2800" dirty="0"/>
              <a:t>And he had to raise up a successor to his brother if his brother had died without having a son</a:t>
            </a:r>
          </a:p>
          <a:p>
            <a:endParaRPr lang="en-GB" sz="2800" dirty="0"/>
          </a:p>
          <a:p>
            <a:endParaRPr lang="en-GB" sz="2800" dirty="0"/>
          </a:p>
        </p:txBody>
      </p:sp>
    </p:spTree>
    <p:extLst>
      <p:ext uri="{BB962C8B-B14F-4D97-AF65-F5344CB8AC3E}">
        <p14:creationId xmlns:p14="http://schemas.microsoft.com/office/powerpoint/2010/main" val="49670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1280890"/>
          </a:xfrm>
        </p:spPr>
        <p:txBody>
          <a:bodyPr/>
          <a:lstStyle/>
          <a:p>
            <a:r>
              <a:rPr lang="en-GB" dirty="0"/>
              <a:t>Ruth: chapter four</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1928553" y="1496291"/>
            <a:ext cx="9908771" cy="5095702"/>
          </a:xfrm>
        </p:spPr>
        <p:txBody>
          <a:bodyPr>
            <a:normAutofit fontScale="92500" lnSpcReduction="10000"/>
          </a:bodyPr>
          <a:lstStyle/>
          <a:p>
            <a:r>
              <a:rPr lang="en-GB" sz="2800" dirty="0"/>
              <a:t>Boaz has fallen in love with Ruth but he is not the </a:t>
            </a:r>
            <a:r>
              <a:rPr lang="en-GB" sz="2800" i="1" dirty="0" err="1"/>
              <a:t>goel</a:t>
            </a:r>
            <a:r>
              <a:rPr lang="en-GB" sz="2800" i="1" dirty="0"/>
              <a:t> </a:t>
            </a:r>
            <a:r>
              <a:rPr lang="en-GB" sz="2800" dirty="0"/>
              <a:t>for Naomi has a nearer kinsman. This kinsman is willing to buy back the lands for Naomi but he cannot accept marrying a Moabitess girl for fear of spoiling his own family line</a:t>
            </a:r>
          </a:p>
          <a:p>
            <a:r>
              <a:rPr lang="en-GB" sz="2800" dirty="0"/>
              <a:t>But Boaz is accepted by the elders as the true </a:t>
            </a:r>
            <a:r>
              <a:rPr lang="en-GB" sz="2800" i="1" dirty="0" err="1"/>
              <a:t>goel</a:t>
            </a:r>
            <a:r>
              <a:rPr lang="en-GB" sz="2800" i="1" dirty="0"/>
              <a:t> </a:t>
            </a:r>
            <a:r>
              <a:rPr lang="en-GB" sz="2800" dirty="0"/>
              <a:t>and far from Ruth spoiling his family line he becomes the father of Obed and great grandfather of king David</a:t>
            </a:r>
          </a:p>
          <a:p>
            <a:r>
              <a:rPr lang="en-GB" sz="2800" dirty="0"/>
              <a:t>And the women said unto Naomi, Blessed be the LORD, which hath not left thee this day without a kinsman, that his name may be famous in Israel. And he shall be unto thee a restorer of thy life, and a nourisher of thine old age: for thy daughter in law, which loveth thee, which is better to thee than seven sons, hath born him. Ruth 4:14–15 (AV)</a:t>
            </a:r>
          </a:p>
          <a:p>
            <a:endParaRPr lang="en-GB" sz="2800" dirty="0"/>
          </a:p>
          <a:p>
            <a:endParaRPr lang="en-GB" sz="2800" dirty="0"/>
          </a:p>
          <a:p>
            <a:endParaRPr lang="en-GB" sz="2800" dirty="0"/>
          </a:p>
        </p:txBody>
      </p:sp>
    </p:spTree>
    <p:extLst>
      <p:ext uri="{BB962C8B-B14F-4D97-AF65-F5344CB8AC3E}">
        <p14:creationId xmlns:p14="http://schemas.microsoft.com/office/powerpoint/2010/main" val="418603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p:txBody>
          <a:bodyPr/>
          <a:lstStyle/>
          <a:p>
            <a:r>
              <a:rPr lang="en-GB" dirty="0"/>
              <a:t>From Canaan to Babylon: 1 Samuel</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89212" y="1670858"/>
            <a:ext cx="8915400" cy="4779818"/>
          </a:xfrm>
        </p:spPr>
        <p:txBody>
          <a:bodyPr>
            <a:normAutofit/>
          </a:bodyPr>
          <a:lstStyle/>
          <a:p>
            <a:r>
              <a:rPr lang="en-GB" sz="2800" dirty="0"/>
              <a:t>The twin books of Samuel and the twin books of Kings are in the Hebrew scriptures each just one book</a:t>
            </a:r>
          </a:p>
          <a:p>
            <a:r>
              <a:rPr lang="en-GB" sz="2800" dirty="0"/>
              <a:t>The famous translation of the Hebrews scriptures into Greek, the Septuagint, made in the 3</a:t>
            </a:r>
            <a:r>
              <a:rPr lang="en-GB" sz="2800" baseline="30000" dirty="0"/>
              <a:t>rd</a:t>
            </a:r>
            <a:r>
              <a:rPr lang="en-GB" sz="2800" dirty="0"/>
              <a:t> century B.C., divided these books into two and Jerome followed this when he translated the Bible into Latin in the 4</a:t>
            </a:r>
            <a:r>
              <a:rPr lang="en-GB" sz="2800" baseline="30000" dirty="0"/>
              <a:t>th</a:t>
            </a:r>
            <a:r>
              <a:rPr lang="en-GB" sz="2800" dirty="0"/>
              <a:t> century A.D.</a:t>
            </a:r>
          </a:p>
          <a:p>
            <a:r>
              <a:rPr lang="en-GB" sz="2800" dirty="0"/>
              <a:t>Jerome calls them the First, Second, Third and Fourth book of Kings (still noted in the A.V)</a:t>
            </a:r>
          </a:p>
          <a:p>
            <a:endParaRPr lang="en-GB" sz="2800" dirty="0"/>
          </a:p>
          <a:p>
            <a:endParaRPr lang="en-GB" sz="2800" dirty="0"/>
          </a:p>
          <a:p>
            <a:endParaRPr lang="en-GB" sz="2800" dirty="0"/>
          </a:p>
        </p:txBody>
      </p:sp>
    </p:spTree>
    <p:extLst>
      <p:ext uri="{BB962C8B-B14F-4D97-AF65-F5344CB8AC3E}">
        <p14:creationId xmlns:p14="http://schemas.microsoft.com/office/powerpoint/2010/main" val="360077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1 Samuel: an outline</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89212" y="1670858"/>
            <a:ext cx="8915400" cy="4779818"/>
          </a:xfrm>
        </p:spPr>
        <p:txBody>
          <a:bodyPr>
            <a:normAutofit/>
          </a:bodyPr>
          <a:lstStyle/>
          <a:p>
            <a:r>
              <a:rPr lang="en-GB" sz="2800" dirty="0"/>
              <a:t>The division of Samuel into two books is understandable from the point of view that 2 Samuel records the forty years of David’s reign</a:t>
            </a:r>
          </a:p>
          <a:p>
            <a:r>
              <a:rPr lang="en-GB" sz="2800" dirty="0"/>
              <a:t>1 Samuel is a history with three biographies</a:t>
            </a:r>
          </a:p>
          <a:p>
            <a:pPr lvl="1"/>
            <a:r>
              <a:rPr lang="en-GB" sz="2600" dirty="0"/>
              <a:t>Chapters 1-7 give us the story of Samuel</a:t>
            </a:r>
          </a:p>
          <a:p>
            <a:pPr lvl="1"/>
            <a:r>
              <a:rPr lang="en-GB" sz="2600" dirty="0"/>
              <a:t>Chapters 8-15 the story of Saul</a:t>
            </a:r>
          </a:p>
          <a:p>
            <a:pPr lvl="1"/>
            <a:r>
              <a:rPr lang="en-GB" sz="2600" dirty="0"/>
              <a:t>Chapters 16-31 the story of David</a:t>
            </a:r>
          </a:p>
          <a:p>
            <a:r>
              <a:rPr lang="en-GB" sz="2800" dirty="0"/>
              <a:t>Above all it is the book of the transition from theocracy (rule by God) to monarchy (king)</a:t>
            </a:r>
          </a:p>
          <a:p>
            <a:pPr lvl="1"/>
            <a:endParaRPr lang="en-GB" sz="2600" dirty="0"/>
          </a:p>
          <a:p>
            <a:endParaRPr lang="en-GB" sz="2800" dirty="0"/>
          </a:p>
          <a:p>
            <a:endParaRPr lang="en-GB" sz="2800" dirty="0"/>
          </a:p>
          <a:p>
            <a:endParaRPr lang="en-GB" sz="2800" dirty="0"/>
          </a:p>
        </p:txBody>
      </p:sp>
    </p:spTree>
    <p:extLst>
      <p:ext uri="{BB962C8B-B14F-4D97-AF65-F5344CB8AC3E}">
        <p14:creationId xmlns:p14="http://schemas.microsoft.com/office/powerpoint/2010/main" val="370094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The man Samuel</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89211" y="1670858"/>
            <a:ext cx="9007043" cy="4779818"/>
          </a:xfrm>
        </p:spPr>
        <p:txBody>
          <a:bodyPr>
            <a:normAutofit/>
          </a:bodyPr>
          <a:lstStyle/>
          <a:p>
            <a:r>
              <a:rPr lang="en-GB" sz="2800" dirty="0"/>
              <a:t>This transition is to be a retrograde step but God will overrule in a new covenant with David</a:t>
            </a:r>
          </a:p>
          <a:p>
            <a:r>
              <a:rPr lang="en-GB" sz="2800" dirty="0"/>
              <a:t>But first of all a look at Samuel</a:t>
            </a:r>
          </a:p>
          <a:p>
            <a:r>
              <a:rPr lang="en-GB" sz="2800" dirty="0"/>
              <a:t>As a leader of the nation Samuel ranks with Moses and Joshua</a:t>
            </a:r>
          </a:p>
          <a:p>
            <a:r>
              <a:rPr lang="en-GB" sz="2800" dirty="0"/>
              <a:t>To understand the importance of Samuel we must first appreciate the condition of the nation when he appeared</a:t>
            </a:r>
          </a:p>
          <a:p>
            <a:endParaRPr lang="en-GB" sz="2800" dirty="0"/>
          </a:p>
          <a:p>
            <a:endParaRPr lang="en-GB" sz="2800" dirty="0"/>
          </a:p>
        </p:txBody>
      </p:sp>
    </p:spTree>
    <p:extLst>
      <p:ext uri="{BB962C8B-B14F-4D97-AF65-F5344CB8AC3E}">
        <p14:creationId xmlns:p14="http://schemas.microsoft.com/office/powerpoint/2010/main" val="252026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p:txBody>
          <a:bodyPr/>
          <a:lstStyle/>
          <a:p>
            <a:r>
              <a:rPr lang="en-GB" dirty="0"/>
              <a:t>An overview of the Old Testament</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10444" y="1612669"/>
            <a:ext cx="9227127" cy="4946073"/>
          </a:xfrm>
        </p:spPr>
        <p:txBody>
          <a:bodyPr>
            <a:normAutofit/>
          </a:bodyPr>
          <a:lstStyle/>
          <a:p>
            <a:r>
              <a:rPr lang="en-GB" sz="2800" dirty="0"/>
              <a:t>From the birth of Abram to the death of Jacob in Egypt, what we might call the family period, is </a:t>
            </a:r>
            <a:br>
              <a:rPr lang="en-GB" sz="2800" dirty="0"/>
            </a:br>
            <a:r>
              <a:rPr lang="en-GB" sz="2800" dirty="0"/>
              <a:t>400 years</a:t>
            </a:r>
          </a:p>
          <a:p>
            <a:r>
              <a:rPr lang="en-GB" sz="2800" dirty="0"/>
              <a:t>From the death of Joseph to the Exodus from Egypt, what we might call the tribal period, is </a:t>
            </a:r>
            <a:br>
              <a:rPr lang="en-GB" sz="2800" dirty="0"/>
            </a:br>
            <a:r>
              <a:rPr lang="en-GB" sz="2800" dirty="0"/>
              <a:t>400 years</a:t>
            </a:r>
          </a:p>
          <a:p>
            <a:r>
              <a:rPr lang="en-GB" sz="2800" dirty="0"/>
              <a:t>The ‘theocracy’ from the Exodus to king Saul is </a:t>
            </a:r>
            <a:br>
              <a:rPr lang="en-GB" sz="2800" dirty="0"/>
            </a:br>
            <a:r>
              <a:rPr lang="en-GB" sz="2800" dirty="0"/>
              <a:t>400 years</a:t>
            </a:r>
          </a:p>
          <a:p>
            <a:r>
              <a:rPr lang="en-GB" sz="2800" dirty="0"/>
              <a:t>The monarchy from Saul to the last king of Judah is</a:t>
            </a:r>
            <a:br>
              <a:rPr lang="en-GB" sz="2800" dirty="0"/>
            </a:br>
            <a:r>
              <a:rPr lang="en-GB" sz="2800" dirty="0"/>
              <a:t>400 years</a:t>
            </a:r>
          </a:p>
          <a:p>
            <a:endParaRPr lang="en-GB" sz="2800" dirty="0"/>
          </a:p>
          <a:p>
            <a:endParaRPr lang="en-GB" sz="2800" dirty="0"/>
          </a:p>
          <a:p>
            <a:endParaRPr lang="en-GB" sz="2800" dirty="0"/>
          </a:p>
        </p:txBody>
      </p:sp>
    </p:spTree>
    <p:extLst>
      <p:ext uri="{BB962C8B-B14F-4D97-AF65-F5344CB8AC3E}">
        <p14:creationId xmlns:p14="http://schemas.microsoft.com/office/powerpoint/2010/main" val="372361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1 Samuel</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89211" y="1670858"/>
            <a:ext cx="9264737" cy="4779818"/>
          </a:xfrm>
        </p:spPr>
        <p:txBody>
          <a:bodyPr>
            <a:normAutofit lnSpcReduction="10000"/>
          </a:bodyPr>
          <a:lstStyle/>
          <a:p>
            <a:r>
              <a:rPr lang="en-GB" sz="2800" dirty="0"/>
              <a:t>Now the boy Samuel was ministering to the LORD in the presence of Eli. </a:t>
            </a:r>
            <a:r>
              <a:rPr lang="en-GB" sz="2800" b="1" dirty="0"/>
              <a:t>And the word of the LORD was rare in those days; there was no frequent vision. </a:t>
            </a:r>
            <a:r>
              <a:rPr lang="en-GB" sz="2800" dirty="0"/>
              <a:t>1 Samuel 3:1 (ESV)</a:t>
            </a:r>
          </a:p>
          <a:p>
            <a:r>
              <a:rPr lang="en-GB" sz="2800" dirty="0"/>
              <a:t>When God intervenes in times of crisis he often sends a baby; Isaac, Moses, Samuel, John the Baptist, Jesus; all miracle children </a:t>
            </a:r>
          </a:p>
          <a:p>
            <a:r>
              <a:rPr lang="en-GB" sz="2800" dirty="0"/>
              <a:t>Samuel is the last of the judges and the first of the prophets. There had been prophets before in Moses time and in the time of the judges but now there is the institution of the prophetic office</a:t>
            </a:r>
          </a:p>
          <a:p>
            <a:endParaRPr lang="en-GB" sz="2800"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252027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1 Samuel</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89212" y="1670858"/>
            <a:ext cx="8915400" cy="4779818"/>
          </a:xfrm>
        </p:spPr>
        <p:txBody>
          <a:bodyPr>
            <a:normAutofit/>
          </a:bodyPr>
          <a:lstStyle/>
          <a:p>
            <a:r>
              <a:rPr lang="en-GB" sz="2800" dirty="0"/>
              <a:t>The book begins with the description of a nation under constant attack</a:t>
            </a:r>
          </a:p>
          <a:p>
            <a:r>
              <a:rPr lang="en-GB" sz="2800" dirty="0"/>
              <a:t>Judah’s failure to possess the land of the coasts described in Judges 1:18-19 meant the growth of the Philistine nation which would constantly harry Israel and cause them to make foolish decisions like taking the Ark into battle</a:t>
            </a:r>
          </a:p>
          <a:p>
            <a:r>
              <a:rPr lang="en-GB" sz="2800" dirty="0"/>
              <a:t>Samuel arrested the nations decay, built it up into an orderly and educated kingdom. </a:t>
            </a:r>
          </a:p>
          <a:p>
            <a:endParaRPr lang="en-GB" sz="2800" dirty="0"/>
          </a:p>
          <a:p>
            <a:endParaRPr lang="en-GB" sz="2800" dirty="0"/>
          </a:p>
        </p:txBody>
      </p:sp>
    </p:spTree>
    <p:extLst>
      <p:ext uri="{BB962C8B-B14F-4D97-AF65-F5344CB8AC3E}">
        <p14:creationId xmlns:p14="http://schemas.microsoft.com/office/powerpoint/2010/main" val="175253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1 Samuel</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89212" y="1670857"/>
            <a:ext cx="8915400" cy="5079077"/>
          </a:xfrm>
        </p:spPr>
        <p:txBody>
          <a:bodyPr>
            <a:normAutofit lnSpcReduction="10000"/>
          </a:bodyPr>
          <a:lstStyle/>
          <a:p>
            <a:r>
              <a:rPr lang="en-GB" sz="2800" dirty="0"/>
              <a:t>He began a system of education and training that led to educated and trained leaders</a:t>
            </a:r>
          </a:p>
          <a:p>
            <a:r>
              <a:rPr lang="en-GB" sz="2800" dirty="0"/>
              <a:t>There were prophetic guilds or schools in a number of places, including Bethel, Jericho and Samuel's home-town of Ramah.</a:t>
            </a:r>
          </a:p>
          <a:p>
            <a:r>
              <a:rPr lang="en-GB" sz="2800" dirty="0"/>
              <a:t>In these schools young men such as David and Isaiah learned reading and writing and the law of Moses</a:t>
            </a:r>
          </a:p>
          <a:p>
            <a:r>
              <a:rPr lang="en-GB" sz="2800" dirty="0"/>
              <a:t>Through all the troubled  history of Israel and Judah, and even until today, the voice of the prophets from those schools is heard</a:t>
            </a:r>
          </a:p>
          <a:p>
            <a:endParaRPr lang="en-GB" sz="2800" dirty="0"/>
          </a:p>
        </p:txBody>
      </p:sp>
    </p:spTree>
    <p:extLst>
      <p:ext uri="{BB962C8B-B14F-4D97-AF65-F5344CB8AC3E}">
        <p14:creationId xmlns:p14="http://schemas.microsoft.com/office/powerpoint/2010/main" val="371394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1 Samuel: The story of Saul</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89212" y="1670858"/>
            <a:ext cx="8915400" cy="4779818"/>
          </a:xfrm>
        </p:spPr>
        <p:txBody>
          <a:bodyPr>
            <a:normAutofit fontScale="92500"/>
          </a:bodyPr>
          <a:lstStyle/>
          <a:p>
            <a:r>
              <a:rPr lang="en-GB" sz="2800" dirty="0"/>
              <a:t>Remember God’s word at Sinai</a:t>
            </a:r>
            <a:br>
              <a:rPr lang="en-GB" sz="2800" dirty="0"/>
            </a:br>
            <a:r>
              <a:rPr lang="en-GB" sz="2800" dirty="0"/>
              <a:t>And ye shall be unto me a kingdom of priests, and an holy nation.  Exodus 19:5</a:t>
            </a:r>
          </a:p>
          <a:p>
            <a:r>
              <a:rPr lang="en-GB" sz="2800" dirty="0"/>
              <a:t>All the nations around had earthly kings but God’s plan for Israel was that they were to have a heavenly one; a Theocracy. It is also his plan for us</a:t>
            </a:r>
          </a:p>
          <a:p>
            <a:r>
              <a:rPr lang="en-GB" sz="2800" dirty="0"/>
              <a:t>But you are a chosen race, a royal priesthood, a holy nation, a people for his own possession, that you may proclaim the excellencies of him who called you out of darkness into his marvellous light.</a:t>
            </a:r>
            <a:br>
              <a:rPr lang="en-GB" sz="2800" dirty="0"/>
            </a:br>
            <a:r>
              <a:rPr lang="en-GB" sz="2800" dirty="0"/>
              <a:t>1 Peter 2:9 (ESV)</a:t>
            </a:r>
          </a:p>
          <a:p>
            <a:endParaRPr lang="en-GB" sz="2800" dirty="0"/>
          </a:p>
          <a:p>
            <a:endParaRPr lang="en-GB" sz="2800"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79371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1 Samuel: The story of Saul</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89212" y="1670858"/>
            <a:ext cx="8915400" cy="4779818"/>
          </a:xfrm>
        </p:spPr>
        <p:txBody>
          <a:bodyPr>
            <a:normAutofit lnSpcReduction="10000"/>
          </a:bodyPr>
          <a:lstStyle/>
          <a:p>
            <a:r>
              <a:rPr lang="en-GB" sz="2800" dirty="0"/>
              <a:t>Israel wanted a king although Moses had warned against it and Samuel mourned it</a:t>
            </a:r>
          </a:p>
          <a:p>
            <a:r>
              <a:rPr lang="en-GB" sz="2800" dirty="0"/>
              <a:t>Then all the elders of Israel gathered together and came to Samuel at Ramah and said to him, “Behold, you are old and your sons do not walk in your ways. Now appoint for us a king to judge us like all the nations.” 1 Samuel 8:4–5 (ESV)</a:t>
            </a:r>
          </a:p>
          <a:p>
            <a:r>
              <a:rPr lang="en-GB" sz="2800" dirty="0"/>
              <a:t>It was a considered and serious request by the elders but it was wrong. They had held a committee meeting when what was needed was a prayer meeting</a:t>
            </a:r>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252629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1 Samuel: The story of Saul</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89212" y="1670858"/>
            <a:ext cx="8915400" cy="4779818"/>
          </a:xfrm>
        </p:spPr>
        <p:txBody>
          <a:bodyPr>
            <a:normAutofit/>
          </a:bodyPr>
          <a:lstStyle/>
          <a:p>
            <a:r>
              <a:rPr lang="en-GB" sz="2800" dirty="0"/>
              <a:t>This transition from theocracy to monarchy is  second best for Israel but God will still bless it in a new covenant with David</a:t>
            </a:r>
          </a:p>
          <a:p>
            <a:r>
              <a:rPr lang="en-GB" sz="2800" dirty="0"/>
              <a:t>But the thing displeased Samuel when they said, “Give us a king to judge us.” And Samuel prayed to the LORD. 1 Samuel 8:6 (ESV)</a:t>
            </a:r>
          </a:p>
          <a:p>
            <a:r>
              <a:rPr lang="en-GB" sz="2800" dirty="0"/>
              <a:t>And the LORD said to Samuel, “Obey the voice of the people in all that they say to you, for they have not rejected you, but they have rejected me from being king over them. 1 Samuel 8:7</a:t>
            </a:r>
          </a:p>
          <a:p>
            <a:endParaRPr lang="en-GB" sz="2800"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245462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1 Samuel: The story of Saul</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89212" y="1670858"/>
            <a:ext cx="9156672" cy="4779818"/>
          </a:xfrm>
        </p:spPr>
        <p:txBody>
          <a:bodyPr>
            <a:normAutofit/>
          </a:bodyPr>
          <a:lstStyle/>
          <a:p>
            <a:r>
              <a:rPr lang="en-GB" sz="2800" dirty="0"/>
              <a:t>If we were choosing a king we would definitely be inclined to choose Saul</a:t>
            </a:r>
          </a:p>
          <a:p>
            <a:r>
              <a:rPr lang="en-GB" sz="2800" dirty="0"/>
              <a:t>There was a man of Benjamin whose name was Kish------And he had a son whose name was Saul, a handsome young man. There was not a man among the people of Israel more handsome than he. From his shoulders upward he was taller than any of the people. 1 Sam. 9:1-2 (ESV)</a:t>
            </a:r>
          </a:p>
          <a:p>
            <a:r>
              <a:rPr lang="en-GB" sz="2800" dirty="0"/>
              <a:t>He was ‘head and shoulders’ above everyone else</a:t>
            </a:r>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52963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1 Samuel: The story of Saul</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89212" y="1670858"/>
            <a:ext cx="9156672" cy="4779818"/>
          </a:xfrm>
        </p:spPr>
        <p:txBody>
          <a:bodyPr>
            <a:normAutofit lnSpcReduction="10000"/>
          </a:bodyPr>
          <a:lstStyle/>
          <a:p>
            <a:r>
              <a:rPr lang="en-GB" sz="2800" dirty="0"/>
              <a:t>And God blessed him</a:t>
            </a:r>
          </a:p>
          <a:p>
            <a:r>
              <a:rPr lang="en-GB" sz="2800" dirty="0"/>
              <a:t>When he turned his back to leave Samuel, God gave him another heart. And all these signs came to pass that day. When they came to Gibeah, behold, a group of prophets met him, and the Spirit of God rushed upon him, and he prophesied among them. And when all who knew him previously saw how he prophesied with the prophets, the people said to one another, “What has come over the son of Kish? Is Saul also among the prophets?” 1 Samuel 2:9-11</a:t>
            </a:r>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303744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1 Samuel: The story of Saul</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92925" y="1704109"/>
            <a:ext cx="9156672" cy="4779818"/>
          </a:xfrm>
        </p:spPr>
        <p:txBody>
          <a:bodyPr>
            <a:normAutofit/>
          </a:bodyPr>
          <a:lstStyle/>
          <a:p>
            <a:r>
              <a:rPr lang="en-GB" sz="2800" dirty="0"/>
              <a:t>Saul is selected because of his prowess as a warrior and it is in this capacity than Samuel is instructed to commission him</a:t>
            </a:r>
          </a:p>
          <a:p>
            <a:r>
              <a:rPr lang="en-GB" sz="2800" dirty="0"/>
              <a:t>‘and thou shalt anoint him to be captain over my people Israel, that he may save my people out of the hand of the Philistines’ (1 Sam.9.16)</a:t>
            </a:r>
          </a:p>
          <a:p>
            <a:r>
              <a:rPr lang="en-GB" sz="2800" dirty="0"/>
              <a:t>But the story of Saul is among the most tragic stories of the Bible  for from his early promise he stumbles to failure and shame</a:t>
            </a:r>
          </a:p>
          <a:p>
            <a:endParaRPr lang="en-GB" sz="2800" dirty="0"/>
          </a:p>
          <a:p>
            <a:endParaRPr lang="en-GB" sz="2800"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30755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1 Samuel: The story of Saul</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89212" y="1670858"/>
            <a:ext cx="9156672" cy="4779818"/>
          </a:xfrm>
        </p:spPr>
        <p:txBody>
          <a:bodyPr>
            <a:normAutofit lnSpcReduction="10000"/>
          </a:bodyPr>
          <a:lstStyle/>
          <a:p>
            <a:r>
              <a:rPr lang="en-GB" sz="2800" dirty="0"/>
              <a:t>Till God says </a:t>
            </a:r>
          </a:p>
          <a:p>
            <a:r>
              <a:rPr lang="en-GB" sz="2800" dirty="0"/>
              <a:t>“I regret that I have made Saul king, for he has turned back from following me and has not performed my commandments.” And Samuel was angry, and he cried to the LORD all night. </a:t>
            </a:r>
            <a:br>
              <a:rPr lang="en-GB" sz="2800" dirty="0"/>
            </a:br>
            <a:r>
              <a:rPr lang="en-GB" sz="2800" dirty="0"/>
              <a:t>1 Samuel 15:11 (ESV)</a:t>
            </a:r>
          </a:p>
          <a:p>
            <a:r>
              <a:rPr lang="en-GB" sz="2800" dirty="0"/>
              <a:t>But now your kingdom shall not continue. The LORD has sought out a man after his own heart, and the LORD has commanded him to be prince over his people, because you have not kept what the LORD commanded you.” 1 Samuel 13:14</a:t>
            </a:r>
          </a:p>
          <a:p>
            <a:endParaRPr lang="en-GB" sz="2800" dirty="0"/>
          </a:p>
          <a:p>
            <a:endParaRPr lang="en-GB" sz="2800"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89088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p:txBody>
          <a:bodyPr/>
          <a:lstStyle/>
          <a:p>
            <a:r>
              <a:rPr lang="en-GB" dirty="0"/>
              <a:t>An overview of the overview</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89212" y="2133600"/>
            <a:ext cx="8915400" cy="4358640"/>
          </a:xfrm>
        </p:spPr>
        <p:txBody>
          <a:bodyPr>
            <a:normAutofit/>
          </a:bodyPr>
          <a:lstStyle/>
          <a:p>
            <a:r>
              <a:rPr lang="en-GB" sz="2800" dirty="0"/>
              <a:t>Joshua takes the nation into Canaan</a:t>
            </a:r>
          </a:p>
          <a:p>
            <a:r>
              <a:rPr lang="en-GB" sz="2800" dirty="0"/>
              <a:t>Judges records the decline of the nation over a period of 250 years when God raised up twelve leaders (judges) of whom six are prominent</a:t>
            </a:r>
          </a:p>
          <a:p>
            <a:r>
              <a:rPr lang="en-GB" sz="2800" dirty="0"/>
              <a:t>Ruth is the beautiful story of the love of a Moabitess girl for her Hebrew mother-in-law</a:t>
            </a:r>
          </a:p>
          <a:p>
            <a:r>
              <a:rPr lang="en-GB" sz="2800" dirty="0"/>
              <a:t>1 Samuel records the life and work of the last judge and father of the prophets Samuel, then the first king Saul and the great king David</a:t>
            </a:r>
          </a:p>
        </p:txBody>
      </p:sp>
    </p:spTree>
    <p:extLst>
      <p:ext uri="{BB962C8B-B14F-4D97-AF65-F5344CB8AC3E}">
        <p14:creationId xmlns:p14="http://schemas.microsoft.com/office/powerpoint/2010/main" val="409881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1 Samuel: The story of David</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89212" y="1670858"/>
            <a:ext cx="9156672" cy="4779818"/>
          </a:xfrm>
        </p:spPr>
        <p:txBody>
          <a:bodyPr>
            <a:normAutofit/>
          </a:bodyPr>
          <a:lstStyle/>
          <a:p>
            <a:r>
              <a:rPr lang="en-GB" sz="2800" dirty="0"/>
              <a:t>From chapter 16 to the end of the book although Saul is still king the pre-eminent personality is David</a:t>
            </a:r>
          </a:p>
          <a:p>
            <a:r>
              <a:rPr lang="en-GB" sz="2800" dirty="0"/>
              <a:t>Saul rejected the word of God and God rejected Saul</a:t>
            </a:r>
          </a:p>
          <a:p>
            <a:r>
              <a:rPr lang="en-GB" sz="2800" dirty="0"/>
              <a:t>For rebellion is as the sin of witchcraft, and stubbornness is as iniquity and idolatry. Because thou hast rejected the word of the LORD, he hath also rejected thee from being king. 1 Sam. 15:23</a:t>
            </a:r>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13187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1 Samuel: The story of David</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89212" y="1670858"/>
            <a:ext cx="9156672" cy="4779818"/>
          </a:xfrm>
        </p:spPr>
        <p:txBody>
          <a:bodyPr>
            <a:normAutofit/>
          </a:bodyPr>
          <a:lstStyle/>
          <a:p>
            <a:r>
              <a:rPr lang="en-GB" sz="2800" dirty="0"/>
              <a:t>Samuel is instructed to go to Bethlehem to the house of Jesse (grandson of Ruth and Boaz)one of his sons is to be king but which one, for he has eight of them; how will Samuel know?</a:t>
            </a:r>
          </a:p>
          <a:p>
            <a:r>
              <a:rPr lang="en-GB" sz="2800" dirty="0"/>
              <a:t>But the LORD said to Samuel, “Do not look on his appearance or on the height of his stature, because I have rejected him. For the LORD sees not as man sees: man looks on the outward appearance, but the LORD looks on the heart.”</a:t>
            </a:r>
            <a:br>
              <a:rPr lang="en-GB" sz="2800" dirty="0"/>
            </a:br>
            <a:r>
              <a:rPr lang="en-GB" sz="2800" dirty="0"/>
              <a:t>1 Samuel 16:7 (ESV)</a:t>
            </a:r>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427966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1 Samuel: The story of David</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89212" y="1670858"/>
            <a:ext cx="9156672" cy="4779818"/>
          </a:xfrm>
        </p:spPr>
        <p:txBody>
          <a:bodyPr>
            <a:normAutofit/>
          </a:bodyPr>
          <a:lstStyle/>
          <a:p>
            <a:r>
              <a:rPr lang="en-GB" sz="2800" dirty="0"/>
              <a:t>And he sent and brought him in. Now he was ruddy and had beautiful eyes and was handsome. And the LORD said, “Arise, anoint him, for this is he.” 1 Samuel 16:12 (ESV)</a:t>
            </a:r>
          </a:p>
          <a:p>
            <a:r>
              <a:rPr lang="en-GB" sz="2800" dirty="0"/>
              <a:t>David was as handsome as Saul but why was David chosen?</a:t>
            </a:r>
          </a:p>
          <a:p>
            <a:r>
              <a:rPr lang="en-GB" sz="2800" dirty="0"/>
              <a:t>“He raised up for them David as king, to whom also He gave testimony and said, ‘I have found David the son of Jesse, a man after My own heart, who will do all My will.”  (Acts 13:22)</a:t>
            </a:r>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216123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1 Samuel: The story of David</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89212" y="1670858"/>
            <a:ext cx="9156672" cy="4779818"/>
          </a:xfrm>
        </p:spPr>
        <p:txBody>
          <a:bodyPr>
            <a:normAutofit/>
          </a:bodyPr>
          <a:lstStyle/>
          <a:p>
            <a:r>
              <a:rPr lang="en-GB" sz="2800" dirty="0"/>
              <a:t>No sooner is David anointed than he faces down the enemy of Israel and although only a teenager he defeats the champion of the Philistines</a:t>
            </a:r>
          </a:p>
          <a:p>
            <a:r>
              <a:rPr lang="en-GB" sz="2800" dirty="0"/>
              <a:t>Then David said to the Philistine, “You come to me with a sword and with a spear and with a javelin, but I come to you in the name of the LORD of hosts, the God of the armies of Israel, whom you have defied. 1 Samuel 17:45 (ESV)</a:t>
            </a:r>
          </a:p>
          <a:p>
            <a:r>
              <a:rPr lang="en-GB" sz="2800" dirty="0"/>
              <a:t>So the legend of David is born</a:t>
            </a:r>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199983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1 Samuel: The story of David</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89212" y="1670858"/>
            <a:ext cx="9156672" cy="4779818"/>
          </a:xfrm>
        </p:spPr>
        <p:txBody>
          <a:bodyPr>
            <a:normAutofit/>
          </a:bodyPr>
          <a:lstStyle/>
          <a:p>
            <a:r>
              <a:rPr lang="en-GB" sz="2800" dirty="0"/>
              <a:t>For the remainder of the book the rising fortunes of David are given against the decline of Saul.</a:t>
            </a:r>
          </a:p>
          <a:p>
            <a:r>
              <a:rPr lang="en-GB" sz="2800" dirty="0"/>
              <a:t>David and Jonathan, Saul’s son, become the greatest of friends even as Saul hunts David, ‘like a partridge in the wilderness’</a:t>
            </a:r>
          </a:p>
          <a:p>
            <a:r>
              <a:rPr lang="en-GB" sz="2800" dirty="0"/>
              <a:t>Samuel dies and all Israel mourns him (</a:t>
            </a:r>
            <a:r>
              <a:rPr lang="en-GB" sz="2800" dirty="0" err="1"/>
              <a:t>ch.</a:t>
            </a:r>
            <a:r>
              <a:rPr lang="en-GB" sz="2800" dirty="0"/>
              <a:t> 25)</a:t>
            </a:r>
          </a:p>
          <a:p>
            <a:r>
              <a:rPr lang="en-GB" sz="2800" dirty="0"/>
              <a:t>The wars with the Philistines continue until in a decisive battle when Jonathan is killed and a wounded Saul falls on his own sword</a:t>
            </a:r>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346785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2 Samuel the reign of David</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061556" y="1670858"/>
            <a:ext cx="9784080" cy="4779818"/>
          </a:xfrm>
        </p:spPr>
        <p:txBody>
          <a:bodyPr>
            <a:normAutofit lnSpcReduction="10000"/>
          </a:bodyPr>
          <a:lstStyle/>
          <a:p>
            <a:r>
              <a:rPr lang="en-GB" sz="2800" dirty="0"/>
              <a:t>The book opens with a lament for the death of King Saul and Jonathan</a:t>
            </a:r>
          </a:p>
          <a:p>
            <a:r>
              <a:rPr lang="en-GB" sz="2800" dirty="0"/>
              <a:t>One of the greatest laments ever written in any language; </a:t>
            </a:r>
          </a:p>
          <a:p>
            <a:r>
              <a:rPr lang="en-GB" sz="2800" dirty="0"/>
              <a:t>“How the mighty have fallen in the midst of the battle! “Jonathan lies slain on your high places. I am distressed for you, my brother Jonathan; very pleasant have you been to me; your love to me was extraordinary, surpassing the love of women. “How the mighty have fallen, and the weapons of war perished!” 2 Samuel 1:25–27 (ESV)</a:t>
            </a:r>
          </a:p>
          <a:p>
            <a:endParaRPr lang="en-GB" sz="2800" dirty="0"/>
          </a:p>
        </p:txBody>
      </p:sp>
    </p:spTree>
    <p:extLst>
      <p:ext uri="{BB962C8B-B14F-4D97-AF65-F5344CB8AC3E}">
        <p14:creationId xmlns:p14="http://schemas.microsoft.com/office/powerpoint/2010/main" val="6082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2 Samuel the reign of David</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061556" y="1670858"/>
            <a:ext cx="9784080" cy="4779818"/>
          </a:xfrm>
        </p:spPr>
        <p:txBody>
          <a:bodyPr>
            <a:normAutofit/>
          </a:bodyPr>
          <a:lstStyle/>
          <a:p>
            <a:r>
              <a:rPr lang="en-GB" sz="2800" dirty="0"/>
              <a:t>The book has twenty-four chapters and is divided into two halves around chapters 11&amp;12 which record David’s great fall from grace. </a:t>
            </a:r>
          </a:p>
          <a:p>
            <a:r>
              <a:rPr lang="en-GB" sz="2800" dirty="0"/>
              <a:t>Part 1 records David’s triumphs for twenty years</a:t>
            </a:r>
            <a:br>
              <a:rPr lang="en-GB" sz="2800" dirty="0"/>
            </a:br>
            <a:r>
              <a:rPr lang="en-GB" sz="2600" dirty="0"/>
              <a:t>King over Judah at Hebron, 7 years of civil war 1-4</a:t>
            </a:r>
            <a:br>
              <a:rPr lang="en-GB" sz="2600" dirty="0"/>
            </a:br>
            <a:r>
              <a:rPr lang="en-GB" sz="2600" dirty="0"/>
              <a:t>King of all Israel at Jerusalem, 13 years of conquest 5-7</a:t>
            </a:r>
          </a:p>
          <a:p>
            <a:r>
              <a:rPr lang="en-GB" sz="3000" dirty="0"/>
              <a:t>Part 2 records David’s troubles for twenty years</a:t>
            </a:r>
            <a:br>
              <a:rPr lang="en-GB" sz="3000" dirty="0"/>
            </a:br>
            <a:r>
              <a:rPr lang="en-GB" sz="2800" dirty="0"/>
              <a:t>His troubles within his family chapters 13-18 </a:t>
            </a:r>
            <a:br>
              <a:rPr lang="en-GB" sz="2800" dirty="0"/>
            </a:br>
            <a:r>
              <a:rPr lang="en-GB" sz="2800" dirty="0"/>
              <a:t>and his troubles in the nation chapters 19-24</a:t>
            </a:r>
          </a:p>
        </p:txBody>
      </p:sp>
    </p:spTree>
    <p:extLst>
      <p:ext uri="{BB962C8B-B14F-4D97-AF65-F5344CB8AC3E}">
        <p14:creationId xmlns:p14="http://schemas.microsoft.com/office/powerpoint/2010/main" val="299458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2 Samuel: David’s triumphs</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061556" y="1670858"/>
            <a:ext cx="9784080" cy="4779818"/>
          </a:xfrm>
        </p:spPr>
        <p:txBody>
          <a:bodyPr>
            <a:normAutofit/>
          </a:bodyPr>
          <a:lstStyle/>
          <a:p>
            <a:r>
              <a:rPr lang="en-GB" sz="2800" dirty="0"/>
              <a:t>On the death of Saul the military took over in Israel and Abner, Saul’s commander of the army arranged for </a:t>
            </a:r>
            <a:r>
              <a:rPr lang="en-GB" sz="2800" dirty="0" err="1"/>
              <a:t>Ishbosheth</a:t>
            </a:r>
            <a:r>
              <a:rPr lang="en-GB" sz="2800" dirty="0"/>
              <a:t>, a son of Saul, to be declared king</a:t>
            </a:r>
          </a:p>
          <a:p>
            <a:r>
              <a:rPr lang="en-GB" sz="2800" dirty="0"/>
              <a:t>In the long civil war that followed David triumphed</a:t>
            </a:r>
          </a:p>
          <a:p>
            <a:r>
              <a:rPr lang="en-GB" sz="2800" dirty="0"/>
              <a:t>1 There was a long war between the house of Saul and the house of David. And David grew stronger and stronger, while the house of Saul became weaker and weaker. 2 Samuel 3:1 (ESV)</a:t>
            </a:r>
          </a:p>
          <a:p>
            <a:endParaRPr lang="en-GB" sz="2800" dirty="0"/>
          </a:p>
        </p:txBody>
      </p:sp>
    </p:spTree>
    <p:extLst>
      <p:ext uri="{BB962C8B-B14F-4D97-AF65-F5344CB8AC3E}">
        <p14:creationId xmlns:p14="http://schemas.microsoft.com/office/powerpoint/2010/main" val="142399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2 Samuel: David’s triumphs</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061556" y="1670858"/>
            <a:ext cx="9784080" cy="4779818"/>
          </a:xfrm>
        </p:spPr>
        <p:txBody>
          <a:bodyPr>
            <a:normAutofit/>
          </a:bodyPr>
          <a:lstStyle/>
          <a:p>
            <a:r>
              <a:rPr lang="en-GB" sz="2800" dirty="0"/>
              <a:t>Abner knew full well that God had anointed David (see chapter 3:9-10, 17-18) and the elders of Israel also knew (see chapter 5:2)</a:t>
            </a:r>
          </a:p>
          <a:p>
            <a:r>
              <a:rPr lang="en-GB" sz="2800" dirty="0"/>
              <a:t>Abner also knew that David already had a chief commanding officer Joab and they were great rivals</a:t>
            </a:r>
          </a:p>
          <a:p>
            <a:r>
              <a:rPr lang="en-GB" sz="2800" dirty="0"/>
              <a:t>The story of plot and counter plot in chapter three ends in the murder of Abner by Joab </a:t>
            </a:r>
          </a:p>
          <a:p>
            <a:r>
              <a:rPr lang="en-GB" sz="2800" dirty="0"/>
              <a:t>David mourns the death of Abner and his respectable and genuine attitude wins over the whole nation</a:t>
            </a:r>
          </a:p>
        </p:txBody>
      </p:sp>
    </p:spTree>
    <p:extLst>
      <p:ext uri="{BB962C8B-B14F-4D97-AF65-F5344CB8AC3E}">
        <p14:creationId xmlns:p14="http://schemas.microsoft.com/office/powerpoint/2010/main" val="257645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2 Samuel: David’s triumphs</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1487977" y="1670858"/>
            <a:ext cx="10474037" cy="4779818"/>
          </a:xfrm>
        </p:spPr>
        <p:txBody>
          <a:bodyPr>
            <a:normAutofit fontScale="92500" lnSpcReduction="10000"/>
          </a:bodyPr>
          <a:lstStyle/>
          <a:p>
            <a:r>
              <a:rPr lang="en-GB" sz="2800" dirty="0"/>
              <a:t>Then all the tribes of Israel came to David at Hebron and said, “Behold, we are your bone and flesh. In times past, when Saul was king over us, it was you who led out and brought in Israel. And the LORD said to you, ‘You shall be shepherd of my people Israel, and you shall be prince over Israel.’ ”</a:t>
            </a:r>
          </a:p>
          <a:p>
            <a:r>
              <a:rPr lang="en-GB" sz="2800" dirty="0"/>
              <a:t>So all the elders of Israel came to the king at Hebron, and King David made a covenant with them at Hebron before the LORD, and they anointed David king over Israel. David was thirty years old when he began to reign, and he reigned forty years. At Hebron he reigned over Judah seven years and six months, and at Jerusalem he reigned over all Israel and Judah thirty-three years. 2 Samuel 5:1–5 (ESV)</a:t>
            </a:r>
          </a:p>
          <a:p>
            <a:endParaRPr lang="en-GB" sz="2800" dirty="0"/>
          </a:p>
          <a:p>
            <a:endParaRPr lang="en-GB" sz="2800" dirty="0"/>
          </a:p>
        </p:txBody>
      </p:sp>
    </p:spTree>
    <p:extLst>
      <p:ext uri="{BB962C8B-B14F-4D97-AF65-F5344CB8AC3E}">
        <p14:creationId xmlns:p14="http://schemas.microsoft.com/office/powerpoint/2010/main" val="46926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p:txBody>
          <a:bodyPr/>
          <a:lstStyle/>
          <a:p>
            <a:r>
              <a:rPr lang="en-GB" dirty="0"/>
              <a:t>An overview of the overview</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589212" y="2133600"/>
            <a:ext cx="9232674" cy="4358640"/>
          </a:xfrm>
        </p:spPr>
        <p:txBody>
          <a:bodyPr>
            <a:normAutofit lnSpcReduction="10000"/>
          </a:bodyPr>
          <a:lstStyle/>
          <a:p>
            <a:r>
              <a:rPr lang="en-GB" sz="2800" dirty="0"/>
              <a:t>2 Samuel is the record of the forty years reign of King David; it is divided into two halves by his great sin of adultery and murder</a:t>
            </a:r>
          </a:p>
          <a:p>
            <a:r>
              <a:rPr lang="en-GB" sz="2800" dirty="0"/>
              <a:t>1 Kings begins with Solomon but is principally the book of the ‘Disruption’ when the kingdom is torn in two. </a:t>
            </a:r>
          </a:p>
          <a:p>
            <a:r>
              <a:rPr lang="en-GB" sz="2800" dirty="0"/>
              <a:t>2 Kings is the book of the ‘Dispersion’, it continues the story of the two kingdoms until the Northern kingdom is taken into exile in Assyria then Judah is taken into exile in Babylon 130 years later</a:t>
            </a:r>
          </a:p>
        </p:txBody>
      </p:sp>
    </p:spTree>
    <p:extLst>
      <p:ext uri="{BB962C8B-B14F-4D97-AF65-F5344CB8AC3E}">
        <p14:creationId xmlns:p14="http://schemas.microsoft.com/office/powerpoint/2010/main" val="239138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2 Samuel: David’s triumphs</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1487977" y="1670858"/>
            <a:ext cx="10474037" cy="4779818"/>
          </a:xfrm>
        </p:spPr>
        <p:txBody>
          <a:bodyPr>
            <a:normAutofit/>
          </a:bodyPr>
          <a:lstStyle/>
          <a:p>
            <a:r>
              <a:rPr lang="en-GB" sz="2800" dirty="0"/>
              <a:t>Then David made a significant move; he changed his capital from Hebron to Jerusalem</a:t>
            </a:r>
          </a:p>
          <a:p>
            <a:r>
              <a:rPr lang="en-GB" sz="2800" dirty="0"/>
              <a:t>Jerusalem, on Mount Zion, was taken from the Jebusites and declared to be the ‘City of David’ and so began the history of Jerusalem as the most sacred and wonderful city in the world</a:t>
            </a:r>
          </a:p>
          <a:p>
            <a:r>
              <a:rPr lang="en-GB" sz="2800" dirty="0"/>
              <a:t>From Abraham came the, ‘People of God’</a:t>
            </a:r>
          </a:p>
          <a:p>
            <a:r>
              <a:rPr lang="en-GB" sz="2800" dirty="0"/>
              <a:t>From Moses came the, ‘House of God’</a:t>
            </a:r>
          </a:p>
          <a:p>
            <a:r>
              <a:rPr lang="en-GB" sz="2800" dirty="0"/>
              <a:t>From David came the, ‘City of God’ </a:t>
            </a:r>
          </a:p>
          <a:p>
            <a:endParaRPr lang="en-GB" sz="2800" dirty="0"/>
          </a:p>
        </p:txBody>
      </p:sp>
    </p:spTree>
    <p:extLst>
      <p:ext uri="{BB962C8B-B14F-4D97-AF65-F5344CB8AC3E}">
        <p14:creationId xmlns:p14="http://schemas.microsoft.com/office/powerpoint/2010/main" val="239582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2 Samuel: David’s triumphs</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1487977" y="1670857"/>
            <a:ext cx="10474037" cy="4929447"/>
          </a:xfrm>
        </p:spPr>
        <p:txBody>
          <a:bodyPr>
            <a:normAutofit/>
          </a:bodyPr>
          <a:lstStyle/>
          <a:p>
            <a:r>
              <a:rPr lang="en-GB" sz="2800"/>
              <a:t>David also </a:t>
            </a:r>
            <a:r>
              <a:rPr lang="en-GB" sz="2800" dirty="0"/>
              <a:t>has new royal emphasis such as we saw in the leadership of Joshua a move from warfare to welfare</a:t>
            </a:r>
          </a:p>
          <a:p>
            <a:r>
              <a:rPr lang="en-GB" sz="2800" dirty="0"/>
              <a:t>Saul was engaged in warfare on behalf of the nation</a:t>
            </a:r>
          </a:p>
          <a:p>
            <a:r>
              <a:rPr lang="en-GB" sz="2800" dirty="0"/>
              <a:t>David was initially engaged in warfare but also in welfare</a:t>
            </a:r>
          </a:p>
          <a:p>
            <a:r>
              <a:rPr lang="en-GB" sz="2800" dirty="0"/>
              <a:t>And the LORD said to you, ‘You shall be shepherd of my people Israel, and you shall be prince over Israel.’ </a:t>
            </a:r>
          </a:p>
          <a:p>
            <a:r>
              <a:rPr lang="en-GB" sz="2800" dirty="0"/>
              <a:t>His son Solomon will be engaged principally in building the temple and so will be occupied with worship</a:t>
            </a:r>
          </a:p>
          <a:p>
            <a:r>
              <a:rPr lang="en-GB" sz="2800" dirty="0"/>
              <a:t>Warfare, welfare and worship is the work of God’s leaders </a:t>
            </a:r>
          </a:p>
        </p:txBody>
      </p:sp>
    </p:spTree>
    <p:extLst>
      <p:ext uri="{BB962C8B-B14F-4D97-AF65-F5344CB8AC3E}">
        <p14:creationId xmlns:p14="http://schemas.microsoft.com/office/powerpoint/2010/main" val="11002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2 Samuel: David’s triumphs</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1487977" y="1670857"/>
            <a:ext cx="10474037" cy="4929447"/>
          </a:xfrm>
        </p:spPr>
        <p:txBody>
          <a:bodyPr>
            <a:normAutofit/>
          </a:bodyPr>
          <a:lstStyle/>
          <a:p>
            <a:r>
              <a:rPr lang="en-GB" sz="2800" dirty="0"/>
              <a:t>David eventually erects the tabernacle in Jerusalem and brings the Ark of the Covenant with much celebration</a:t>
            </a:r>
          </a:p>
          <a:p>
            <a:r>
              <a:rPr lang="en-GB" sz="2800" dirty="0"/>
              <a:t>Chapter 7 open at a high point in David’s life but it is about to get much higher</a:t>
            </a:r>
          </a:p>
          <a:p>
            <a:r>
              <a:rPr lang="en-GB" sz="2800" dirty="0"/>
              <a:t>Now when the king lived in his house and the LORD had given him rest from all his surrounding enemies, the king said to Nathan the prophet, “See now, I dwell in a house of cedar, but the ark of God dwells in a tent.” And Nathan said to the king, “Go, do all that is in your heart, for the LORD is with you.” 2 Samuel 7:1-–3 (ESV)</a:t>
            </a:r>
          </a:p>
          <a:p>
            <a:endParaRPr lang="en-GB" sz="2800" dirty="0"/>
          </a:p>
        </p:txBody>
      </p:sp>
    </p:spTree>
    <p:extLst>
      <p:ext uri="{BB962C8B-B14F-4D97-AF65-F5344CB8AC3E}">
        <p14:creationId xmlns:p14="http://schemas.microsoft.com/office/powerpoint/2010/main" val="407568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The Davidic covenant</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1487977" y="1670857"/>
            <a:ext cx="10474037" cy="4929447"/>
          </a:xfrm>
        </p:spPr>
        <p:txBody>
          <a:bodyPr>
            <a:normAutofit fontScale="92500" lnSpcReduction="20000"/>
          </a:bodyPr>
          <a:lstStyle/>
          <a:p>
            <a:r>
              <a:rPr lang="en-GB" sz="2800" dirty="0"/>
              <a:t>Now, therefore, thus you shall say to my servant David, ‘Thus says the LORD of hosts, I took you from the pasture, from following the sheep, that you should be prince over my people Israel. And I have been with you wherever you went and have cut off all your enemies from before you. And I will make for you a great name, like the name of the great ones of the earth. --------- Moreover, the LORD declares to you that the LORD will make you a house----------- I will raise up your offspring after you, who shall come from your body, and I will establish his kingdom. He shall build a house for my name, and I will establish the throne of his kingdom forever.------- And your house and your kingdom shall be made sure forever before me. Your throne shall be established forever.’ ” </a:t>
            </a:r>
            <a:br>
              <a:rPr lang="en-GB" sz="2800" dirty="0"/>
            </a:br>
            <a:r>
              <a:rPr lang="en-GB" sz="2800" dirty="0"/>
              <a:t>2 Samuel 7:8–16 (</a:t>
            </a:r>
            <a:r>
              <a:rPr lang="en-GB" sz="2800" dirty="0">
                <a:latin typeface="+mj-lt"/>
              </a:rPr>
              <a:t>pr</a:t>
            </a:r>
            <a:r>
              <a:rPr lang="en-GB" sz="2800" dirty="0">
                <a:latin typeface="+mj-lt"/>
                <a:cs typeface="Vrinda" panose="020B0502040204020203" pitchFamily="34" charset="0"/>
              </a:rPr>
              <a:t>é</a:t>
            </a:r>
            <a:r>
              <a:rPr lang="en-GB" sz="2800" dirty="0">
                <a:latin typeface="+mj-lt"/>
              </a:rPr>
              <a:t>cis</a:t>
            </a:r>
            <a:r>
              <a:rPr lang="en-GB" sz="2800" dirty="0"/>
              <a:t>)</a:t>
            </a:r>
          </a:p>
          <a:p>
            <a:endParaRPr lang="en-GB" sz="2800" dirty="0"/>
          </a:p>
          <a:p>
            <a:endParaRPr lang="en-GB" sz="2800" dirty="0"/>
          </a:p>
        </p:txBody>
      </p:sp>
    </p:spTree>
    <p:extLst>
      <p:ext uri="{BB962C8B-B14F-4D97-AF65-F5344CB8AC3E}">
        <p14:creationId xmlns:p14="http://schemas.microsoft.com/office/powerpoint/2010/main" val="281174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The Davidic covenant</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1487977" y="1670857"/>
            <a:ext cx="10474037" cy="4929447"/>
          </a:xfrm>
        </p:spPr>
        <p:txBody>
          <a:bodyPr>
            <a:normAutofit lnSpcReduction="10000"/>
          </a:bodyPr>
          <a:lstStyle/>
          <a:p>
            <a:r>
              <a:rPr lang="en-GB" sz="2800" dirty="0"/>
              <a:t>Do God’s words remind you of something, the message of the angel Gabriel to Mary of Nazareth</a:t>
            </a:r>
          </a:p>
          <a:p>
            <a:r>
              <a:rPr lang="en-GB" sz="2800" dirty="0"/>
              <a:t>And the angel said to her, “Do not be afraid, Mary, for you have found favour with God. And behold, you will conceive in your womb and bear a son, and you shall call his name Jesus. He will be great and will be called the Son of the Most High. </a:t>
            </a:r>
          </a:p>
          <a:p>
            <a:r>
              <a:rPr lang="en-GB" sz="2800" dirty="0"/>
              <a:t>And the Lord God will give to him the throne of his father David, and he will reign over the house of Jacob forever, and of his kingdom there will be no end.” </a:t>
            </a:r>
            <a:br>
              <a:rPr lang="en-GB" sz="2800" dirty="0"/>
            </a:br>
            <a:r>
              <a:rPr lang="en-GB" sz="2800" dirty="0"/>
              <a:t>Luke 1:30–33 (ESV)</a:t>
            </a:r>
          </a:p>
          <a:p>
            <a:endParaRPr lang="en-GB" sz="2800" dirty="0"/>
          </a:p>
          <a:p>
            <a:endParaRPr lang="en-GB" sz="2800" dirty="0"/>
          </a:p>
        </p:txBody>
      </p:sp>
    </p:spTree>
    <p:extLst>
      <p:ext uri="{BB962C8B-B14F-4D97-AF65-F5344CB8AC3E}">
        <p14:creationId xmlns:p14="http://schemas.microsoft.com/office/powerpoint/2010/main" val="345459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David’s fall from grace</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211184" y="1670858"/>
            <a:ext cx="9293427" cy="4655128"/>
          </a:xfrm>
        </p:spPr>
        <p:txBody>
          <a:bodyPr>
            <a:normAutofit fontScale="92500" lnSpcReduction="10000"/>
          </a:bodyPr>
          <a:lstStyle/>
          <a:p>
            <a:r>
              <a:rPr lang="en-GB" sz="2800" dirty="0"/>
              <a:t>The pattern of unbroken triumph continues until chapter 11</a:t>
            </a:r>
          </a:p>
          <a:p>
            <a:r>
              <a:rPr lang="en-GB" sz="2800" dirty="0"/>
              <a:t>In the spring of the year, the time when kings go out to battle, David sent Joab, and his servants with him, and all Israel. And they ravaged the Ammonites and besieged Rabbah. </a:t>
            </a:r>
            <a:r>
              <a:rPr lang="en-GB" sz="2800" u="sng" dirty="0"/>
              <a:t>But David remained at Jerusalem</a:t>
            </a:r>
            <a:r>
              <a:rPr lang="en-GB" sz="2800" dirty="0"/>
              <a:t>.</a:t>
            </a:r>
          </a:p>
          <a:p>
            <a:r>
              <a:rPr lang="en-GB" sz="2800" dirty="0"/>
              <a:t>We know the rest of the story, he saw, he lusted, he took advantage of Bathsheba</a:t>
            </a:r>
          </a:p>
          <a:p>
            <a:r>
              <a:rPr lang="en-GB" sz="2800" dirty="0"/>
              <a:t>To cover his tracks he had her husband killed</a:t>
            </a:r>
          </a:p>
          <a:p>
            <a:r>
              <a:rPr lang="en-GB" sz="2800" dirty="0"/>
              <a:t>At the end of chapter 11 we read, ‘But the thing that David had done displeased the LORD’ </a:t>
            </a:r>
          </a:p>
          <a:p>
            <a:endParaRPr lang="en-GB" sz="2800" dirty="0"/>
          </a:p>
          <a:p>
            <a:endParaRPr lang="en-GB" sz="2800" dirty="0"/>
          </a:p>
          <a:p>
            <a:endParaRPr lang="en-GB" sz="2800" dirty="0"/>
          </a:p>
        </p:txBody>
      </p:sp>
    </p:spTree>
    <p:extLst>
      <p:ext uri="{BB962C8B-B14F-4D97-AF65-F5344CB8AC3E}">
        <p14:creationId xmlns:p14="http://schemas.microsoft.com/office/powerpoint/2010/main" val="38183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“Thou art the man”</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211184" y="1670858"/>
            <a:ext cx="9293427" cy="4655128"/>
          </a:xfrm>
        </p:spPr>
        <p:txBody>
          <a:bodyPr>
            <a:normAutofit lnSpcReduction="10000"/>
          </a:bodyPr>
          <a:lstStyle/>
          <a:p>
            <a:r>
              <a:rPr lang="en-GB" sz="2800" dirty="0"/>
              <a:t>The parable that the prophet Nathan tells King David is among the most powerful ever told</a:t>
            </a:r>
          </a:p>
          <a:p>
            <a:r>
              <a:rPr lang="en-GB" sz="2800" dirty="0"/>
              <a:t>A rich man steals a poor man’s lamb and David is asked to judge the case</a:t>
            </a:r>
          </a:p>
          <a:p>
            <a:r>
              <a:rPr lang="en-GB" sz="2800" dirty="0"/>
              <a:t>Then David’s anger was greatly kindled against the man, and he said to Nathan, “As the LORD lives, the man who has done this deserves to die, and he shall restore the lamb fourfold, because he did this thing, and because he had no pity.” Nathan said to David, “You are the man! </a:t>
            </a:r>
            <a:br>
              <a:rPr lang="en-GB" sz="2800" dirty="0"/>
            </a:br>
            <a:r>
              <a:rPr lang="en-GB" sz="2800" dirty="0"/>
              <a:t>2 Samuel 12:5–7 (ESV)</a:t>
            </a:r>
          </a:p>
          <a:p>
            <a:endParaRPr lang="en-GB" sz="2800"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305677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David’s troubles</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2211184" y="1670858"/>
            <a:ext cx="9293427" cy="4655128"/>
          </a:xfrm>
        </p:spPr>
        <p:txBody>
          <a:bodyPr>
            <a:normAutofit fontScale="92500" lnSpcReduction="10000"/>
          </a:bodyPr>
          <a:lstStyle/>
          <a:p>
            <a:r>
              <a:rPr lang="en-GB" sz="2800" dirty="0"/>
              <a:t>After twenty years of triumphs comes twenty years of troubles, first in David’s family, then in all Israel</a:t>
            </a:r>
          </a:p>
          <a:p>
            <a:r>
              <a:rPr lang="en-GB" sz="2800" dirty="0"/>
              <a:t>And David would repent for the rest of his life</a:t>
            </a:r>
          </a:p>
          <a:p>
            <a:r>
              <a:rPr lang="en-GB" sz="2800" dirty="0"/>
              <a:t>Have mercy on me, O God, according to your steadfast love; according to your abundant mercy blot out my transgressions. Wash me thoroughly from my iniquity, and cleanse me from my sin! For I know my transgressions, and my sin is ever before me. Against you, you only, have I sinned and done what is evil in your sight, so that you may be justified in your words and blameless in your judgment. Psalm 51</a:t>
            </a:r>
          </a:p>
          <a:p>
            <a:endParaRPr lang="en-GB" sz="2800" dirty="0"/>
          </a:p>
        </p:txBody>
      </p:sp>
    </p:spTree>
    <p:extLst>
      <p:ext uri="{BB962C8B-B14F-4D97-AF65-F5344CB8AC3E}">
        <p14:creationId xmlns:p14="http://schemas.microsoft.com/office/powerpoint/2010/main" val="174431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2592925" y="624110"/>
            <a:ext cx="8911687" cy="880494"/>
          </a:xfrm>
        </p:spPr>
        <p:txBody>
          <a:bodyPr/>
          <a:lstStyle/>
          <a:p>
            <a:r>
              <a:rPr lang="en-GB" dirty="0"/>
              <a:t>David’s troubles</a:t>
            </a:r>
          </a:p>
        </p:txBody>
      </p:sp>
      <p:sp>
        <p:nvSpPr>
          <p:cNvPr id="3" name="Content Placeholder 2">
            <a:extLst>
              <a:ext uri="{FF2B5EF4-FFF2-40B4-BE49-F238E27FC236}">
                <a16:creationId xmlns:a16="http://schemas.microsoft.com/office/drawing/2014/main" id="{97F05EA6-967F-45FF-9BAD-EE11FA95C7C5}"/>
              </a:ext>
            </a:extLst>
          </p:cNvPr>
          <p:cNvSpPr>
            <a:spLocks noGrp="1"/>
          </p:cNvSpPr>
          <p:nvPr>
            <p:ph idx="1"/>
          </p:nvPr>
        </p:nvSpPr>
        <p:spPr>
          <a:xfrm>
            <a:off x="1903616" y="1438103"/>
            <a:ext cx="9867206" cy="5137264"/>
          </a:xfrm>
        </p:spPr>
        <p:txBody>
          <a:bodyPr>
            <a:normAutofit lnSpcReduction="10000"/>
          </a:bodyPr>
          <a:lstStyle/>
          <a:p>
            <a:r>
              <a:rPr lang="en-GB" sz="2800" dirty="0"/>
              <a:t>The last twenty years of David’s reign are alas like the history of any other earthly king</a:t>
            </a:r>
          </a:p>
          <a:p>
            <a:r>
              <a:rPr lang="en-GB" sz="2800" dirty="0"/>
              <a:t>The stories of Absalom, Joab, and power struggles among his ‘mighty men of valour’, the betrayal of close counsellors  as Ahithophel</a:t>
            </a:r>
          </a:p>
          <a:p>
            <a:r>
              <a:rPr lang="en-GB" sz="2800" dirty="0"/>
              <a:t>The violent closing chapters of 2 Samuel are enlightened by the writings of David (see chapter 22 which is Psalm 18) and his repentant broken heart</a:t>
            </a:r>
          </a:p>
          <a:p>
            <a:r>
              <a:rPr lang="en-GB" sz="2800" dirty="0"/>
              <a:t>And David said to the LORD, “I have sinned greatly in what I have done. But now, O LORD, please take away the iniquity of your servant, for I have done very foolishly.” 2 Samuel 24:10 (ESV)</a:t>
            </a:r>
          </a:p>
          <a:p>
            <a:endParaRPr lang="en-GB" sz="2800" dirty="0"/>
          </a:p>
          <a:p>
            <a:endParaRPr lang="en-GB" sz="2800"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218291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11ED46E5-2C83-4D11-B57B-86AEA63B3387}"/>
              </a:ext>
            </a:extLst>
          </p:cNvPr>
          <p:cNvSpPr>
            <a:spLocks noGrp="1"/>
          </p:cNvSpPr>
          <p:nvPr>
            <p:ph type="title"/>
          </p:nvPr>
        </p:nvSpPr>
        <p:spPr>
          <a:xfrm>
            <a:off x="1776414" y="274638"/>
            <a:ext cx="8639175" cy="1143000"/>
          </a:xfrm>
        </p:spPr>
        <p:txBody>
          <a:bodyPr/>
          <a:lstStyle/>
          <a:p>
            <a:pPr eaLnBrk="1" hangingPunct="1"/>
            <a:r>
              <a:rPr lang="en-GB" altLang="en-US"/>
              <a:t>First Kings (or 3</a:t>
            </a:r>
            <a:r>
              <a:rPr lang="en-GB" altLang="en-US" baseline="30000"/>
              <a:t>rd</a:t>
            </a:r>
            <a:r>
              <a:rPr lang="en-GB" altLang="en-US"/>
              <a:t> Kings)</a:t>
            </a:r>
          </a:p>
        </p:txBody>
      </p:sp>
      <p:sp>
        <p:nvSpPr>
          <p:cNvPr id="43011" name="Content Placeholder 2">
            <a:extLst>
              <a:ext uri="{FF2B5EF4-FFF2-40B4-BE49-F238E27FC236}">
                <a16:creationId xmlns:a16="http://schemas.microsoft.com/office/drawing/2014/main" id="{462524A9-05EC-4864-A221-FC0673E3CC8C}"/>
              </a:ext>
            </a:extLst>
          </p:cNvPr>
          <p:cNvSpPr>
            <a:spLocks noGrp="1"/>
          </p:cNvSpPr>
          <p:nvPr>
            <p:ph idx="1"/>
          </p:nvPr>
        </p:nvSpPr>
        <p:spPr>
          <a:xfrm>
            <a:off x="1776413" y="1600200"/>
            <a:ext cx="10119100" cy="4679950"/>
          </a:xfrm>
        </p:spPr>
        <p:txBody>
          <a:bodyPr>
            <a:normAutofit/>
          </a:bodyPr>
          <a:lstStyle/>
          <a:p>
            <a:r>
              <a:rPr lang="en-GB" altLang="en-US" sz="2800" dirty="0"/>
              <a:t>First Kings has such a clear division of its twenty-two chapters that an outline is unnecessary</a:t>
            </a:r>
          </a:p>
          <a:p>
            <a:r>
              <a:rPr lang="en-GB" altLang="en-US" sz="2800" dirty="0"/>
              <a:t>Chapters 1-11 record the great forty years’ reign of Solomon and the high point of the history of the nation</a:t>
            </a:r>
          </a:p>
          <a:p>
            <a:r>
              <a:rPr lang="en-GB" altLang="en-US" sz="2800" dirty="0"/>
              <a:t>Chapters 12-22 record the first eighty years of the divided kingdom</a:t>
            </a:r>
          </a:p>
          <a:p>
            <a:pPr lvl="1"/>
            <a:r>
              <a:rPr lang="en-GB" altLang="en-US" sz="2600" dirty="0"/>
              <a:t>The kings of Judah from Rehoboam to Jehoshaphat </a:t>
            </a:r>
          </a:p>
          <a:p>
            <a:pPr lvl="1"/>
            <a:r>
              <a:rPr lang="en-GB" altLang="en-US" sz="2600" dirty="0"/>
              <a:t>The kings of Israel from Jeroboam to Ahaziah 12-22</a:t>
            </a:r>
          </a:p>
          <a:p>
            <a:pPr lvl="1"/>
            <a:r>
              <a:rPr lang="en-GB" altLang="en-US" sz="2600" dirty="0"/>
              <a:t>The ministry of Elijah to Israel 17-22</a:t>
            </a:r>
            <a:endParaRPr lang="en-GB" altLang="en-US" dirty="0"/>
          </a:p>
        </p:txBody>
      </p:sp>
      <p:sp>
        <p:nvSpPr>
          <p:cNvPr id="4" name="Footer Placeholder 3">
            <a:extLst>
              <a:ext uri="{FF2B5EF4-FFF2-40B4-BE49-F238E27FC236}">
                <a16:creationId xmlns:a16="http://schemas.microsoft.com/office/drawing/2014/main" id="{1AF0713E-96BC-481F-931D-5F9D27A539FF}"/>
              </a:ext>
            </a:extLst>
          </p:cNvPr>
          <p:cNvSpPr>
            <a:spLocks noGrp="1"/>
          </p:cNvSpPr>
          <p:nvPr>
            <p:ph type="ftr" sz="quarter" idx="11"/>
          </p:nvPr>
        </p:nvSpPr>
        <p:spPr/>
        <p:txBody>
          <a:bodyPr/>
          <a:lstStyle/>
          <a:p>
            <a:pPr>
              <a:defRPr/>
            </a:pPr>
            <a:r>
              <a:rPr lang="en-GB"/>
              <a:t>Mountjoy Bible School</a:t>
            </a:r>
          </a:p>
        </p:txBody>
      </p:sp>
      <p:sp>
        <p:nvSpPr>
          <p:cNvPr id="5" name="Slide Number Placeholder 4">
            <a:extLst>
              <a:ext uri="{FF2B5EF4-FFF2-40B4-BE49-F238E27FC236}">
                <a16:creationId xmlns:a16="http://schemas.microsoft.com/office/drawing/2014/main" id="{FFF9ECCE-9A68-40AC-9E91-5E814E397C4A}"/>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D5F84AF-334A-4322-BB14-20AA281B26AE}" type="slidenum">
              <a:rPr lang="en-GB" altLang="en-US" sz="1000">
                <a:solidFill>
                  <a:srgbClr val="9B9A98"/>
                </a:solidFill>
              </a:rPr>
              <a:pPr eaLnBrk="1" hangingPunct="1"/>
              <a:t>79</a:t>
            </a:fld>
            <a:endParaRPr lang="en-GB" altLang="en-US" sz="1000">
              <a:solidFill>
                <a:srgbClr val="9B9A9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EC7CBD4-3DC2-4453-A3FD-6DC0032ED23A}"/>
              </a:ext>
            </a:extLst>
          </p:cNvPr>
          <p:cNvSpPr>
            <a:spLocks noGrp="1" noChangeArrowheads="1"/>
          </p:cNvSpPr>
          <p:nvPr>
            <p:ph type="title"/>
          </p:nvPr>
        </p:nvSpPr>
        <p:spPr>
          <a:xfrm>
            <a:off x="1776414" y="274638"/>
            <a:ext cx="8639175" cy="1143000"/>
          </a:xfrm>
        </p:spPr>
        <p:txBody>
          <a:bodyPr/>
          <a:lstStyle/>
          <a:p>
            <a:pPr eaLnBrk="1" hangingPunct="1"/>
            <a:r>
              <a:rPr lang="en-GB" altLang="en-US"/>
              <a:t>Introductory Books</a:t>
            </a:r>
          </a:p>
        </p:txBody>
      </p:sp>
      <p:sp>
        <p:nvSpPr>
          <p:cNvPr id="11267" name="Rectangle 3">
            <a:extLst>
              <a:ext uri="{FF2B5EF4-FFF2-40B4-BE49-F238E27FC236}">
                <a16:creationId xmlns:a16="http://schemas.microsoft.com/office/drawing/2014/main" id="{3E1CC6D9-3C92-4D28-8529-99970568B157}"/>
              </a:ext>
            </a:extLst>
          </p:cNvPr>
          <p:cNvSpPr>
            <a:spLocks noGrp="1" noChangeArrowheads="1"/>
          </p:cNvSpPr>
          <p:nvPr>
            <p:ph idx="1"/>
          </p:nvPr>
        </p:nvSpPr>
        <p:spPr>
          <a:xfrm>
            <a:off x="1776414" y="1571625"/>
            <a:ext cx="8639175" cy="4679950"/>
          </a:xfrm>
        </p:spPr>
        <p:txBody>
          <a:bodyPr>
            <a:normAutofit/>
          </a:bodyPr>
          <a:lstStyle/>
          <a:p>
            <a:pPr eaLnBrk="1" hangingPunct="1"/>
            <a:r>
              <a:rPr lang="en-GB" altLang="en-US" sz="2800" dirty="0"/>
              <a:t>The first three books are the introduction to the kingdom.</a:t>
            </a:r>
          </a:p>
          <a:p>
            <a:pPr eaLnBrk="1" hangingPunct="1"/>
            <a:r>
              <a:rPr lang="en-GB" altLang="en-US" sz="2800" dirty="0"/>
              <a:t>The site of the kingdom is ‘the land’, that is Canaan, or later, Israel.</a:t>
            </a:r>
          </a:p>
          <a:p>
            <a:pPr eaLnBrk="1" hangingPunct="1"/>
            <a:r>
              <a:rPr lang="en-GB" altLang="en-US" sz="2800" dirty="0"/>
              <a:t>The land was included in the Abrahamic covenant.</a:t>
            </a:r>
          </a:p>
          <a:p>
            <a:pPr eaLnBrk="1" hangingPunct="1"/>
            <a:r>
              <a:rPr lang="en-GB" altLang="en-US" sz="2800" dirty="0"/>
              <a:t>These books describe the entering and settling of the land, where the kingdom was to be established.</a:t>
            </a:r>
          </a:p>
        </p:txBody>
      </p:sp>
      <p:sp>
        <p:nvSpPr>
          <p:cNvPr id="4" name="Slide Number Placeholder 5">
            <a:extLst>
              <a:ext uri="{FF2B5EF4-FFF2-40B4-BE49-F238E27FC236}">
                <a16:creationId xmlns:a16="http://schemas.microsoft.com/office/drawing/2014/main" id="{961BCCCD-BB3A-4FA7-9787-BBB297C3B765}"/>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7DA641E-7B6A-4ED5-985A-53DA78FF3E8D}" type="slidenum">
              <a:rPr lang="en-GB" altLang="en-US" sz="1000">
                <a:solidFill>
                  <a:srgbClr val="9B9A98"/>
                </a:solidFill>
              </a:rPr>
              <a:pPr eaLnBrk="1" hangingPunct="1"/>
              <a:t>8</a:t>
            </a:fld>
            <a:endParaRPr lang="en-GB" altLang="en-US" sz="1000">
              <a:solidFill>
                <a:srgbClr val="9B9A98"/>
              </a:solidFill>
            </a:endParaRPr>
          </a:p>
        </p:txBody>
      </p:sp>
      <p:sp>
        <p:nvSpPr>
          <p:cNvPr id="5" name="Footer Placeholder 4">
            <a:extLst>
              <a:ext uri="{FF2B5EF4-FFF2-40B4-BE49-F238E27FC236}">
                <a16:creationId xmlns:a16="http://schemas.microsoft.com/office/drawing/2014/main" id="{87C7950D-D9FD-4C7D-B216-A6E1C6DEC158}"/>
              </a:ext>
            </a:extLst>
          </p:cNvPr>
          <p:cNvSpPr>
            <a:spLocks noGrp="1"/>
          </p:cNvSpPr>
          <p:nvPr>
            <p:ph type="ftr" sz="quarter" idx="11"/>
          </p:nvPr>
        </p:nvSpPr>
        <p:spPr/>
        <p:txBody>
          <a:bodyPr/>
          <a:lstStyle/>
          <a:p>
            <a:pPr>
              <a:defRPr/>
            </a:pPr>
            <a:r>
              <a:rPr lang="en-GB"/>
              <a:t>Mountjoy Bible School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11ED46E5-2C83-4D11-B57B-86AEA63B3387}"/>
              </a:ext>
            </a:extLst>
          </p:cNvPr>
          <p:cNvSpPr>
            <a:spLocks noGrp="1"/>
          </p:cNvSpPr>
          <p:nvPr>
            <p:ph type="title"/>
          </p:nvPr>
        </p:nvSpPr>
        <p:spPr>
          <a:xfrm>
            <a:off x="1776414" y="274638"/>
            <a:ext cx="8639175" cy="1143000"/>
          </a:xfrm>
        </p:spPr>
        <p:txBody>
          <a:bodyPr/>
          <a:lstStyle/>
          <a:p>
            <a:pPr eaLnBrk="1" hangingPunct="1"/>
            <a:r>
              <a:rPr lang="en-GB" altLang="en-US"/>
              <a:t>First Kings (or 3</a:t>
            </a:r>
            <a:r>
              <a:rPr lang="en-GB" altLang="en-US" baseline="30000"/>
              <a:t>rd</a:t>
            </a:r>
            <a:r>
              <a:rPr lang="en-GB" altLang="en-US"/>
              <a:t> Kings)</a:t>
            </a:r>
          </a:p>
        </p:txBody>
      </p:sp>
      <p:sp>
        <p:nvSpPr>
          <p:cNvPr id="43011" name="Content Placeholder 2">
            <a:extLst>
              <a:ext uri="{FF2B5EF4-FFF2-40B4-BE49-F238E27FC236}">
                <a16:creationId xmlns:a16="http://schemas.microsoft.com/office/drawing/2014/main" id="{462524A9-05EC-4864-A221-FC0673E3CC8C}"/>
              </a:ext>
            </a:extLst>
          </p:cNvPr>
          <p:cNvSpPr>
            <a:spLocks noGrp="1"/>
          </p:cNvSpPr>
          <p:nvPr>
            <p:ph idx="1"/>
          </p:nvPr>
        </p:nvSpPr>
        <p:spPr>
          <a:xfrm>
            <a:off x="1776413" y="1263535"/>
            <a:ext cx="10135725" cy="5319827"/>
          </a:xfrm>
        </p:spPr>
        <p:txBody>
          <a:bodyPr>
            <a:normAutofit/>
          </a:bodyPr>
          <a:lstStyle/>
          <a:p>
            <a:r>
              <a:rPr lang="en-GB" altLang="en-US" sz="2800" dirty="0"/>
              <a:t>First Kings opens with the glorious reign of Solomon and ends with the death of Ahab, ‘who </a:t>
            </a:r>
            <a:r>
              <a:rPr lang="en-US" altLang="en-US" sz="2800" dirty="0"/>
              <a:t>did more to provoke the Lord God of Israel to anger than all the kings of Israel who were before him.”</a:t>
            </a:r>
            <a:endParaRPr lang="en-GB" altLang="en-US" sz="2800" dirty="0"/>
          </a:p>
          <a:p>
            <a:pPr eaLnBrk="1" hangingPunct="1"/>
            <a:r>
              <a:rPr lang="en-GB" altLang="en-US" sz="2800" dirty="0"/>
              <a:t>When Solomon takes over from David it seems that a new age of blessing and prosperity has come</a:t>
            </a:r>
          </a:p>
          <a:p>
            <a:pPr eaLnBrk="1" hangingPunct="1"/>
            <a:r>
              <a:rPr lang="en-GB" altLang="en-US" sz="2800" dirty="0"/>
              <a:t>When Solomon is crowned, Nathan is the prophet, Zadok is the priest, and David is the outgoing king</a:t>
            </a:r>
          </a:p>
          <a:p>
            <a:r>
              <a:rPr lang="en-GB" altLang="en-US" sz="2800" dirty="0"/>
              <a:t>Solomon raises the nation to new heights with building and dedication of the Temple; one of the wonders of the ancient world.</a:t>
            </a:r>
          </a:p>
          <a:p>
            <a:pPr eaLnBrk="1" hangingPunct="1"/>
            <a:endParaRPr lang="en-GB" altLang="en-US" dirty="0"/>
          </a:p>
        </p:txBody>
      </p:sp>
      <p:sp>
        <p:nvSpPr>
          <p:cNvPr id="5" name="Slide Number Placeholder 4">
            <a:extLst>
              <a:ext uri="{FF2B5EF4-FFF2-40B4-BE49-F238E27FC236}">
                <a16:creationId xmlns:a16="http://schemas.microsoft.com/office/drawing/2014/main" id="{FFF9ECCE-9A68-40AC-9E91-5E814E397C4A}"/>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D5F84AF-334A-4322-BB14-20AA281B26AE}" type="slidenum">
              <a:rPr lang="en-GB" altLang="en-US" sz="1000">
                <a:solidFill>
                  <a:srgbClr val="9B9A98"/>
                </a:solidFill>
              </a:rPr>
              <a:pPr eaLnBrk="1" hangingPunct="1"/>
              <a:t>80</a:t>
            </a:fld>
            <a:endParaRPr lang="en-GB" altLang="en-US" sz="1000">
              <a:solidFill>
                <a:srgbClr val="9B9A98"/>
              </a:solidFill>
            </a:endParaRPr>
          </a:p>
        </p:txBody>
      </p:sp>
    </p:spTree>
    <p:extLst>
      <p:ext uri="{BB962C8B-B14F-4D97-AF65-F5344CB8AC3E}">
        <p14:creationId xmlns:p14="http://schemas.microsoft.com/office/powerpoint/2010/main" val="146549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9727BC-4D14-46D4-B80D-77965891E4F4}"/>
              </a:ext>
            </a:extLst>
          </p:cNvPr>
          <p:cNvSpPr>
            <a:spLocks noGrp="1"/>
          </p:cNvSpPr>
          <p:nvPr>
            <p:ph type="title"/>
          </p:nvPr>
        </p:nvSpPr>
        <p:spPr>
          <a:xfrm>
            <a:off x="649224" y="645106"/>
            <a:ext cx="3650279" cy="1259894"/>
          </a:xfrm>
        </p:spPr>
        <p:txBody>
          <a:bodyPr>
            <a:normAutofit/>
          </a:bodyPr>
          <a:lstStyle/>
          <a:p>
            <a:r>
              <a:rPr lang="en-GB" dirty="0"/>
              <a:t>Solomon’s temple</a:t>
            </a:r>
          </a:p>
        </p:txBody>
      </p:sp>
      <p:sp>
        <p:nvSpPr>
          <p:cNvPr id="12" name="Rectangle 11">
            <a:extLst>
              <a:ext uri="{FF2B5EF4-FFF2-40B4-BE49-F238E27FC236}">
                <a16:creationId xmlns:a16="http://schemas.microsoft.com/office/drawing/2014/main" id="{94543A62-A2AB-454A-878E-D3D9190D5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1C176BF1-D0E2-46A3-86BD-1D77E938404F}"/>
              </a:ext>
            </a:extLst>
          </p:cNvPr>
          <p:cNvSpPr>
            <a:spLocks noGrp="1"/>
          </p:cNvSpPr>
          <p:nvPr>
            <p:ph idx="1"/>
          </p:nvPr>
        </p:nvSpPr>
        <p:spPr>
          <a:xfrm>
            <a:off x="390064" y="2133600"/>
            <a:ext cx="3909439" cy="3759253"/>
          </a:xfrm>
        </p:spPr>
        <p:txBody>
          <a:bodyPr>
            <a:normAutofit/>
          </a:bodyPr>
          <a:lstStyle/>
          <a:p>
            <a:r>
              <a:rPr lang="en-GB" sz="3200" dirty="0"/>
              <a:t>Why does the disruption come after such glories for the nation?</a:t>
            </a:r>
          </a:p>
          <a:p>
            <a:r>
              <a:rPr lang="en-GB" sz="3200" dirty="0"/>
              <a:t>The fault lies with the king</a:t>
            </a:r>
          </a:p>
        </p:txBody>
      </p:sp>
      <p:pic>
        <p:nvPicPr>
          <p:cNvPr id="5" name="Picture 4">
            <a:extLst>
              <a:ext uri="{FF2B5EF4-FFF2-40B4-BE49-F238E27FC236}">
                <a16:creationId xmlns:a16="http://schemas.microsoft.com/office/drawing/2014/main" id="{18B6B2B4-E8E5-4470-A541-80E7092E12CF}"/>
              </a:ext>
            </a:extLst>
          </p:cNvPr>
          <p:cNvPicPr>
            <a:picLocks noChangeAspect="1"/>
          </p:cNvPicPr>
          <p:nvPr/>
        </p:nvPicPr>
        <p:blipFill rotWithShape="1">
          <a:blip r:embed="rId2"/>
          <a:srcRect r="11967" b="-1"/>
          <a:stretch/>
        </p:blipFill>
        <p:spPr>
          <a:xfrm>
            <a:off x="4506687" y="640080"/>
            <a:ext cx="7066434" cy="5252773"/>
          </a:xfrm>
          <a:prstGeom prst="rect">
            <a:avLst/>
          </a:prstGeom>
          <a:effectLst>
            <a:softEdge rad="266700"/>
          </a:effectLst>
        </p:spPr>
      </p:pic>
      <p:sp>
        <p:nvSpPr>
          <p:cNvPr id="14" name="Freeform 11">
            <a:extLst>
              <a:ext uri="{FF2B5EF4-FFF2-40B4-BE49-F238E27FC236}">
                <a16:creationId xmlns:a16="http://schemas.microsoft.com/office/drawing/2014/main" id="{50553464-41F1-4160-9D02-7C5EC7013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4735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A62DB38-3589-4418-BB38-FA6357E3E42A}"/>
              </a:ext>
            </a:extLst>
          </p:cNvPr>
          <p:cNvSpPr>
            <a:spLocks noGrp="1" noChangeArrowheads="1"/>
          </p:cNvSpPr>
          <p:nvPr>
            <p:ph type="title"/>
          </p:nvPr>
        </p:nvSpPr>
        <p:spPr>
          <a:xfrm>
            <a:off x="1776412" y="249704"/>
            <a:ext cx="8639175" cy="830954"/>
          </a:xfrm>
        </p:spPr>
        <p:txBody>
          <a:bodyPr/>
          <a:lstStyle/>
          <a:p>
            <a:pPr eaLnBrk="1" hangingPunct="1"/>
            <a:r>
              <a:rPr lang="en-GB" altLang="en-US" dirty="0"/>
              <a:t>First Kings; the Disruption</a:t>
            </a:r>
          </a:p>
        </p:txBody>
      </p:sp>
      <p:sp>
        <p:nvSpPr>
          <p:cNvPr id="44035" name="Rectangle 3">
            <a:extLst>
              <a:ext uri="{FF2B5EF4-FFF2-40B4-BE49-F238E27FC236}">
                <a16:creationId xmlns:a16="http://schemas.microsoft.com/office/drawing/2014/main" id="{60D68F7A-E183-4A85-87B6-86F8F16D1A3A}"/>
              </a:ext>
            </a:extLst>
          </p:cNvPr>
          <p:cNvSpPr>
            <a:spLocks noGrp="1" noChangeArrowheads="1"/>
          </p:cNvSpPr>
          <p:nvPr>
            <p:ph idx="1"/>
          </p:nvPr>
        </p:nvSpPr>
        <p:spPr>
          <a:xfrm>
            <a:off x="1446245" y="1978090"/>
            <a:ext cx="10391079" cy="4630206"/>
          </a:xfrm>
        </p:spPr>
        <p:txBody>
          <a:bodyPr>
            <a:normAutofit/>
          </a:bodyPr>
          <a:lstStyle/>
          <a:p>
            <a:r>
              <a:rPr lang="en-US" altLang="en-US" sz="2800" dirty="0"/>
              <a:t>From the nations of whom the Lord had said to the children of Israel, “You shall not intermarry with them, nor they with you. Surely they will turn away your hearts after their gods.” Solomon clung to these in love.</a:t>
            </a:r>
            <a:r>
              <a:rPr lang="en-GB" altLang="en-US" sz="2800" dirty="0"/>
              <a:t>  </a:t>
            </a:r>
            <a:r>
              <a:rPr lang="en-US" altLang="en-US" sz="2800" dirty="0"/>
              <a:t>And he had seven hundred wives, princesses, and three hundred concubines; and his wives turned away his heart.</a:t>
            </a:r>
            <a:r>
              <a:rPr lang="en-GB" altLang="en-US" sz="2800" dirty="0"/>
              <a:t>  </a:t>
            </a:r>
            <a:r>
              <a:rPr lang="en-US" altLang="en-US" sz="2800" dirty="0"/>
              <a:t>For it was so, when Solomon was old, that his wives turned his heart after other gods; and his heart was not loyal to the Lord his God, as </a:t>
            </a:r>
            <a:r>
              <a:rPr lang="en-US" altLang="en-US" sz="2800" i="1" dirty="0"/>
              <a:t>was</a:t>
            </a:r>
            <a:r>
              <a:rPr lang="en-US" altLang="en-US" sz="2800" dirty="0"/>
              <a:t> the heart of his father David.” </a:t>
            </a:r>
            <a:br>
              <a:rPr lang="en-US" altLang="en-US" sz="2800" dirty="0"/>
            </a:br>
            <a:r>
              <a:rPr lang="en-GB" altLang="en-US" sz="2800" dirty="0"/>
              <a:t>1 Kings  11:2-4</a:t>
            </a:r>
          </a:p>
        </p:txBody>
      </p:sp>
      <p:sp>
        <p:nvSpPr>
          <p:cNvPr id="4" name="Slide Number Placeholder 5">
            <a:extLst>
              <a:ext uri="{FF2B5EF4-FFF2-40B4-BE49-F238E27FC236}">
                <a16:creationId xmlns:a16="http://schemas.microsoft.com/office/drawing/2014/main" id="{F44F361C-F3F9-44C5-B043-F32AF326EA39}"/>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FE24751-00C7-403E-99EA-A1E51250D703}" type="slidenum">
              <a:rPr lang="en-GB" altLang="en-US" sz="1000">
                <a:solidFill>
                  <a:srgbClr val="9B9A98"/>
                </a:solidFill>
              </a:rPr>
              <a:pPr eaLnBrk="1" hangingPunct="1"/>
              <a:t>82</a:t>
            </a:fld>
            <a:endParaRPr lang="en-GB" altLang="en-US" sz="1000">
              <a:solidFill>
                <a:srgbClr val="9B9A9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E99A739-A8BB-4445-9CFA-80870E0A96C9}"/>
              </a:ext>
            </a:extLst>
          </p:cNvPr>
          <p:cNvSpPr>
            <a:spLocks noGrp="1" noChangeArrowheads="1"/>
          </p:cNvSpPr>
          <p:nvPr>
            <p:ph type="title"/>
          </p:nvPr>
        </p:nvSpPr>
        <p:spPr>
          <a:xfrm>
            <a:off x="1776414" y="274638"/>
            <a:ext cx="8639175" cy="939020"/>
          </a:xfrm>
        </p:spPr>
        <p:txBody>
          <a:bodyPr/>
          <a:lstStyle/>
          <a:p>
            <a:pPr eaLnBrk="1" hangingPunct="1"/>
            <a:r>
              <a:rPr lang="en-GB" altLang="en-US" dirty="0"/>
              <a:t>First Kings (or 3</a:t>
            </a:r>
            <a:r>
              <a:rPr lang="en-GB" altLang="en-US" baseline="30000" dirty="0"/>
              <a:t>rd</a:t>
            </a:r>
            <a:r>
              <a:rPr lang="en-GB" altLang="en-US" dirty="0"/>
              <a:t> Kings)</a:t>
            </a:r>
          </a:p>
        </p:txBody>
      </p:sp>
      <p:sp>
        <p:nvSpPr>
          <p:cNvPr id="45059" name="Rectangle 3">
            <a:extLst>
              <a:ext uri="{FF2B5EF4-FFF2-40B4-BE49-F238E27FC236}">
                <a16:creationId xmlns:a16="http://schemas.microsoft.com/office/drawing/2014/main" id="{024E74F7-FB4C-4E48-A322-D2AD5D7D2E05}"/>
              </a:ext>
            </a:extLst>
          </p:cNvPr>
          <p:cNvSpPr>
            <a:spLocks noGrp="1" noChangeArrowheads="1"/>
          </p:cNvSpPr>
          <p:nvPr>
            <p:ph idx="1"/>
          </p:nvPr>
        </p:nvSpPr>
        <p:spPr>
          <a:xfrm>
            <a:off x="1776414" y="1213658"/>
            <a:ext cx="9952844" cy="5461462"/>
          </a:xfrm>
        </p:spPr>
        <p:txBody>
          <a:bodyPr>
            <a:noAutofit/>
          </a:bodyPr>
          <a:lstStyle/>
          <a:p>
            <a:pPr eaLnBrk="1" hangingPunct="1"/>
            <a:r>
              <a:rPr lang="en-GB" altLang="en-US" sz="2800" dirty="0"/>
              <a:t>After the death of Solomon the kingdom is divided</a:t>
            </a:r>
          </a:p>
          <a:p>
            <a:pPr eaLnBrk="1" hangingPunct="1"/>
            <a:r>
              <a:rPr lang="en-GB" altLang="en-US" sz="2800" dirty="0"/>
              <a:t>Rehoboam is king in the South (2 tribes)</a:t>
            </a:r>
          </a:p>
          <a:p>
            <a:pPr eaLnBrk="1" hangingPunct="1"/>
            <a:r>
              <a:rPr lang="en-GB" altLang="en-US" sz="2800" dirty="0"/>
              <a:t>Jeroboam is king in the North (10 tribes)</a:t>
            </a:r>
          </a:p>
          <a:p>
            <a:pPr eaLnBrk="1" hangingPunct="1"/>
            <a:r>
              <a:rPr lang="en-GB" altLang="en-US" sz="2800" dirty="0"/>
              <a:t>Although Jeroboam led a separation God offered him a dynasty: </a:t>
            </a:r>
            <a:r>
              <a:rPr lang="en-US" altLang="en-US" sz="2800" dirty="0"/>
              <a:t>“Then it shall be, if you heed all that I command you, walk in My ways, and do </a:t>
            </a:r>
            <a:r>
              <a:rPr lang="en-US" altLang="en-US" sz="2800" i="1" dirty="0"/>
              <a:t>what is</a:t>
            </a:r>
            <a:r>
              <a:rPr lang="en-US" altLang="en-US" sz="2800" dirty="0"/>
              <a:t> right in My sight, to keep My statutes and My commandments, as My servant David did, then I will be with you and build for you an enduring house, as I built for David, and will give Israel to you.” </a:t>
            </a:r>
            <a:r>
              <a:rPr lang="en-GB" altLang="en-US" sz="2800" dirty="0"/>
              <a:t>11:38</a:t>
            </a:r>
          </a:p>
        </p:txBody>
      </p:sp>
      <p:sp>
        <p:nvSpPr>
          <p:cNvPr id="4" name="Slide Number Placeholder 5">
            <a:extLst>
              <a:ext uri="{FF2B5EF4-FFF2-40B4-BE49-F238E27FC236}">
                <a16:creationId xmlns:a16="http://schemas.microsoft.com/office/drawing/2014/main" id="{FA996634-E985-4973-AAB6-77C18E969AF8}"/>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B3CE60E-6C75-41BB-A5A9-147C84D9478A}" type="slidenum">
              <a:rPr lang="en-GB" altLang="en-US" sz="1000">
                <a:solidFill>
                  <a:srgbClr val="9B9A98"/>
                </a:solidFill>
              </a:rPr>
              <a:pPr eaLnBrk="1" hangingPunct="1"/>
              <a:t>83</a:t>
            </a:fld>
            <a:endParaRPr lang="en-GB" altLang="en-US" sz="1000">
              <a:solidFill>
                <a:srgbClr val="9B9A98"/>
              </a:solidFill>
            </a:endParaRPr>
          </a:p>
        </p:txBody>
      </p:sp>
      <p:sp>
        <p:nvSpPr>
          <p:cNvPr id="5" name="Footer Placeholder 4">
            <a:extLst>
              <a:ext uri="{FF2B5EF4-FFF2-40B4-BE49-F238E27FC236}">
                <a16:creationId xmlns:a16="http://schemas.microsoft.com/office/drawing/2014/main" id="{8422D43F-466C-4115-9798-507CA667C806}"/>
              </a:ext>
            </a:extLst>
          </p:cNvPr>
          <p:cNvSpPr>
            <a:spLocks noGrp="1"/>
          </p:cNvSpPr>
          <p:nvPr>
            <p:ph type="ftr" sz="quarter" idx="11"/>
          </p:nvPr>
        </p:nvSpPr>
        <p:spPr/>
        <p:txBody>
          <a:bodyPr/>
          <a:lstStyle/>
          <a:p>
            <a:pPr>
              <a:defRPr/>
            </a:pPr>
            <a:r>
              <a:rPr lang="en-GB"/>
              <a:t>Mountjoy Bible School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B8D17FC-D25B-4138-AEAE-968F583719EE}"/>
              </a:ext>
            </a:extLst>
          </p:cNvPr>
          <p:cNvSpPr>
            <a:spLocks noGrp="1" noChangeArrowheads="1"/>
          </p:cNvSpPr>
          <p:nvPr>
            <p:ph type="title"/>
          </p:nvPr>
        </p:nvSpPr>
        <p:spPr>
          <a:xfrm>
            <a:off x="1776414" y="274638"/>
            <a:ext cx="8639175" cy="1143000"/>
          </a:xfrm>
        </p:spPr>
        <p:txBody>
          <a:bodyPr/>
          <a:lstStyle/>
          <a:p>
            <a:pPr eaLnBrk="1" hangingPunct="1"/>
            <a:r>
              <a:rPr lang="en-GB" altLang="en-US"/>
              <a:t>First Kings (or 3</a:t>
            </a:r>
            <a:r>
              <a:rPr lang="en-GB" altLang="en-US" baseline="30000"/>
              <a:t>rd</a:t>
            </a:r>
            <a:r>
              <a:rPr lang="en-GB" altLang="en-US"/>
              <a:t> Kings)</a:t>
            </a:r>
          </a:p>
        </p:txBody>
      </p:sp>
      <p:sp>
        <p:nvSpPr>
          <p:cNvPr id="22531" name="Rectangle 3">
            <a:extLst>
              <a:ext uri="{FF2B5EF4-FFF2-40B4-BE49-F238E27FC236}">
                <a16:creationId xmlns:a16="http://schemas.microsoft.com/office/drawing/2014/main" id="{44618FDB-CC5B-433E-BB28-816E5098D500}"/>
              </a:ext>
            </a:extLst>
          </p:cNvPr>
          <p:cNvSpPr>
            <a:spLocks noGrp="1" noChangeArrowheads="1"/>
          </p:cNvSpPr>
          <p:nvPr>
            <p:ph idx="1"/>
          </p:nvPr>
        </p:nvSpPr>
        <p:spPr>
          <a:xfrm>
            <a:off x="1982789" y="1354976"/>
            <a:ext cx="9879473" cy="4989840"/>
          </a:xfrm>
        </p:spPr>
        <p:txBody>
          <a:bodyPr>
            <a:normAutofit lnSpcReduction="10000"/>
          </a:bodyPr>
          <a:lstStyle/>
          <a:p>
            <a:r>
              <a:rPr lang="en-GB" altLang="en-US" sz="2800" dirty="0"/>
              <a:t>Alas Jeroboam sought a political solution and introduced calf worship at Dan and Bethel.</a:t>
            </a:r>
          </a:p>
          <a:p>
            <a:r>
              <a:rPr lang="en-GB" altLang="en-US" sz="2800" dirty="0"/>
              <a:t>Forever after he has been known as the king “that made Israel to sin”. All the kings of the North will do as Jeroboam, they will all be described in the same way;</a:t>
            </a:r>
          </a:p>
          <a:p>
            <a:r>
              <a:rPr lang="en-GB" altLang="en-US" sz="2800" dirty="0"/>
              <a:t>He did what was evil in the sight of the LORD and walked in the way of Jeroboam and in his sin which he made Israel to sin. 1 Kings 15:34 (ESV)</a:t>
            </a:r>
          </a:p>
          <a:p>
            <a:r>
              <a:rPr lang="en-GB" altLang="en-US" sz="2800" dirty="0"/>
              <a:t>All kings of Judah will be described in terms of David</a:t>
            </a:r>
          </a:p>
          <a:p>
            <a:r>
              <a:rPr lang="en-GB" altLang="en-US" sz="2800" dirty="0"/>
              <a:t>And Asa did what was right in the eyes of the LORD, as David his father had done. 1 Kings 15:11 (ESV)</a:t>
            </a:r>
          </a:p>
          <a:p>
            <a:endParaRPr lang="en-GB" altLang="en-US" sz="2800" dirty="0"/>
          </a:p>
          <a:p>
            <a:endParaRPr lang="en-GB" altLang="en-US" sz="2800" dirty="0"/>
          </a:p>
        </p:txBody>
      </p:sp>
      <p:sp>
        <p:nvSpPr>
          <p:cNvPr id="4" name="Slide Number Placeholder 5">
            <a:extLst>
              <a:ext uri="{FF2B5EF4-FFF2-40B4-BE49-F238E27FC236}">
                <a16:creationId xmlns:a16="http://schemas.microsoft.com/office/drawing/2014/main" id="{9436F3E8-08D4-4ACE-945F-A087565530CC}"/>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7578030-BE1E-4167-A946-94DF5E7CD444}" type="slidenum">
              <a:rPr lang="en-GB" altLang="en-US" sz="1000">
                <a:solidFill>
                  <a:srgbClr val="9B9A98"/>
                </a:solidFill>
              </a:rPr>
              <a:pPr eaLnBrk="1" hangingPunct="1"/>
              <a:t>84</a:t>
            </a:fld>
            <a:endParaRPr lang="en-GB" altLang="en-US" sz="1000">
              <a:solidFill>
                <a:srgbClr val="9B9A98"/>
              </a:solidFill>
            </a:endParaRPr>
          </a:p>
        </p:txBody>
      </p:sp>
      <p:sp>
        <p:nvSpPr>
          <p:cNvPr id="5" name="Footer Placeholder 4">
            <a:extLst>
              <a:ext uri="{FF2B5EF4-FFF2-40B4-BE49-F238E27FC236}">
                <a16:creationId xmlns:a16="http://schemas.microsoft.com/office/drawing/2014/main" id="{CBB4BABB-6757-4DA8-854D-A5332532FCB6}"/>
              </a:ext>
            </a:extLst>
          </p:cNvPr>
          <p:cNvSpPr>
            <a:spLocks noGrp="1"/>
          </p:cNvSpPr>
          <p:nvPr>
            <p:ph type="ftr" sz="quarter" idx="11"/>
          </p:nvPr>
        </p:nvSpPr>
        <p:spPr/>
        <p:txBody>
          <a:bodyPr/>
          <a:lstStyle/>
          <a:p>
            <a:pPr>
              <a:defRPr/>
            </a:pPr>
            <a:r>
              <a:rPr lang="en-GB"/>
              <a:t>Mountjoy Bible School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B8D17FC-D25B-4138-AEAE-968F583719EE}"/>
              </a:ext>
            </a:extLst>
          </p:cNvPr>
          <p:cNvSpPr>
            <a:spLocks noGrp="1" noChangeArrowheads="1"/>
          </p:cNvSpPr>
          <p:nvPr>
            <p:ph type="title"/>
          </p:nvPr>
        </p:nvSpPr>
        <p:spPr>
          <a:xfrm>
            <a:off x="1776414" y="274638"/>
            <a:ext cx="8639175" cy="1143000"/>
          </a:xfrm>
        </p:spPr>
        <p:txBody>
          <a:bodyPr/>
          <a:lstStyle/>
          <a:p>
            <a:pPr eaLnBrk="1" hangingPunct="1"/>
            <a:r>
              <a:rPr lang="en-GB" altLang="en-US"/>
              <a:t>First Kings (or 3</a:t>
            </a:r>
            <a:r>
              <a:rPr lang="en-GB" altLang="en-US" baseline="30000"/>
              <a:t>rd</a:t>
            </a:r>
            <a:r>
              <a:rPr lang="en-GB" altLang="en-US"/>
              <a:t> Kings)</a:t>
            </a:r>
          </a:p>
        </p:txBody>
      </p:sp>
      <p:sp>
        <p:nvSpPr>
          <p:cNvPr id="22531" name="Rectangle 3">
            <a:extLst>
              <a:ext uri="{FF2B5EF4-FFF2-40B4-BE49-F238E27FC236}">
                <a16:creationId xmlns:a16="http://schemas.microsoft.com/office/drawing/2014/main" id="{44618FDB-CC5B-433E-BB28-816E5098D500}"/>
              </a:ext>
            </a:extLst>
          </p:cNvPr>
          <p:cNvSpPr>
            <a:spLocks noGrp="1" noChangeArrowheads="1"/>
          </p:cNvSpPr>
          <p:nvPr>
            <p:ph idx="1"/>
          </p:nvPr>
        </p:nvSpPr>
        <p:spPr>
          <a:xfrm>
            <a:off x="1982789" y="1354976"/>
            <a:ext cx="9879473" cy="4989840"/>
          </a:xfrm>
        </p:spPr>
        <p:txBody>
          <a:bodyPr>
            <a:normAutofit/>
          </a:bodyPr>
          <a:lstStyle/>
          <a:p>
            <a:r>
              <a:rPr lang="en-GB" altLang="en-US" sz="2800" dirty="0"/>
              <a:t>So now you have rival kingdoms with rival kings, rival prophets, and rival priests</a:t>
            </a:r>
          </a:p>
          <a:p>
            <a:pPr eaLnBrk="1" hangingPunct="1"/>
            <a:r>
              <a:rPr lang="en-GB" altLang="en-US" sz="2800" dirty="0"/>
              <a:t>Four kings of Judah and eight kings of Israel are recorded</a:t>
            </a:r>
          </a:p>
          <a:p>
            <a:pPr eaLnBrk="1" hangingPunct="1"/>
            <a:r>
              <a:rPr lang="en-GB" altLang="en-US" sz="2800" dirty="0"/>
              <a:t>In such a culture Ahab comes to the throne in the North</a:t>
            </a:r>
          </a:p>
          <a:p>
            <a:pPr eaLnBrk="1" hangingPunct="1"/>
            <a:r>
              <a:rPr lang="en-US" altLang="en-US" sz="2800" dirty="0"/>
              <a:t>“And Ahab made a wooden image. Ahab did more to provoke the Lord God of Israel to anger than all the kings of Israel who were before him.” (</a:t>
            </a:r>
            <a:r>
              <a:rPr lang="en-GB" altLang="en-US" sz="2800" dirty="0"/>
              <a:t>1 Kings 16:33)</a:t>
            </a:r>
          </a:p>
        </p:txBody>
      </p:sp>
      <p:sp>
        <p:nvSpPr>
          <p:cNvPr id="4" name="Slide Number Placeholder 5">
            <a:extLst>
              <a:ext uri="{FF2B5EF4-FFF2-40B4-BE49-F238E27FC236}">
                <a16:creationId xmlns:a16="http://schemas.microsoft.com/office/drawing/2014/main" id="{9436F3E8-08D4-4ACE-945F-A087565530CC}"/>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7578030-BE1E-4167-A946-94DF5E7CD444}" type="slidenum">
              <a:rPr lang="en-GB" altLang="en-US" sz="1000">
                <a:solidFill>
                  <a:srgbClr val="9B9A98"/>
                </a:solidFill>
              </a:rPr>
              <a:pPr eaLnBrk="1" hangingPunct="1"/>
              <a:t>85</a:t>
            </a:fld>
            <a:endParaRPr lang="en-GB" altLang="en-US" sz="1000">
              <a:solidFill>
                <a:srgbClr val="9B9A98"/>
              </a:solidFill>
            </a:endParaRPr>
          </a:p>
        </p:txBody>
      </p:sp>
      <p:sp>
        <p:nvSpPr>
          <p:cNvPr id="5" name="Footer Placeholder 4">
            <a:extLst>
              <a:ext uri="{FF2B5EF4-FFF2-40B4-BE49-F238E27FC236}">
                <a16:creationId xmlns:a16="http://schemas.microsoft.com/office/drawing/2014/main" id="{CBB4BABB-6757-4DA8-854D-A5332532FCB6}"/>
              </a:ext>
            </a:extLst>
          </p:cNvPr>
          <p:cNvSpPr>
            <a:spLocks noGrp="1"/>
          </p:cNvSpPr>
          <p:nvPr>
            <p:ph type="ftr" sz="quarter" idx="11"/>
          </p:nvPr>
        </p:nvSpPr>
        <p:spPr/>
        <p:txBody>
          <a:bodyPr/>
          <a:lstStyle/>
          <a:p>
            <a:pPr>
              <a:defRPr/>
            </a:pPr>
            <a:r>
              <a:rPr lang="en-GB"/>
              <a:t>Mountjoy Bible School</a:t>
            </a: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84080F12-DB52-4E03-9A1A-65C629EA32FF}"/>
                  </a:ext>
                </a:extLst>
              </p:cNvPr>
              <p:cNvGraphicFramePr>
                <a:graphicFrameLocks noChangeAspect="1"/>
              </p:cNvGraphicFramePr>
              <p:nvPr>
                <p:extLst>
                  <p:ext uri="{D42A27DB-BD31-4B8C-83A1-F6EECF244321}">
                    <p14:modId xmlns:p14="http://schemas.microsoft.com/office/powerpoint/2010/main" val="1205307620"/>
                  </p:ext>
                </p:extLst>
              </p:nvPr>
            </p:nvGraphicFramePr>
            <p:xfrm>
              <a:off x="-1496015" y="4573166"/>
              <a:ext cx="3048000" cy="1714500"/>
            </p:xfrm>
            <a:graphic>
              <a:graphicData uri="http://schemas.microsoft.com/office/powerpoint/2016/slidezoom">
                <pslz:sldZm>
                  <pslz:sldZmObj sldId="273" cId="0">
                    <pslz:zmPr id="{F04E877E-7DB8-485D-9E4F-61C71CB68FDE}"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3" name="Slide Zoom 2">
                <a:extLst>
                  <a:ext uri="{FF2B5EF4-FFF2-40B4-BE49-F238E27FC236}">
                    <a16:creationId xmlns:a16="http://schemas.microsoft.com/office/drawing/2014/main" id="{84080F12-DB52-4E03-9A1A-65C629EA32FF}"/>
                  </a:ext>
                </a:extLst>
              </p:cNvPr>
              <p:cNvPicPr>
                <a:picLocks noGrp="1" noRot="1" noChangeAspect="1" noMove="1" noResize="1" noEditPoints="1" noAdjustHandles="1" noChangeArrowheads="1" noChangeShapeType="1"/>
              </p:cNvPicPr>
              <p:nvPr/>
            </p:nvPicPr>
            <p:blipFill>
              <a:blip r:embed="rId4"/>
              <a:stretch>
                <a:fillRect/>
              </a:stretch>
            </p:blipFill>
            <p:spPr>
              <a:xfrm>
                <a:off x="-1496015" y="4573166"/>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34938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3CC754C-3111-4F50-B936-BACC0118BF60}"/>
              </a:ext>
            </a:extLst>
          </p:cNvPr>
          <p:cNvSpPr>
            <a:spLocks noGrp="1" noChangeArrowheads="1"/>
          </p:cNvSpPr>
          <p:nvPr>
            <p:ph type="title"/>
          </p:nvPr>
        </p:nvSpPr>
        <p:spPr>
          <a:xfrm>
            <a:off x="1776414" y="274638"/>
            <a:ext cx="8639175" cy="1143000"/>
          </a:xfrm>
        </p:spPr>
        <p:txBody>
          <a:bodyPr/>
          <a:lstStyle/>
          <a:p>
            <a:pPr eaLnBrk="1" hangingPunct="1"/>
            <a:r>
              <a:rPr lang="en-GB" altLang="en-US"/>
              <a:t>First Kings (or 3</a:t>
            </a:r>
            <a:r>
              <a:rPr lang="en-GB" altLang="en-US" baseline="30000"/>
              <a:t>rd</a:t>
            </a:r>
            <a:r>
              <a:rPr lang="en-GB" altLang="en-US"/>
              <a:t> Kings)</a:t>
            </a:r>
          </a:p>
        </p:txBody>
      </p:sp>
      <p:sp>
        <p:nvSpPr>
          <p:cNvPr id="48131" name="Rectangle 3">
            <a:extLst>
              <a:ext uri="{FF2B5EF4-FFF2-40B4-BE49-F238E27FC236}">
                <a16:creationId xmlns:a16="http://schemas.microsoft.com/office/drawing/2014/main" id="{D79C8803-2C07-41C0-8646-EEE1B7C4FEF8}"/>
              </a:ext>
            </a:extLst>
          </p:cNvPr>
          <p:cNvSpPr>
            <a:spLocks noGrp="1" noChangeArrowheads="1"/>
          </p:cNvSpPr>
          <p:nvPr>
            <p:ph idx="1"/>
          </p:nvPr>
        </p:nvSpPr>
        <p:spPr>
          <a:xfrm>
            <a:off x="1776414" y="1600200"/>
            <a:ext cx="9728231" cy="4679950"/>
          </a:xfrm>
        </p:spPr>
        <p:txBody>
          <a:bodyPr>
            <a:normAutofit/>
          </a:bodyPr>
          <a:lstStyle/>
          <a:p>
            <a:r>
              <a:rPr lang="en-GB" altLang="en-US" sz="2800" dirty="0"/>
              <a:t>We cannot close the book without reference to Elijah, perhaps the greatest of the prophets but one without a book to his name</a:t>
            </a:r>
          </a:p>
          <a:p>
            <a:r>
              <a:rPr lang="en-GB" altLang="en-US" sz="2800" dirty="0"/>
              <a:t>We note the record concerning the three national prophets before him, the prophets who advised David </a:t>
            </a:r>
          </a:p>
          <a:p>
            <a:r>
              <a:rPr lang="en-GB" altLang="en-US" sz="2800" dirty="0"/>
              <a:t>Now the acts of David the king, first and last, behold, they are written in the book of Samuel the seer, and in the book of Nathan the prophet, and in the book of Gad the seer, 1 Chronicles 29:29 (AV)</a:t>
            </a:r>
          </a:p>
          <a:p>
            <a:endParaRPr lang="en-GB" altLang="en-US" sz="2800" dirty="0"/>
          </a:p>
          <a:p>
            <a:pPr eaLnBrk="1" hangingPunct="1"/>
            <a:endParaRPr lang="en-GB" altLang="en-US" sz="2800" dirty="0"/>
          </a:p>
        </p:txBody>
      </p:sp>
      <p:sp>
        <p:nvSpPr>
          <p:cNvPr id="4" name="Slide Number Placeholder 5">
            <a:extLst>
              <a:ext uri="{FF2B5EF4-FFF2-40B4-BE49-F238E27FC236}">
                <a16:creationId xmlns:a16="http://schemas.microsoft.com/office/drawing/2014/main" id="{5323B10E-2C1F-4D31-8205-58964DFB227D}"/>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13CFB92-ADAC-4813-8720-141F1A922ED6}" type="slidenum">
              <a:rPr lang="en-GB" altLang="en-US" sz="1000">
                <a:solidFill>
                  <a:srgbClr val="9B9A98"/>
                </a:solidFill>
              </a:rPr>
              <a:pPr eaLnBrk="1" hangingPunct="1"/>
              <a:t>86</a:t>
            </a:fld>
            <a:endParaRPr lang="en-GB" altLang="en-US" sz="1000">
              <a:solidFill>
                <a:srgbClr val="9B9A98"/>
              </a:solidFill>
            </a:endParaRPr>
          </a:p>
        </p:txBody>
      </p:sp>
      <p:sp>
        <p:nvSpPr>
          <p:cNvPr id="5" name="Footer Placeholder 4">
            <a:extLst>
              <a:ext uri="{FF2B5EF4-FFF2-40B4-BE49-F238E27FC236}">
                <a16:creationId xmlns:a16="http://schemas.microsoft.com/office/drawing/2014/main" id="{47E83273-0220-4248-A054-E049C6C3B9D3}"/>
              </a:ext>
            </a:extLst>
          </p:cNvPr>
          <p:cNvSpPr>
            <a:spLocks noGrp="1"/>
          </p:cNvSpPr>
          <p:nvPr>
            <p:ph type="ftr" sz="quarter" idx="11"/>
          </p:nvPr>
        </p:nvSpPr>
        <p:spPr/>
        <p:txBody>
          <a:bodyPr/>
          <a:lstStyle/>
          <a:p>
            <a:pPr>
              <a:defRPr/>
            </a:pPr>
            <a:r>
              <a:rPr lang="en-GB"/>
              <a:t>Mountjoy Bible School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3CC754C-3111-4F50-B936-BACC0118BF60}"/>
              </a:ext>
            </a:extLst>
          </p:cNvPr>
          <p:cNvSpPr>
            <a:spLocks noGrp="1" noChangeArrowheads="1"/>
          </p:cNvSpPr>
          <p:nvPr>
            <p:ph type="title"/>
          </p:nvPr>
        </p:nvSpPr>
        <p:spPr>
          <a:xfrm>
            <a:off x="1776414" y="274638"/>
            <a:ext cx="8639175" cy="1143000"/>
          </a:xfrm>
        </p:spPr>
        <p:txBody>
          <a:bodyPr/>
          <a:lstStyle/>
          <a:p>
            <a:pPr eaLnBrk="1" hangingPunct="1"/>
            <a:r>
              <a:rPr lang="en-GB" altLang="en-US"/>
              <a:t>First Kings (or 3</a:t>
            </a:r>
            <a:r>
              <a:rPr lang="en-GB" altLang="en-US" baseline="30000"/>
              <a:t>rd</a:t>
            </a:r>
            <a:r>
              <a:rPr lang="en-GB" altLang="en-US"/>
              <a:t> Kings)</a:t>
            </a:r>
          </a:p>
        </p:txBody>
      </p:sp>
      <p:sp>
        <p:nvSpPr>
          <p:cNvPr id="48131" name="Rectangle 3">
            <a:extLst>
              <a:ext uri="{FF2B5EF4-FFF2-40B4-BE49-F238E27FC236}">
                <a16:creationId xmlns:a16="http://schemas.microsoft.com/office/drawing/2014/main" id="{D79C8803-2C07-41C0-8646-EEE1B7C4FEF8}"/>
              </a:ext>
            </a:extLst>
          </p:cNvPr>
          <p:cNvSpPr>
            <a:spLocks noGrp="1" noChangeArrowheads="1"/>
          </p:cNvSpPr>
          <p:nvPr>
            <p:ph idx="1"/>
          </p:nvPr>
        </p:nvSpPr>
        <p:spPr>
          <a:xfrm>
            <a:off x="1776414" y="1600200"/>
            <a:ext cx="10026810" cy="4679950"/>
          </a:xfrm>
        </p:spPr>
        <p:txBody>
          <a:bodyPr>
            <a:normAutofit/>
          </a:bodyPr>
          <a:lstStyle/>
          <a:p>
            <a:r>
              <a:rPr lang="en-GB" altLang="en-US" sz="2800" dirty="0"/>
              <a:t>But Elijah is supremely the prophet of action</a:t>
            </a:r>
          </a:p>
          <a:p>
            <a:r>
              <a:rPr lang="en-GB" altLang="en-US" sz="2800" dirty="0"/>
              <a:t>Actions speak louder than words and Elijah’s sermons were acted out in front of the most wicked king of all</a:t>
            </a:r>
          </a:p>
          <a:p>
            <a:r>
              <a:rPr lang="en-GB" altLang="en-US" sz="2800" dirty="0"/>
              <a:t>When Ahab saw Elijah, Ahab said to him, “Is it you, you troubler of Israel?” And he answered, “I have not troubled Israel, but you have, and your father’s house, because you have abandoned the commandments of the LORD and followed the Baals. 1 Ki 18:17–18</a:t>
            </a:r>
          </a:p>
          <a:p>
            <a:r>
              <a:rPr lang="en-GB" altLang="en-US" sz="2800" dirty="0"/>
              <a:t>Then follows the great drama on Mt. Carmel</a:t>
            </a:r>
          </a:p>
          <a:p>
            <a:pPr eaLnBrk="1" hangingPunct="1"/>
            <a:endParaRPr lang="en-GB" altLang="en-US" sz="2800" dirty="0"/>
          </a:p>
        </p:txBody>
      </p:sp>
      <p:sp>
        <p:nvSpPr>
          <p:cNvPr id="4" name="Slide Number Placeholder 5">
            <a:extLst>
              <a:ext uri="{FF2B5EF4-FFF2-40B4-BE49-F238E27FC236}">
                <a16:creationId xmlns:a16="http://schemas.microsoft.com/office/drawing/2014/main" id="{5323B10E-2C1F-4D31-8205-58964DFB227D}"/>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13CFB92-ADAC-4813-8720-141F1A922ED6}" type="slidenum">
              <a:rPr lang="en-GB" altLang="en-US" sz="1000">
                <a:solidFill>
                  <a:srgbClr val="9B9A98"/>
                </a:solidFill>
              </a:rPr>
              <a:pPr eaLnBrk="1" hangingPunct="1"/>
              <a:t>87</a:t>
            </a:fld>
            <a:endParaRPr lang="en-GB" altLang="en-US" sz="1000">
              <a:solidFill>
                <a:srgbClr val="9B9A98"/>
              </a:solidFill>
            </a:endParaRPr>
          </a:p>
        </p:txBody>
      </p:sp>
      <p:sp>
        <p:nvSpPr>
          <p:cNvPr id="5" name="Footer Placeholder 4">
            <a:extLst>
              <a:ext uri="{FF2B5EF4-FFF2-40B4-BE49-F238E27FC236}">
                <a16:creationId xmlns:a16="http://schemas.microsoft.com/office/drawing/2014/main" id="{47E83273-0220-4248-A054-E049C6C3B9D3}"/>
              </a:ext>
            </a:extLst>
          </p:cNvPr>
          <p:cNvSpPr>
            <a:spLocks noGrp="1"/>
          </p:cNvSpPr>
          <p:nvPr>
            <p:ph type="ftr" sz="quarter" idx="11"/>
          </p:nvPr>
        </p:nvSpPr>
        <p:spPr/>
        <p:txBody>
          <a:bodyPr/>
          <a:lstStyle/>
          <a:p>
            <a:pPr>
              <a:defRPr/>
            </a:pPr>
            <a:r>
              <a:rPr lang="en-GB"/>
              <a:t>Mountjoy Bible School</a:t>
            </a:r>
          </a:p>
        </p:txBody>
      </p:sp>
    </p:spTree>
    <p:extLst>
      <p:ext uri="{BB962C8B-B14F-4D97-AF65-F5344CB8AC3E}">
        <p14:creationId xmlns:p14="http://schemas.microsoft.com/office/powerpoint/2010/main" val="160108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82ABC2E-0C72-4C3C-921F-59B8224EFC0A}"/>
              </a:ext>
            </a:extLst>
          </p:cNvPr>
          <p:cNvSpPr>
            <a:spLocks noGrp="1" noChangeArrowheads="1"/>
          </p:cNvSpPr>
          <p:nvPr>
            <p:ph type="title"/>
          </p:nvPr>
        </p:nvSpPr>
        <p:spPr>
          <a:xfrm>
            <a:off x="1776414" y="274638"/>
            <a:ext cx="8639175" cy="1143000"/>
          </a:xfrm>
        </p:spPr>
        <p:txBody>
          <a:bodyPr/>
          <a:lstStyle/>
          <a:p>
            <a:pPr eaLnBrk="1" hangingPunct="1"/>
            <a:r>
              <a:rPr lang="en-GB" altLang="en-US"/>
              <a:t>Second Kings (or 4</a:t>
            </a:r>
            <a:r>
              <a:rPr lang="en-GB" altLang="en-US" baseline="30000"/>
              <a:t>th</a:t>
            </a:r>
            <a:r>
              <a:rPr lang="en-GB" altLang="en-US"/>
              <a:t> Kings)</a:t>
            </a:r>
          </a:p>
        </p:txBody>
      </p:sp>
      <p:sp>
        <p:nvSpPr>
          <p:cNvPr id="23555" name="Rectangle 3">
            <a:extLst>
              <a:ext uri="{FF2B5EF4-FFF2-40B4-BE49-F238E27FC236}">
                <a16:creationId xmlns:a16="http://schemas.microsoft.com/office/drawing/2014/main" id="{DC7F0DA5-582F-46A2-9102-370AF49FA4BC}"/>
              </a:ext>
            </a:extLst>
          </p:cNvPr>
          <p:cNvSpPr>
            <a:spLocks noGrp="1" noChangeArrowheads="1"/>
          </p:cNvSpPr>
          <p:nvPr>
            <p:ph idx="1"/>
          </p:nvPr>
        </p:nvSpPr>
        <p:spPr>
          <a:xfrm>
            <a:off x="1776414" y="1643063"/>
            <a:ext cx="8639175" cy="4876800"/>
          </a:xfrm>
        </p:spPr>
        <p:txBody>
          <a:bodyPr>
            <a:normAutofit lnSpcReduction="10000"/>
          </a:bodyPr>
          <a:lstStyle/>
          <a:p>
            <a:pPr eaLnBrk="1" hangingPunct="1"/>
            <a:r>
              <a:rPr lang="en-GB" altLang="en-US" sz="2800" dirty="0"/>
              <a:t>If First Kings opens closes with Elijah, Second Kings opens with the dramatic home-call of Elijah in a chariot of fire and the commissioning of Elisha</a:t>
            </a:r>
          </a:p>
          <a:p>
            <a:pPr eaLnBrk="1" hangingPunct="1"/>
            <a:r>
              <a:rPr lang="en-GB" altLang="en-US" sz="2800" dirty="0"/>
              <a:t>Elisha, as Elijah before him performed many miracles including raising the dead and healing of leprosy such as would not be performed again until Messiah came </a:t>
            </a:r>
          </a:p>
          <a:p>
            <a:pPr eaLnBrk="1" hangingPunct="1"/>
            <a:r>
              <a:rPr lang="en-GB" altLang="en-US" sz="2800" dirty="0"/>
              <a:t>But the book records the decline of the kingdom under 12 more kings of Israel and 16 more kings of Judah</a:t>
            </a:r>
          </a:p>
        </p:txBody>
      </p:sp>
      <p:sp>
        <p:nvSpPr>
          <p:cNvPr id="4" name="Slide Number Placeholder 5">
            <a:extLst>
              <a:ext uri="{FF2B5EF4-FFF2-40B4-BE49-F238E27FC236}">
                <a16:creationId xmlns:a16="http://schemas.microsoft.com/office/drawing/2014/main" id="{B3801084-D274-430E-983F-5AD80A2B2545}"/>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5028B6F-97F2-416A-9D6D-17F632725CC3}" type="slidenum">
              <a:rPr lang="en-GB" altLang="en-US" sz="1000">
                <a:solidFill>
                  <a:srgbClr val="9B9A98"/>
                </a:solidFill>
              </a:rPr>
              <a:pPr eaLnBrk="1" hangingPunct="1"/>
              <a:t>88</a:t>
            </a:fld>
            <a:endParaRPr lang="en-GB" altLang="en-US" sz="1000">
              <a:solidFill>
                <a:srgbClr val="9B9A98"/>
              </a:solidFill>
            </a:endParaRPr>
          </a:p>
        </p:txBody>
      </p:sp>
      <p:sp>
        <p:nvSpPr>
          <p:cNvPr id="5" name="Footer Placeholder 4">
            <a:extLst>
              <a:ext uri="{FF2B5EF4-FFF2-40B4-BE49-F238E27FC236}">
                <a16:creationId xmlns:a16="http://schemas.microsoft.com/office/drawing/2014/main" id="{221F71AB-48CC-4EA3-91F7-2E591390FBE2}"/>
              </a:ext>
            </a:extLst>
          </p:cNvPr>
          <p:cNvSpPr>
            <a:spLocks noGrp="1"/>
          </p:cNvSpPr>
          <p:nvPr>
            <p:ph type="ftr" sz="quarter" idx="11"/>
          </p:nvPr>
        </p:nvSpPr>
        <p:spPr/>
        <p:txBody>
          <a:bodyPr/>
          <a:lstStyle/>
          <a:p>
            <a:pPr>
              <a:defRPr/>
            </a:pPr>
            <a:r>
              <a:rPr lang="en-GB"/>
              <a:t>Mountjoy Bible School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82ABC2E-0C72-4C3C-921F-59B8224EFC0A}"/>
              </a:ext>
            </a:extLst>
          </p:cNvPr>
          <p:cNvSpPr>
            <a:spLocks noGrp="1" noChangeArrowheads="1"/>
          </p:cNvSpPr>
          <p:nvPr>
            <p:ph type="title"/>
          </p:nvPr>
        </p:nvSpPr>
        <p:spPr>
          <a:xfrm>
            <a:off x="1776414" y="274638"/>
            <a:ext cx="8639175" cy="1143000"/>
          </a:xfrm>
        </p:spPr>
        <p:txBody>
          <a:bodyPr/>
          <a:lstStyle/>
          <a:p>
            <a:pPr eaLnBrk="1" hangingPunct="1"/>
            <a:r>
              <a:rPr lang="en-GB" altLang="en-US"/>
              <a:t>Second Kings (or 4</a:t>
            </a:r>
            <a:r>
              <a:rPr lang="en-GB" altLang="en-US" baseline="30000"/>
              <a:t>th</a:t>
            </a:r>
            <a:r>
              <a:rPr lang="en-GB" altLang="en-US"/>
              <a:t> Kings)</a:t>
            </a:r>
          </a:p>
        </p:txBody>
      </p:sp>
      <p:sp>
        <p:nvSpPr>
          <p:cNvPr id="23555" name="Rectangle 3">
            <a:extLst>
              <a:ext uri="{FF2B5EF4-FFF2-40B4-BE49-F238E27FC236}">
                <a16:creationId xmlns:a16="http://schemas.microsoft.com/office/drawing/2014/main" id="{DC7F0DA5-582F-46A2-9102-370AF49FA4BC}"/>
              </a:ext>
            </a:extLst>
          </p:cNvPr>
          <p:cNvSpPr>
            <a:spLocks noGrp="1" noChangeArrowheads="1"/>
          </p:cNvSpPr>
          <p:nvPr>
            <p:ph idx="1"/>
          </p:nvPr>
        </p:nvSpPr>
        <p:spPr>
          <a:xfrm>
            <a:off x="1776414" y="1643063"/>
            <a:ext cx="9746892" cy="4876800"/>
          </a:xfrm>
        </p:spPr>
        <p:txBody>
          <a:bodyPr>
            <a:normAutofit/>
          </a:bodyPr>
          <a:lstStyle/>
          <a:p>
            <a:pPr eaLnBrk="1" hangingPunct="1"/>
            <a:r>
              <a:rPr lang="en-US" altLang="en-US" sz="2800" dirty="0"/>
              <a:t>The northern kingdom is totally defeated by chapter 17 when the capital Samaria is taken. </a:t>
            </a:r>
          </a:p>
          <a:p>
            <a:pPr eaLnBrk="1" hangingPunct="1"/>
            <a:r>
              <a:rPr lang="en-US" altLang="en-US" sz="2800" dirty="0"/>
              <a:t>Despite occasional attempts at repentance and restoration by chapter 25 the final judgement of God falls on Jerusalem and Judah follows Israel into exile. </a:t>
            </a:r>
            <a:endParaRPr lang="en-GB" altLang="en-US" sz="2800" dirty="0"/>
          </a:p>
          <a:p>
            <a:pPr eaLnBrk="1" hangingPunct="1"/>
            <a:r>
              <a:rPr lang="en-GB" altLang="en-US" sz="2800" dirty="0"/>
              <a:t>Jehoiachin is the last king</a:t>
            </a:r>
          </a:p>
          <a:p>
            <a:r>
              <a:rPr lang="en-US" altLang="en-US" sz="2800" dirty="0">
                <a:solidFill>
                  <a:schemeClr val="tx1"/>
                </a:solidFill>
              </a:rPr>
              <a:t>The price of disobedience and apostasy is fully revealed here. </a:t>
            </a:r>
          </a:p>
          <a:p>
            <a:r>
              <a:rPr lang="en-US" altLang="en-US" sz="2800" dirty="0">
                <a:solidFill>
                  <a:schemeClr val="tx1"/>
                </a:solidFill>
              </a:rPr>
              <a:t>We will examine the fall of Judah in the next lesson</a:t>
            </a:r>
            <a:endParaRPr lang="en-GB" altLang="en-US" sz="2800" dirty="0"/>
          </a:p>
        </p:txBody>
      </p:sp>
      <p:sp>
        <p:nvSpPr>
          <p:cNvPr id="4" name="Slide Number Placeholder 5">
            <a:extLst>
              <a:ext uri="{FF2B5EF4-FFF2-40B4-BE49-F238E27FC236}">
                <a16:creationId xmlns:a16="http://schemas.microsoft.com/office/drawing/2014/main" id="{B3801084-D274-430E-983F-5AD80A2B2545}"/>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5028B6F-97F2-416A-9D6D-17F632725CC3}" type="slidenum">
              <a:rPr lang="en-GB" altLang="en-US" sz="1000">
                <a:solidFill>
                  <a:srgbClr val="9B9A98"/>
                </a:solidFill>
              </a:rPr>
              <a:pPr eaLnBrk="1" hangingPunct="1"/>
              <a:t>89</a:t>
            </a:fld>
            <a:endParaRPr lang="en-GB" altLang="en-US" sz="1000">
              <a:solidFill>
                <a:srgbClr val="9B9A98"/>
              </a:solidFill>
            </a:endParaRPr>
          </a:p>
        </p:txBody>
      </p:sp>
      <p:sp>
        <p:nvSpPr>
          <p:cNvPr id="5" name="Footer Placeholder 4">
            <a:extLst>
              <a:ext uri="{FF2B5EF4-FFF2-40B4-BE49-F238E27FC236}">
                <a16:creationId xmlns:a16="http://schemas.microsoft.com/office/drawing/2014/main" id="{221F71AB-48CC-4EA3-91F7-2E591390FBE2}"/>
              </a:ext>
            </a:extLst>
          </p:cNvPr>
          <p:cNvSpPr>
            <a:spLocks noGrp="1"/>
          </p:cNvSpPr>
          <p:nvPr>
            <p:ph type="ftr" sz="quarter" idx="11"/>
          </p:nvPr>
        </p:nvSpPr>
        <p:spPr/>
        <p:txBody>
          <a:bodyPr/>
          <a:lstStyle/>
          <a:p>
            <a:pPr>
              <a:defRPr/>
            </a:pPr>
            <a:r>
              <a:rPr lang="en-GB"/>
              <a:t>Mountjoy Bible School</a:t>
            </a:r>
          </a:p>
        </p:txBody>
      </p:sp>
    </p:spTree>
    <p:extLst>
      <p:ext uri="{BB962C8B-B14F-4D97-AF65-F5344CB8AC3E}">
        <p14:creationId xmlns:p14="http://schemas.microsoft.com/office/powerpoint/2010/main" val="538738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2E08D90-6C43-41E0-A44E-52B063CE2904}"/>
              </a:ext>
            </a:extLst>
          </p:cNvPr>
          <p:cNvSpPr>
            <a:spLocks noGrp="1" noChangeArrowheads="1"/>
          </p:cNvSpPr>
          <p:nvPr>
            <p:ph type="title"/>
          </p:nvPr>
        </p:nvSpPr>
        <p:spPr>
          <a:xfrm>
            <a:off x="1776414" y="274638"/>
            <a:ext cx="8639175" cy="1143000"/>
          </a:xfrm>
        </p:spPr>
        <p:txBody>
          <a:bodyPr/>
          <a:lstStyle/>
          <a:p>
            <a:pPr eaLnBrk="1" hangingPunct="1"/>
            <a:r>
              <a:rPr lang="en-GB" altLang="en-US"/>
              <a:t>Introductory Books</a:t>
            </a:r>
          </a:p>
        </p:txBody>
      </p:sp>
      <p:sp>
        <p:nvSpPr>
          <p:cNvPr id="12291" name="Rectangle 3">
            <a:extLst>
              <a:ext uri="{FF2B5EF4-FFF2-40B4-BE49-F238E27FC236}">
                <a16:creationId xmlns:a16="http://schemas.microsoft.com/office/drawing/2014/main" id="{23D68E32-5F12-4DAF-B5B2-BF75D7F75CE2}"/>
              </a:ext>
            </a:extLst>
          </p:cNvPr>
          <p:cNvSpPr>
            <a:spLocks noGrp="1" noChangeArrowheads="1"/>
          </p:cNvSpPr>
          <p:nvPr>
            <p:ph idx="1"/>
          </p:nvPr>
        </p:nvSpPr>
        <p:spPr>
          <a:xfrm>
            <a:off x="1776414" y="1571625"/>
            <a:ext cx="8639175" cy="4679950"/>
          </a:xfrm>
        </p:spPr>
        <p:txBody>
          <a:bodyPr>
            <a:normAutofit/>
          </a:bodyPr>
          <a:lstStyle/>
          <a:p>
            <a:pPr eaLnBrk="1" hangingPunct="1"/>
            <a:r>
              <a:rPr lang="en-GB" altLang="en-US" sz="2800" dirty="0"/>
              <a:t>Last word of the introductory books is ‘David’ (Ruth 4.22), which tells us that we are moving towards the kingdom.</a:t>
            </a:r>
          </a:p>
          <a:p>
            <a:pPr eaLnBrk="1" hangingPunct="1"/>
            <a:r>
              <a:rPr lang="en-GB" altLang="en-US" sz="2800" dirty="0"/>
              <a:t>A kingdom is an ordered society where</a:t>
            </a:r>
          </a:p>
          <a:p>
            <a:pPr lvl="1" eaLnBrk="1" hangingPunct="1"/>
            <a:r>
              <a:rPr lang="en-GB" altLang="en-US" sz="2400" dirty="0"/>
              <a:t>Everyone has a place</a:t>
            </a:r>
          </a:p>
          <a:p>
            <a:pPr lvl="1" eaLnBrk="1" hangingPunct="1"/>
            <a:r>
              <a:rPr lang="en-GB" altLang="en-US" sz="2400" dirty="0"/>
              <a:t>And security and benefits</a:t>
            </a:r>
          </a:p>
          <a:p>
            <a:pPr lvl="1" eaLnBrk="1" hangingPunct="1"/>
            <a:r>
              <a:rPr lang="en-GB" altLang="en-US" sz="2400" dirty="0"/>
              <a:t>And responsibilities</a:t>
            </a:r>
          </a:p>
          <a:p>
            <a:pPr lvl="1" eaLnBrk="1" hangingPunct="1"/>
            <a:r>
              <a:rPr lang="en-GB" altLang="en-US" sz="2400" dirty="0"/>
              <a:t>And perform duties</a:t>
            </a:r>
          </a:p>
        </p:txBody>
      </p:sp>
      <p:sp>
        <p:nvSpPr>
          <p:cNvPr id="4" name="Slide Number Placeholder 5">
            <a:extLst>
              <a:ext uri="{FF2B5EF4-FFF2-40B4-BE49-F238E27FC236}">
                <a16:creationId xmlns:a16="http://schemas.microsoft.com/office/drawing/2014/main" id="{097DECB8-6A9F-487E-AB4E-B351726C4426}"/>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F7DB645-AF7D-4569-B9AE-0A6A5742A41F}" type="slidenum">
              <a:rPr lang="en-GB" altLang="en-US" sz="1000">
                <a:solidFill>
                  <a:srgbClr val="9B9A98"/>
                </a:solidFill>
              </a:rPr>
              <a:pPr eaLnBrk="1" hangingPunct="1"/>
              <a:t>9</a:t>
            </a:fld>
            <a:endParaRPr lang="en-GB" altLang="en-US" sz="1000">
              <a:solidFill>
                <a:srgbClr val="9B9A98"/>
              </a:solidFill>
            </a:endParaRPr>
          </a:p>
        </p:txBody>
      </p:sp>
      <p:sp>
        <p:nvSpPr>
          <p:cNvPr id="5" name="Footer Placeholder 4">
            <a:extLst>
              <a:ext uri="{FF2B5EF4-FFF2-40B4-BE49-F238E27FC236}">
                <a16:creationId xmlns:a16="http://schemas.microsoft.com/office/drawing/2014/main" id="{39E3CF66-B942-4CBF-ABE6-70B85207709A}"/>
              </a:ext>
            </a:extLst>
          </p:cNvPr>
          <p:cNvSpPr>
            <a:spLocks noGrp="1"/>
          </p:cNvSpPr>
          <p:nvPr>
            <p:ph type="ftr" sz="quarter" idx="11"/>
          </p:nvPr>
        </p:nvSpPr>
        <p:spPr/>
        <p:txBody>
          <a:bodyPr/>
          <a:lstStyle/>
          <a:p>
            <a:pPr>
              <a:defRPr/>
            </a:pPr>
            <a:r>
              <a:rPr lang="en-GB"/>
              <a:t>Mountjoy Bible School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BD1675F-CDA8-426A-A2BB-2D6593A2EB4B}"/>
              </a:ext>
            </a:extLst>
          </p:cNvPr>
          <p:cNvGraphicFramePr>
            <a:graphicFrameLocks noGrp="1"/>
          </p:cNvGraphicFramePr>
          <p:nvPr>
            <p:ph idx="1"/>
            <p:extLst>
              <p:ext uri="{D42A27DB-BD31-4B8C-83A1-F6EECF244321}">
                <p14:modId xmlns:p14="http://schemas.microsoft.com/office/powerpoint/2010/main" val="2328743486"/>
              </p:ext>
            </p:extLst>
          </p:nvPr>
        </p:nvGraphicFramePr>
        <p:xfrm>
          <a:off x="1776000" y="1380930"/>
          <a:ext cx="9224792" cy="5328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4030A9B7-FE89-4E26-88FA-8F7A035308D9}"/>
              </a:ext>
            </a:extLst>
          </p:cNvPr>
          <p:cNvSpPr>
            <a:spLocks noGrp="1"/>
          </p:cNvSpPr>
          <p:nvPr>
            <p:ph type="ftr" sz="quarter" idx="11"/>
          </p:nvPr>
        </p:nvSpPr>
        <p:spPr/>
        <p:txBody>
          <a:bodyPr/>
          <a:lstStyle/>
          <a:p>
            <a:pPr>
              <a:defRPr/>
            </a:pPr>
            <a:r>
              <a:rPr lang="en-GB"/>
              <a:t>Mountjoy Bible School</a:t>
            </a:r>
          </a:p>
        </p:txBody>
      </p:sp>
      <p:sp>
        <p:nvSpPr>
          <p:cNvPr id="5" name="Slide Number Placeholder 4">
            <a:extLst>
              <a:ext uri="{FF2B5EF4-FFF2-40B4-BE49-F238E27FC236}">
                <a16:creationId xmlns:a16="http://schemas.microsoft.com/office/drawing/2014/main" id="{25BD9812-14AE-49C2-B40D-CFE4E2C4E762}"/>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AD6BA76-3D3C-4AAF-9BB9-DF969966D202}" type="slidenum">
              <a:rPr lang="en-GB" altLang="en-US" sz="1000">
                <a:solidFill>
                  <a:srgbClr val="9B9A98"/>
                </a:solidFill>
              </a:rPr>
              <a:pPr eaLnBrk="1" hangingPunct="1"/>
              <a:t>90</a:t>
            </a:fld>
            <a:endParaRPr lang="en-GB" altLang="en-US" sz="1000">
              <a:solidFill>
                <a:srgbClr val="9B9A98"/>
              </a:solidFill>
            </a:endParaRPr>
          </a:p>
        </p:txBody>
      </p:sp>
      <p:sp>
        <p:nvSpPr>
          <p:cNvPr id="7" name="Rectangle 2">
            <a:extLst>
              <a:ext uri="{FF2B5EF4-FFF2-40B4-BE49-F238E27FC236}">
                <a16:creationId xmlns:a16="http://schemas.microsoft.com/office/drawing/2014/main" id="{939393EC-3471-46F6-A089-F5364CB185F0}"/>
              </a:ext>
            </a:extLst>
          </p:cNvPr>
          <p:cNvSpPr>
            <a:spLocks noGrp="1" noChangeArrowheads="1"/>
          </p:cNvSpPr>
          <p:nvPr>
            <p:ph type="title"/>
          </p:nvPr>
        </p:nvSpPr>
        <p:spPr>
          <a:xfrm>
            <a:off x="1776414" y="274638"/>
            <a:ext cx="9224378" cy="1143000"/>
          </a:xfrm>
        </p:spPr>
        <p:txBody>
          <a:bodyPr>
            <a:normAutofit/>
          </a:bodyPr>
          <a:lstStyle/>
          <a:p>
            <a:pPr algn="ctr"/>
            <a:r>
              <a:rPr lang="en-GB" sz="4400" dirty="0"/>
              <a:t>From Canaan to Babylon</a:t>
            </a:r>
            <a:endParaRPr lang="en-GB" altLang="en-US" sz="4400" dirty="0"/>
          </a:p>
        </p:txBody>
      </p:sp>
    </p:spTree>
    <p:extLst>
      <p:ext uri="{BB962C8B-B14F-4D97-AF65-F5344CB8AC3E}">
        <p14:creationId xmlns:p14="http://schemas.microsoft.com/office/powerpoint/2010/main" val="376970322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otalTime>126</TotalTime>
  <Words>7686</Words>
  <Application>Microsoft Office PowerPoint</Application>
  <PresentationFormat>Widescreen</PresentationFormat>
  <Paragraphs>662</Paragraphs>
  <Slides>90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90</vt:i4>
      </vt:variant>
    </vt:vector>
  </HeadingPairs>
  <TitlesOfParts>
    <vt:vector size="97" baseType="lpstr">
      <vt:lpstr>Arial</vt:lpstr>
      <vt:lpstr>Calibri</vt:lpstr>
      <vt:lpstr>Century Gothic</vt:lpstr>
      <vt:lpstr>Corbel</vt:lpstr>
      <vt:lpstr>Times New Roman</vt:lpstr>
      <vt:lpstr>Wingdings 3</vt:lpstr>
      <vt:lpstr>Wisp</vt:lpstr>
      <vt:lpstr>Lesson Four Survey of the Old Testament Part 2: Canaan to Babylon</vt:lpstr>
      <vt:lpstr>An overview of the Old Testament</vt:lpstr>
      <vt:lpstr>An overview of the Old Testament</vt:lpstr>
      <vt:lpstr>PowerPoint Presentation</vt:lpstr>
      <vt:lpstr>An overview of the Old Testament</vt:lpstr>
      <vt:lpstr>An overview of the overview</vt:lpstr>
      <vt:lpstr>An overview of the overview</vt:lpstr>
      <vt:lpstr>Introductory Books</vt:lpstr>
      <vt:lpstr>Introductory Books</vt:lpstr>
      <vt:lpstr>Joshua </vt:lpstr>
      <vt:lpstr>Joshua </vt:lpstr>
      <vt:lpstr>Joshua; The outlines </vt:lpstr>
      <vt:lpstr>Joshua; The commission </vt:lpstr>
      <vt:lpstr>Joshua; The commission </vt:lpstr>
      <vt:lpstr>Joshua; The commission </vt:lpstr>
      <vt:lpstr>Joshua and the Angel of the covenant</vt:lpstr>
      <vt:lpstr>Joshua - Warfare</vt:lpstr>
      <vt:lpstr>Joshua - Warfare</vt:lpstr>
      <vt:lpstr>Joshua - Warfare</vt:lpstr>
      <vt:lpstr>Joshua - Warfare</vt:lpstr>
      <vt:lpstr>Joshua - Warfare</vt:lpstr>
      <vt:lpstr>Joshua - Warfare</vt:lpstr>
      <vt:lpstr>Joshua - Welfare</vt:lpstr>
      <vt:lpstr>Joshua - Welfare</vt:lpstr>
      <vt:lpstr>Joshua - Welfare</vt:lpstr>
      <vt:lpstr>Joshua - Welfare</vt:lpstr>
      <vt:lpstr>From Canaan to Babylon: Judges</vt:lpstr>
      <vt:lpstr>Judges: the prologue</vt:lpstr>
      <vt:lpstr>Judges: the prologue</vt:lpstr>
      <vt:lpstr>Judges: the prologue</vt:lpstr>
      <vt:lpstr>Judges: the prologue</vt:lpstr>
      <vt:lpstr>Judges: the prologue</vt:lpstr>
      <vt:lpstr>Judges: the prologue</vt:lpstr>
      <vt:lpstr>Judges Oppression &amp; Deliverance</vt:lpstr>
      <vt:lpstr>Judges: The repeated story</vt:lpstr>
      <vt:lpstr>Judges</vt:lpstr>
      <vt:lpstr>Judges the appendix of apostacy</vt:lpstr>
      <vt:lpstr>Judges: The diagnosis of God</vt:lpstr>
      <vt:lpstr>From Canaan to Babylon: Ruth</vt:lpstr>
      <vt:lpstr>From Canaan to Babylon: Ruth</vt:lpstr>
      <vt:lpstr>Comparing Ruth and Esther</vt:lpstr>
      <vt:lpstr>Ruth: an outline</vt:lpstr>
      <vt:lpstr>Ruth: chapter one</vt:lpstr>
      <vt:lpstr>Ruth: chapter two</vt:lpstr>
      <vt:lpstr>Ruth: chapter three</vt:lpstr>
      <vt:lpstr>Ruth: chapter four</vt:lpstr>
      <vt:lpstr>From Canaan to Babylon: 1 Samuel</vt:lpstr>
      <vt:lpstr>1 Samuel: an outline</vt:lpstr>
      <vt:lpstr>The man Samuel</vt:lpstr>
      <vt:lpstr>1 Samuel</vt:lpstr>
      <vt:lpstr>1 Samuel</vt:lpstr>
      <vt:lpstr>1 Samuel</vt:lpstr>
      <vt:lpstr>1 Samuel: The story of Saul</vt:lpstr>
      <vt:lpstr>1 Samuel: The story of Saul</vt:lpstr>
      <vt:lpstr>1 Samuel: The story of Saul</vt:lpstr>
      <vt:lpstr>1 Samuel: The story of Saul</vt:lpstr>
      <vt:lpstr>1 Samuel: The story of Saul</vt:lpstr>
      <vt:lpstr>1 Samuel: The story of Saul</vt:lpstr>
      <vt:lpstr>1 Samuel: The story of Saul</vt:lpstr>
      <vt:lpstr>1 Samuel: The story of David</vt:lpstr>
      <vt:lpstr>1 Samuel: The story of David</vt:lpstr>
      <vt:lpstr>1 Samuel: The story of David</vt:lpstr>
      <vt:lpstr>1 Samuel: The story of David</vt:lpstr>
      <vt:lpstr>1 Samuel: The story of David</vt:lpstr>
      <vt:lpstr>2 Samuel the reign of David</vt:lpstr>
      <vt:lpstr>2 Samuel the reign of David</vt:lpstr>
      <vt:lpstr>2 Samuel: David’s triumphs</vt:lpstr>
      <vt:lpstr>2 Samuel: David’s triumphs</vt:lpstr>
      <vt:lpstr>2 Samuel: David’s triumphs</vt:lpstr>
      <vt:lpstr>2 Samuel: David’s triumphs</vt:lpstr>
      <vt:lpstr>2 Samuel: David’s triumphs</vt:lpstr>
      <vt:lpstr>2 Samuel: David’s triumphs</vt:lpstr>
      <vt:lpstr>The Davidic covenant</vt:lpstr>
      <vt:lpstr>The Davidic covenant</vt:lpstr>
      <vt:lpstr>David’s fall from grace</vt:lpstr>
      <vt:lpstr>“Thou art the man”</vt:lpstr>
      <vt:lpstr>David’s troubles</vt:lpstr>
      <vt:lpstr>David’s troubles</vt:lpstr>
      <vt:lpstr>First Kings (or 3rd Kings)</vt:lpstr>
      <vt:lpstr>First Kings (or 3rd Kings)</vt:lpstr>
      <vt:lpstr>Solomon’s temple</vt:lpstr>
      <vt:lpstr>First Kings; the Disruption</vt:lpstr>
      <vt:lpstr>First Kings (or 3rd Kings)</vt:lpstr>
      <vt:lpstr>First Kings (or 3rd Kings)</vt:lpstr>
      <vt:lpstr>First Kings (or 3rd Kings)</vt:lpstr>
      <vt:lpstr>First Kings (or 3rd Kings)</vt:lpstr>
      <vt:lpstr>First Kings (or 3rd Kings)</vt:lpstr>
      <vt:lpstr>Second Kings (or 4th Kings)</vt:lpstr>
      <vt:lpstr>Second Kings (or 4th Kings)</vt:lpstr>
      <vt:lpstr>From Canaan to Babylon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three Survey of the Old Testament Part 2: Canaan to Babylon</dc:title>
  <dc:creator>Edward J S Donald</dc:creator>
  <cp:lastModifiedBy>Edward J S Donald</cp:lastModifiedBy>
  <cp:revision>11</cp:revision>
  <dcterms:created xsi:type="dcterms:W3CDTF">2019-10-14T14:19:00Z</dcterms:created>
  <dcterms:modified xsi:type="dcterms:W3CDTF">2019-10-14T16:38:23Z</dcterms:modified>
</cp:coreProperties>
</file>