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72"/>
  </p:notesMasterIdLst>
  <p:sldIdLst>
    <p:sldId id="256" r:id="rId2"/>
    <p:sldId id="257" r:id="rId3"/>
    <p:sldId id="686" r:id="rId4"/>
    <p:sldId id="687" r:id="rId5"/>
    <p:sldId id="688" r:id="rId6"/>
    <p:sldId id="689" r:id="rId7"/>
    <p:sldId id="690" r:id="rId8"/>
    <p:sldId id="691" r:id="rId9"/>
    <p:sldId id="693" r:id="rId10"/>
    <p:sldId id="694" r:id="rId11"/>
    <p:sldId id="692" r:id="rId12"/>
    <p:sldId id="554" r:id="rId13"/>
    <p:sldId id="695" r:id="rId14"/>
    <p:sldId id="696" r:id="rId15"/>
    <p:sldId id="697" r:id="rId16"/>
    <p:sldId id="698" r:id="rId17"/>
    <p:sldId id="704" r:id="rId18"/>
    <p:sldId id="699" r:id="rId19"/>
    <p:sldId id="700" r:id="rId20"/>
    <p:sldId id="701" r:id="rId21"/>
    <p:sldId id="702" r:id="rId22"/>
    <p:sldId id="703" r:id="rId23"/>
    <p:sldId id="705" r:id="rId24"/>
    <p:sldId id="707" r:id="rId25"/>
    <p:sldId id="708" r:id="rId26"/>
    <p:sldId id="765" r:id="rId27"/>
    <p:sldId id="766" r:id="rId28"/>
    <p:sldId id="767" r:id="rId29"/>
    <p:sldId id="768" r:id="rId30"/>
    <p:sldId id="769" r:id="rId31"/>
    <p:sldId id="788" r:id="rId32"/>
    <p:sldId id="789" r:id="rId33"/>
    <p:sldId id="791" r:id="rId34"/>
    <p:sldId id="792" r:id="rId35"/>
    <p:sldId id="790" r:id="rId36"/>
    <p:sldId id="793" r:id="rId37"/>
    <p:sldId id="778" r:id="rId38"/>
    <p:sldId id="801" r:id="rId39"/>
    <p:sldId id="802" r:id="rId40"/>
    <p:sldId id="803" r:id="rId41"/>
    <p:sldId id="804" r:id="rId42"/>
    <p:sldId id="807" r:id="rId43"/>
    <p:sldId id="805" r:id="rId44"/>
    <p:sldId id="809" r:id="rId45"/>
    <p:sldId id="810" r:id="rId46"/>
    <p:sldId id="811" r:id="rId47"/>
    <p:sldId id="787" r:id="rId48"/>
    <p:sldId id="773" r:id="rId49"/>
    <p:sldId id="774" r:id="rId50"/>
    <p:sldId id="775" r:id="rId51"/>
    <p:sldId id="776" r:id="rId52"/>
    <p:sldId id="777" r:id="rId53"/>
    <p:sldId id="783" r:id="rId54"/>
    <p:sldId id="784" r:id="rId55"/>
    <p:sldId id="785" r:id="rId56"/>
    <p:sldId id="794" r:id="rId57"/>
    <p:sldId id="829" r:id="rId58"/>
    <p:sldId id="830" r:id="rId59"/>
    <p:sldId id="832" r:id="rId60"/>
    <p:sldId id="833" r:id="rId61"/>
    <p:sldId id="834" r:id="rId62"/>
    <p:sldId id="812" r:id="rId63"/>
    <p:sldId id="835" r:id="rId64"/>
    <p:sldId id="813" r:id="rId65"/>
    <p:sldId id="837" r:id="rId66"/>
    <p:sldId id="839" r:id="rId67"/>
    <p:sldId id="838" r:id="rId68"/>
    <p:sldId id="841" r:id="rId69"/>
    <p:sldId id="817" r:id="rId70"/>
    <p:sldId id="847" r:id="rId7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96517" autoAdjust="0"/>
  </p:normalViewPr>
  <p:slideViewPr>
    <p:cSldViewPr snapToGrid="0">
      <p:cViewPr varScale="1">
        <p:scale>
          <a:sx n="103" d="100"/>
          <a:sy n="103" d="100"/>
        </p:scale>
        <p:origin x="138" y="372"/>
      </p:cViewPr>
      <p:guideLst/>
    </p:cSldViewPr>
  </p:slideViewPr>
  <p:outlineViewPr>
    <p:cViewPr>
      <p:scale>
        <a:sx n="33" d="100"/>
        <a:sy n="33" d="100"/>
      </p:scale>
      <p:origin x="0" y="-56592"/>
    </p:cViewPr>
  </p:outlineViewPr>
  <p:notesTextViewPr>
    <p:cViewPr>
      <p:scale>
        <a:sx n="1" d="1"/>
        <a:sy n="1" d="1"/>
      </p:scale>
      <p:origin x="0" y="0"/>
    </p:cViewPr>
  </p:notesTextViewPr>
  <p:sorterViewPr>
    <p:cViewPr>
      <p:scale>
        <a:sx n="100" d="100"/>
        <a:sy n="100" d="100"/>
      </p:scale>
      <p:origin x="0" y="-15720"/>
    </p:cViewPr>
  </p:sorterViewPr>
  <p:notesViewPr>
    <p:cSldViewPr snapToGrid="0">
      <p:cViewPr varScale="1">
        <p:scale>
          <a:sx n="91" d="100"/>
          <a:sy n="91" d="100"/>
        </p:scale>
        <p:origin x="3750"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854D2-99A8-4C13-91B9-64088128D219}" type="datetimeFigureOut">
              <a:rPr lang="en-GB" smtClean="0"/>
              <a:t>14/11/2019</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DEAD89-6B31-4F6D-9F0F-941C59884E1D}" type="slidenum">
              <a:rPr lang="en-GB" smtClean="0"/>
              <a:t>‹#›</a:t>
            </a:fld>
            <a:endParaRPr lang="en-GB" dirty="0"/>
          </a:p>
        </p:txBody>
      </p:sp>
    </p:spTree>
    <p:extLst>
      <p:ext uri="{BB962C8B-B14F-4D97-AF65-F5344CB8AC3E}">
        <p14:creationId xmlns:p14="http://schemas.microsoft.com/office/powerpoint/2010/main" val="3824672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66900" y="347663"/>
            <a:ext cx="3079750" cy="1733550"/>
          </a:xfrm>
        </p:spPr>
      </p:sp>
      <p:sp>
        <p:nvSpPr>
          <p:cNvPr id="3" name="Notes Placeholder 2"/>
          <p:cNvSpPr>
            <a:spLocks noGrp="1"/>
          </p:cNvSpPr>
          <p:nvPr>
            <p:ph type="body" idx="1"/>
          </p:nvPr>
        </p:nvSpPr>
        <p:spPr/>
        <p:txBody>
          <a:bodyPr>
            <a:normAutofit/>
          </a:bodyPr>
          <a:lstStyle/>
          <a:p>
            <a:r>
              <a:rPr lang="en-GB" sz="1600" dirty="0"/>
              <a:t>GENESIS  EXODUS LEVITICUS NUMBERS DEUTERONOMY JOSHUA JUDGES RUTH 1 SAMUEL 2 SAMUEL 1 KINGS 2 KINGS 1 CHRONICLES EZRA NEHEMIAH ESTHER JOB PSALMS PROVERBS ECCLESIASTES SONG OF SOLOMON’S SONG  ISAIAH JEREMIAH LAMENTATIONS EZEKIEL DANIEL JOEL AMOS OBADIAH JONAH MICAH NAHUM HABAKKUK ZEPNANIAH HAGGAI ZECHARIAH MALACHI</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698375-18E2-4EAD-93F0-EEA22979841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40424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2E90D6-F664-46DF-8FB9-2E2D37B8EB1E}" type="datetimeFigureOut">
              <a:rPr lang="en-GB" smtClean="0"/>
              <a:t>14/11/2019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3818586-FCFD-4A6D-A981-5BD79F24FE42}" type="slidenum">
              <a:rPr lang="en-GB" smtClean="0"/>
              <a:t>‹#›</a:t>
            </a:fld>
            <a:endParaRPr lang="en-GB" dirty="0"/>
          </a:p>
        </p:txBody>
      </p:sp>
    </p:spTree>
    <p:extLst>
      <p:ext uri="{BB962C8B-B14F-4D97-AF65-F5344CB8AC3E}">
        <p14:creationId xmlns:p14="http://schemas.microsoft.com/office/powerpoint/2010/main" val="1505583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2E90D6-F664-46DF-8FB9-2E2D37B8EB1E}" type="datetimeFigureOut">
              <a:rPr lang="en-GB" smtClean="0"/>
              <a:t>14/11/2019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818586-FCFD-4A6D-A981-5BD79F24FE42}" type="slidenum">
              <a:rPr lang="en-GB" smtClean="0"/>
              <a:t>‹#›</a:t>
            </a:fld>
            <a:endParaRPr lang="en-GB" dirty="0"/>
          </a:p>
        </p:txBody>
      </p:sp>
    </p:spTree>
    <p:extLst>
      <p:ext uri="{BB962C8B-B14F-4D97-AF65-F5344CB8AC3E}">
        <p14:creationId xmlns:p14="http://schemas.microsoft.com/office/powerpoint/2010/main" val="57605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2E90D6-F664-46DF-8FB9-2E2D37B8EB1E}" type="datetimeFigureOut">
              <a:rPr lang="en-GB" smtClean="0"/>
              <a:t>14/11/2019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818586-FCFD-4A6D-A981-5BD79F24FE42}" type="slidenum">
              <a:rPr lang="en-GB" smtClean="0"/>
              <a:t>‹#›</a:t>
            </a:fld>
            <a:endParaRPr lang="en-GB"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41009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32E90D6-F664-46DF-8FB9-2E2D37B8EB1E}" type="datetimeFigureOut">
              <a:rPr lang="en-GB" smtClean="0"/>
              <a:t>14/11/2019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818586-FCFD-4A6D-A981-5BD79F24FE42}" type="slidenum">
              <a:rPr lang="en-GB" smtClean="0"/>
              <a:t>‹#›</a:t>
            </a:fld>
            <a:endParaRPr lang="en-GB" dirty="0"/>
          </a:p>
        </p:txBody>
      </p:sp>
    </p:spTree>
    <p:extLst>
      <p:ext uri="{BB962C8B-B14F-4D97-AF65-F5344CB8AC3E}">
        <p14:creationId xmlns:p14="http://schemas.microsoft.com/office/powerpoint/2010/main" val="2270881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32E90D6-F664-46DF-8FB9-2E2D37B8EB1E}" type="datetimeFigureOut">
              <a:rPr lang="en-GB" smtClean="0"/>
              <a:t>14/11/2019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818586-FCFD-4A6D-A981-5BD79F24FE42}" type="slidenum">
              <a:rPr lang="en-GB" smtClean="0"/>
              <a:t>‹#›</a:t>
            </a:fld>
            <a:endParaRPr lang="en-GB"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43553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32E90D6-F664-46DF-8FB9-2E2D37B8EB1E}" type="datetimeFigureOut">
              <a:rPr lang="en-GB" smtClean="0"/>
              <a:t>14/11/2019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818586-FCFD-4A6D-A981-5BD79F24FE42}" type="slidenum">
              <a:rPr lang="en-GB" smtClean="0"/>
              <a:t>‹#›</a:t>
            </a:fld>
            <a:endParaRPr lang="en-GB" dirty="0"/>
          </a:p>
        </p:txBody>
      </p:sp>
    </p:spTree>
    <p:extLst>
      <p:ext uri="{BB962C8B-B14F-4D97-AF65-F5344CB8AC3E}">
        <p14:creationId xmlns:p14="http://schemas.microsoft.com/office/powerpoint/2010/main" val="3041120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2E90D6-F664-46DF-8FB9-2E2D37B8EB1E}" type="datetimeFigureOut">
              <a:rPr lang="en-GB" smtClean="0"/>
              <a:t>14/11/2019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818586-FCFD-4A6D-A981-5BD79F24FE42}" type="slidenum">
              <a:rPr lang="en-GB" smtClean="0"/>
              <a:t>‹#›</a:t>
            </a:fld>
            <a:endParaRPr lang="en-GB" dirty="0"/>
          </a:p>
        </p:txBody>
      </p:sp>
    </p:spTree>
    <p:extLst>
      <p:ext uri="{BB962C8B-B14F-4D97-AF65-F5344CB8AC3E}">
        <p14:creationId xmlns:p14="http://schemas.microsoft.com/office/powerpoint/2010/main" val="3488484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2E90D6-F664-46DF-8FB9-2E2D37B8EB1E}" type="datetimeFigureOut">
              <a:rPr lang="en-GB" smtClean="0"/>
              <a:t>14/11/2019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818586-FCFD-4A6D-A981-5BD79F24FE42}" type="slidenum">
              <a:rPr lang="en-GB" smtClean="0"/>
              <a:t>‹#›</a:t>
            </a:fld>
            <a:endParaRPr lang="en-GB" dirty="0"/>
          </a:p>
        </p:txBody>
      </p:sp>
    </p:spTree>
    <p:extLst>
      <p:ext uri="{BB962C8B-B14F-4D97-AF65-F5344CB8AC3E}">
        <p14:creationId xmlns:p14="http://schemas.microsoft.com/office/powerpoint/2010/main" val="3003938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2E90D6-F664-46DF-8FB9-2E2D37B8EB1E}" type="datetimeFigureOut">
              <a:rPr lang="en-GB" smtClean="0"/>
              <a:t>14/11/2019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818586-FCFD-4A6D-A981-5BD79F24FE42}" type="slidenum">
              <a:rPr lang="en-GB" smtClean="0"/>
              <a:t>‹#›</a:t>
            </a:fld>
            <a:endParaRPr lang="en-GB" dirty="0"/>
          </a:p>
        </p:txBody>
      </p:sp>
    </p:spTree>
    <p:extLst>
      <p:ext uri="{BB962C8B-B14F-4D97-AF65-F5344CB8AC3E}">
        <p14:creationId xmlns:p14="http://schemas.microsoft.com/office/powerpoint/2010/main" val="463490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2E90D6-F664-46DF-8FB9-2E2D37B8EB1E}" type="datetimeFigureOut">
              <a:rPr lang="en-GB" smtClean="0"/>
              <a:t>14/11/2019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818586-FCFD-4A6D-A981-5BD79F24FE42}" type="slidenum">
              <a:rPr lang="en-GB" smtClean="0"/>
              <a:t>‹#›</a:t>
            </a:fld>
            <a:endParaRPr lang="en-GB" dirty="0"/>
          </a:p>
        </p:txBody>
      </p:sp>
    </p:spTree>
    <p:extLst>
      <p:ext uri="{BB962C8B-B14F-4D97-AF65-F5344CB8AC3E}">
        <p14:creationId xmlns:p14="http://schemas.microsoft.com/office/powerpoint/2010/main" val="350249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2E90D6-F664-46DF-8FB9-2E2D37B8EB1E}" type="datetimeFigureOut">
              <a:rPr lang="en-GB" smtClean="0"/>
              <a:t>14/11/2019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3818586-FCFD-4A6D-A981-5BD79F24FE42}" type="slidenum">
              <a:rPr lang="en-GB" smtClean="0"/>
              <a:t>‹#›</a:t>
            </a:fld>
            <a:endParaRPr lang="en-GB" dirty="0"/>
          </a:p>
        </p:txBody>
      </p:sp>
    </p:spTree>
    <p:extLst>
      <p:ext uri="{BB962C8B-B14F-4D97-AF65-F5344CB8AC3E}">
        <p14:creationId xmlns:p14="http://schemas.microsoft.com/office/powerpoint/2010/main" val="852409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2E90D6-F664-46DF-8FB9-2E2D37B8EB1E}" type="datetimeFigureOut">
              <a:rPr lang="en-GB" smtClean="0"/>
              <a:t>14/11/2019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3818586-FCFD-4A6D-A981-5BD79F24FE42}" type="slidenum">
              <a:rPr lang="en-GB" smtClean="0"/>
              <a:t>‹#›</a:t>
            </a:fld>
            <a:endParaRPr lang="en-GB" dirty="0"/>
          </a:p>
        </p:txBody>
      </p:sp>
    </p:spTree>
    <p:extLst>
      <p:ext uri="{BB962C8B-B14F-4D97-AF65-F5344CB8AC3E}">
        <p14:creationId xmlns:p14="http://schemas.microsoft.com/office/powerpoint/2010/main" val="1078978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2E90D6-F664-46DF-8FB9-2E2D37B8EB1E}" type="datetimeFigureOut">
              <a:rPr lang="en-GB" smtClean="0"/>
              <a:t>14/11/2019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3818586-FCFD-4A6D-A981-5BD79F24FE42}" type="slidenum">
              <a:rPr lang="en-GB" smtClean="0"/>
              <a:t>‹#›</a:t>
            </a:fld>
            <a:endParaRPr lang="en-GB" dirty="0"/>
          </a:p>
        </p:txBody>
      </p:sp>
    </p:spTree>
    <p:extLst>
      <p:ext uri="{BB962C8B-B14F-4D97-AF65-F5344CB8AC3E}">
        <p14:creationId xmlns:p14="http://schemas.microsoft.com/office/powerpoint/2010/main" val="4086662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E90D6-F664-46DF-8FB9-2E2D37B8EB1E}" type="datetimeFigureOut">
              <a:rPr lang="en-GB" smtClean="0"/>
              <a:t>14/11/2019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3818586-FCFD-4A6D-A981-5BD79F24FE42}" type="slidenum">
              <a:rPr lang="en-GB" smtClean="0"/>
              <a:t>‹#›</a:t>
            </a:fld>
            <a:endParaRPr lang="en-GB" dirty="0"/>
          </a:p>
        </p:txBody>
      </p:sp>
    </p:spTree>
    <p:extLst>
      <p:ext uri="{BB962C8B-B14F-4D97-AF65-F5344CB8AC3E}">
        <p14:creationId xmlns:p14="http://schemas.microsoft.com/office/powerpoint/2010/main" val="1919545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2E90D6-F664-46DF-8FB9-2E2D37B8EB1E}" type="datetimeFigureOut">
              <a:rPr lang="en-GB" smtClean="0"/>
              <a:t>14/11/2019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3818586-FCFD-4A6D-A981-5BD79F24FE42}" type="slidenum">
              <a:rPr lang="en-GB" smtClean="0"/>
              <a:t>‹#›</a:t>
            </a:fld>
            <a:endParaRPr lang="en-GB" dirty="0"/>
          </a:p>
        </p:txBody>
      </p:sp>
    </p:spTree>
    <p:extLst>
      <p:ext uri="{BB962C8B-B14F-4D97-AF65-F5344CB8AC3E}">
        <p14:creationId xmlns:p14="http://schemas.microsoft.com/office/powerpoint/2010/main" val="1344577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2E90D6-F664-46DF-8FB9-2E2D37B8EB1E}" type="datetimeFigureOut">
              <a:rPr lang="en-GB" smtClean="0"/>
              <a:t>14/11/2019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818586-FCFD-4A6D-A981-5BD79F24FE42}" type="slidenum">
              <a:rPr lang="en-GB" smtClean="0"/>
              <a:t>‹#›</a:t>
            </a:fld>
            <a:endParaRPr lang="en-GB" dirty="0"/>
          </a:p>
        </p:txBody>
      </p:sp>
    </p:spTree>
    <p:extLst>
      <p:ext uri="{BB962C8B-B14F-4D97-AF65-F5344CB8AC3E}">
        <p14:creationId xmlns:p14="http://schemas.microsoft.com/office/powerpoint/2010/main" val="4115608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32E90D6-F664-46DF-8FB9-2E2D37B8EB1E}" type="datetimeFigureOut">
              <a:rPr lang="en-GB" smtClean="0"/>
              <a:t>14/11/2019</a:t>
            </a:fld>
            <a:endParaRPr lang="en-GB"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3818586-FCFD-4A6D-A981-5BD79F24FE42}" type="slidenum">
              <a:rPr lang="en-GB" smtClean="0"/>
              <a:t>‹#›</a:t>
            </a:fld>
            <a:endParaRPr lang="en-GB" dirty="0"/>
          </a:p>
        </p:txBody>
      </p:sp>
    </p:spTree>
    <p:extLst>
      <p:ext uri="{BB962C8B-B14F-4D97-AF65-F5344CB8AC3E}">
        <p14:creationId xmlns:p14="http://schemas.microsoft.com/office/powerpoint/2010/main" val="2952026791"/>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DE2C8-A1DB-4FD8-B0F3-37CA4BFCDDEF}"/>
              </a:ext>
            </a:extLst>
          </p:cNvPr>
          <p:cNvSpPr>
            <a:spLocks noGrp="1"/>
          </p:cNvSpPr>
          <p:nvPr>
            <p:ph type="ctrTitle"/>
          </p:nvPr>
        </p:nvSpPr>
        <p:spPr>
          <a:xfrm>
            <a:off x="3373062" y="1864865"/>
            <a:ext cx="8131550" cy="2262781"/>
          </a:xfrm>
        </p:spPr>
        <p:txBody>
          <a:bodyPr>
            <a:normAutofit fontScale="90000"/>
          </a:bodyPr>
          <a:lstStyle/>
          <a:p>
            <a:pPr>
              <a:lnSpc>
                <a:spcPct val="90000"/>
              </a:lnSpc>
            </a:pPr>
            <a:r>
              <a:rPr lang="en-GB" sz="4600" dirty="0"/>
              <a:t>Lesson six</a:t>
            </a:r>
            <a:br>
              <a:rPr lang="en-GB" sz="4600" dirty="0"/>
            </a:br>
            <a:r>
              <a:rPr lang="en-GB" sz="4600" dirty="0"/>
              <a:t>Survey of the Old Testament</a:t>
            </a:r>
            <a:br>
              <a:rPr lang="en-GB" sz="4600" dirty="0"/>
            </a:br>
            <a:r>
              <a:rPr lang="en-GB" sz="4600" dirty="0"/>
              <a:t>Part 4: Babylon to Bethlehem</a:t>
            </a:r>
          </a:p>
        </p:txBody>
      </p:sp>
      <p:sp>
        <p:nvSpPr>
          <p:cNvPr id="3" name="Subtitle 2">
            <a:extLst>
              <a:ext uri="{FF2B5EF4-FFF2-40B4-BE49-F238E27FC236}">
                <a16:creationId xmlns:a16="http://schemas.microsoft.com/office/drawing/2014/main" id="{40FAE372-2FCC-4823-BA6A-1652AE78E65D}"/>
              </a:ext>
            </a:extLst>
          </p:cNvPr>
          <p:cNvSpPr>
            <a:spLocks noGrp="1"/>
          </p:cNvSpPr>
          <p:nvPr>
            <p:ph type="subTitle" idx="1"/>
          </p:nvPr>
        </p:nvSpPr>
        <p:spPr>
          <a:xfrm>
            <a:off x="3373062" y="4127644"/>
            <a:ext cx="8131550" cy="1126283"/>
          </a:xfrm>
        </p:spPr>
        <p:txBody>
          <a:bodyPr>
            <a:normAutofit/>
          </a:bodyPr>
          <a:lstStyle/>
          <a:p>
            <a:r>
              <a:rPr lang="en-GB" dirty="0"/>
              <a:t>Mountjoy bible school</a:t>
            </a:r>
          </a:p>
          <a:p>
            <a:r>
              <a:rPr lang="en-GB" dirty="0"/>
              <a:t>Weymouth class of 2019</a:t>
            </a:r>
          </a:p>
        </p:txBody>
      </p:sp>
    </p:spTree>
    <p:extLst>
      <p:ext uri="{BB962C8B-B14F-4D97-AF65-F5344CB8AC3E}">
        <p14:creationId xmlns:p14="http://schemas.microsoft.com/office/powerpoint/2010/main" val="661571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From Babylon to Bethlehem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720735" y="2133600"/>
            <a:ext cx="9783877" cy="3777622"/>
          </a:xfrm>
        </p:spPr>
        <p:txBody>
          <a:bodyPr>
            <a:normAutofit/>
          </a:bodyPr>
          <a:lstStyle/>
          <a:p>
            <a:r>
              <a:rPr lang="en-GB" sz="2800" dirty="0"/>
              <a:t>Jesus spoke Aramaic</a:t>
            </a:r>
          </a:p>
          <a:p>
            <a:r>
              <a:rPr lang="en-GB" sz="2800" i="1" dirty="0"/>
              <a:t>Talitha cumi </a:t>
            </a:r>
            <a:r>
              <a:rPr lang="en-GB" sz="2800" dirty="0"/>
              <a:t>meaning “Little girl, get up!” (Mark 5:41)</a:t>
            </a:r>
          </a:p>
          <a:p>
            <a:r>
              <a:rPr lang="en-GB" sz="2800" i="1" dirty="0"/>
              <a:t>Abba</a:t>
            </a:r>
            <a:r>
              <a:rPr lang="en-GB" sz="2800" dirty="0"/>
              <a:t> meaning “Father” (Mark 14:36)</a:t>
            </a:r>
          </a:p>
          <a:p>
            <a:r>
              <a:rPr lang="en-GB" sz="2800" i="1" dirty="0"/>
              <a:t>Raca</a:t>
            </a:r>
            <a:r>
              <a:rPr lang="en-GB" sz="2800" dirty="0"/>
              <a:t> meaning “fool” (Matthew 5:22)</a:t>
            </a:r>
          </a:p>
          <a:p>
            <a:r>
              <a:rPr lang="en-GB" sz="2800" i="1" dirty="0"/>
              <a:t>Rabbouni</a:t>
            </a:r>
            <a:r>
              <a:rPr lang="en-GB" sz="2800" dirty="0"/>
              <a:t> meaning “teacher” (John 20:16)</a:t>
            </a:r>
          </a:p>
          <a:p>
            <a:r>
              <a:rPr lang="en-GB" sz="2800" i="1" dirty="0"/>
              <a:t>Eli lama sabachthani </a:t>
            </a:r>
            <a:r>
              <a:rPr lang="en-GB" sz="2800" dirty="0"/>
              <a:t>meaning “My God, my God, why have you forsaken me?” (Matthew 27:46)</a:t>
            </a:r>
          </a:p>
          <a:p>
            <a:endParaRPr lang="en-GB" sz="2800" dirty="0"/>
          </a:p>
          <a:p>
            <a:endParaRPr lang="en-GB" sz="2800" dirty="0"/>
          </a:p>
        </p:txBody>
      </p:sp>
    </p:spTree>
    <p:extLst>
      <p:ext uri="{BB962C8B-B14F-4D97-AF65-F5344CB8AC3E}">
        <p14:creationId xmlns:p14="http://schemas.microsoft.com/office/powerpoint/2010/main" val="1103546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From Babylon to Bethlehem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133599"/>
            <a:ext cx="8915400" cy="4317077"/>
          </a:xfrm>
        </p:spPr>
        <p:txBody>
          <a:bodyPr>
            <a:normAutofit/>
          </a:bodyPr>
          <a:lstStyle/>
          <a:p>
            <a:r>
              <a:rPr lang="en-GB" sz="2800" dirty="0"/>
              <a:t>New institutions have now appeared.</a:t>
            </a:r>
          </a:p>
          <a:p>
            <a:r>
              <a:rPr lang="en-GB" sz="2800" dirty="0"/>
              <a:t>Every small town on the provinces has a Synagogue. What goes on there? When were they established? They weren’t in the Old Testament.</a:t>
            </a:r>
          </a:p>
          <a:p>
            <a:r>
              <a:rPr lang="en-GB" sz="2800" dirty="0"/>
              <a:t>Is this where the translation from Hebrew scriptures to Aramaic is done?</a:t>
            </a:r>
          </a:p>
          <a:p>
            <a:r>
              <a:rPr lang="en-GB" sz="2800" dirty="0"/>
              <a:t>Let us complete the biblical history and consider the hidden history</a:t>
            </a:r>
          </a:p>
          <a:p>
            <a:endParaRPr lang="en-GB" sz="2800" dirty="0"/>
          </a:p>
        </p:txBody>
      </p:sp>
    </p:spTree>
    <p:extLst>
      <p:ext uri="{BB962C8B-B14F-4D97-AF65-F5344CB8AC3E}">
        <p14:creationId xmlns:p14="http://schemas.microsoft.com/office/powerpoint/2010/main" val="398114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itle 1">
            <a:extLst>
              <a:ext uri="{FF2B5EF4-FFF2-40B4-BE49-F238E27FC236}">
                <a16:creationId xmlns:a16="http://schemas.microsoft.com/office/drawing/2014/main" id="{43F74495-87A7-45ED-B511-F69F6C19B44D}"/>
              </a:ext>
            </a:extLst>
          </p:cNvPr>
          <p:cNvSpPr txBox="1">
            <a:spLocks/>
          </p:cNvSpPr>
          <p:nvPr/>
        </p:nvSpPr>
        <p:spPr>
          <a:xfrm>
            <a:off x="615143" y="175218"/>
            <a:ext cx="10889470" cy="896849"/>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dirty="0"/>
              <a:t>History Timeline from Babylon to Bethlehem</a:t>
            </a:r>
            <a:endParaRPr lang="en-GB" sz="2000" dirty="0"/>
          </a:p>
        </p:txBody>
      </p:sp>
      <p:sp>
        <p:nvSpPr>
          <p:cNvPr id="18" name="TextBox 17">
            <a:extLst>
              <a:ext uri="{FF2B5EF4-FFF2-40B4-BE49-F238E27FC236}">
                <a16:creationId xmlns:a16="http://schemas.microsoft.com/office/drawing/2014/main" id="{3C05FCCB-CBFF-4636-B003-DAA9861250EE}"/>
              </a:ext>
            </a:extLst>
          </p:cNvPr>
          <p:cNvSpPr txBox="1"/>
          <p:nvPr/>
        </p:nvSpPr>
        <p:spPr>
          <a:xfrm>
            <a:off x="2328831" y="2543034"/>
            <a:ext cx="696024" cy="276999"/>
          </a:xfrm>
          <a:prstGeom prst="rect">
            <a:avLst/>
          </a:prstGeom>
          <a:noFill/>
        </p:spPr>
        <p:txBody>
          <a:bodyPr wrap="none" rtlCol="0">
            <a:spAutoFit/>
          </a:bodyPr>
          <a:lstStyle/>
          <a:p>
            <a:r>
              <a:rPr lang="en-GB" sz="1200" dirty="0"/>
              <a:t>725 BC</a:t>
            </a:r>
          </a:p>
        </p:txBody>
      </p:sp>
      <p:sp>
        <p:nvSpPr>
          <p:cNvPr id="83" name="TextBox 82">
            <a:extLst>
              <a:ext uri="{FF2B5EF4-FFF2-40B4-BE49-F238E27FC236}">
                <a16:creationId xmlns:a16="http://schemas.microsoft.com/office/drawing/2014/main" id="{97B8C261-DB6B-4397-897D-58AEE9A55D4F}"/>
              </a:ext>
            </a:extLst>
          </p:cNvPr>
          <p:cNvSpPr txBox="1"/>
          <p:nvPr/>
        </p:nvSpPr>
        <p:spPr>
          <a:xfrm>
            <a:off x="3443600" y="4513134"/>
            <a:ext cx="696024" cy="276999"/>
          </a:xfrm>
          <a:prstGeom prst="rect">
            <a:avLst/>
          </a:prstGeom>
          <a:noFill/>
        </p:spPr>
        <p:txBody>
          <a:bodyPr wrap="none" rtlCol="0">
            <a:spAutoFit/>
          </a:bodyPr>
          <a:lstStyle/>
          <a:p>
            <a:r>
              <a:rPr lang="en-GB" sz="1200" dirty="0"/>
              <a:t>590 BC</a:t>
            </a:r>
          </a:p>
        </p:txBody>
      </p:sp>
      <p:sp>
        <p:nvSpPr>
          <p:cNvPr id="84" name="TextBox 83">
            <a:extLst>
              <a:ext uri="{FF2B5EF4-FFF2-40B4-BE49-F238E27FC236}">
                <a16:creationId xmlns:a16="http://schemas.microsoft.com/office/drawing/2014/main" id="{710180F4-418C-4DA1-93D4-9C0C03CE050B}"/>
              </a:ext>
            </a:extLst>
          </p:cNvPr>
          <p:cNvSpPr txBox="1"/>
          <p:nvPr/>
        </p:nvSpPr>
        <p:spPr>
          <a:xfrm>
            <a:off x="4748694" y="4513134"/>
            <a:ext cx="696024" cy="276999"/>
          </a:xfrm>
          <a:prstGeom prst="rect">
            <a:avLst/>
          </a:prstGeom>
          <a:noFill/>
        </p:spPr>
        <p:txBody>
          <a:bodyPr wrap="none" rtlCol="0">
            <a:spAutoFit/>
          </a:bodyPr>
          <a:lstStyle/>
          <a:p>
            <a:r>
              <a:rPr lang="en-GB" sz="1200" dirty="0"/>
              <a:t>536 BC</a:t>
            </a:r>
          </a:p>
        </p:txBody>
      </p:sp>
      <p:sp>
        <p:nvSpPr>
          <p:cNvPr id="53" name="Rectangle 52">
            <a:extLst>
              <a:ext uri="{FF2B5EF4-FFF2-40B4-BE49-F238E27FC236}">
                <a16:creationId xmlns:a16="http://schemas.microsoft.com/office/drawing/2014/main" id="{5A760248-0F7A-4AE6-BBBD-70B6F7F086A8}"/>
              </a:ext>
            </a:extLst>
          </p:cNvPr>
          <p:cNvSpPr/>
          <p:nvPr/>
        </p:nvSpPr>
        <p:spPr>
          <a:xfrm>
            <a:off x="6209180" y="1338974"/>
            <a:ext cx="360000" cy="1512000"/>
          </a:xfrm>
          <a:prstGeom prst="rect">
            <a:avLst/>
          </a:prstGeom>
          <a:solidFill>
            <a:schemeClr val="accent2">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MALACHI</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grpSp>
        <p:nvGrpSpPr>
          <p:cNvPr id="17" name="Group 16">
            <a:extLst>
              <a:ext uri="{FF2B5EF4-FFF2-40B4-BE49-F238E27FC236}">
                <a16:creationId xmlns:a16="http://schemas.microsoft.com/office/drawing/2014/main" id="{99A11AA4-A7D0-490B-8E87-73240D66D99E}"/>
              </a:ext>
            </a:extLst>
          </p:cNvPr>
          <p:cNvGrpSpPr/>
          <p:nvPr/>
        </p:nvGrpSpPr>
        <p:grpSpPr>
          <a:xfrm>
            <a:off x="965230" y="939963"/>
            <a:ext cx="9475555" cy="4625677"/>
            <a:chOff x="965230" y="939963"/>
            <a:chExt cx="9475555" cy="4625677"/>
          </a:xfrm>
        </p:grpSpPr>
        <p:sp>
          <p:nvSpPr>
            <p:cNvPr id="149" name="Rectangle 148">
              <a:extLst>
                <a:ext uri="{FF2B5EF4-FFF2-40B4-BE49-F238E27FC236}">
                  <a16:creationId xmlns:a16="http://schemas.microsoft.com/office/drawing/2014/main" id="{4D072BB1-6F25-40B2-B3FE-DCA41A2440AB}"/>
                </a:ext>
              </a:extLst>
            </p:cNvPr>
            <p:cNvSpPr/>
            <p:nvPr/>
          </p:nvSpPr>
          <p:spPr>
            <a:xfrm>
              <a:off x="5445602" y="1338973"/>
              <a:ext cx="354318" cy="1512000"/>
            </a:xfrm>
            <a:prstGeom prst="rect">
              <a:avLst/>
            </a:prstGeom>
            <a:solidFill>
              <a:schemeClr val="accent2">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HAGGAI</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5" name="Rectangle 124">
              <a:extLst>
                <a:ext uri="{FF2B5EF4-FFF2-40B4-BE49-F238E27FC236}">
                  <a16:creationId xmlns:a16="http://schemas.microsoft.com/office/drawing/2014/main" id="{D57D32AA-3BFE-4795-8105-551DAC1585C2}"/>
                </a:ext>
              </a:extLst>
            </p:cNvPr>
            <p:cNvSpPr/>
            <p:nvPr/>
          </p:nvSpPr>
          <p:spPr>
            <a:xfrm>
              <a:off x="4695414" y="2923932"/>
              <a:ext cx="354318" cy="1512000"/>
            </a:xfrm>
            <a:prstGeom prst="rect">
              <a:avLst/>
            </a:prstGeom>
            <a:solidFill>
              <a:schemeClr val="accent4">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tx1"/>
                  </a:solidFill>
                  <a:latin typeface="Calibri" panose="020F0502020204030204" pitchFamily="34" charset="0"/>
                  <a:cs typeface="Calibri" panose="020F0502020204030204" pitchFamily="34" charset="0"/>
                </a:rPr>
                <a:t>1CHRONICLES</a:t>
              </a:r>
            </a:p>
          </p:txBody>
        </p:sp>
        <p:sp>
          <p:nvSpPr>
            <p:cNvPr id="128" name="Rectangle 127">
              <a:extLst>
                <a:ext uri="{FF2B5EF4-FFF2-40B4-BE49-F238E27FC236}">
                  <a16:creationId xmlns:a16="http://schemas.microsoft.com/office/drawing/2014/main" id="{9F511547-7598-42CA-A3E3-BB70B6DB6BD8}"/>
                </a:ext>
              </a:extLst>
            </p:cNvPr>
            <p:cNvSpPr/>
            <p:nvPr/>
          </p:nvSpPr>
          <p:spPr>
            <a:xfrm>
              <a:off x="965230" y="2923932"/>
              <a:ext cx="3268486" cy="1512000"/>
            </a:xfrm>
            <a:prstGeom prst="rect">
              <a:avLst/>
            </a:prstGeom>
            <a:solidFill>
              <a:schemeClr val="accent4">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t"/>
            <a:lstStyle/>
            <a:p>
              <a:pPr lvl="0" algn="ctr">
                <a:defRPr/>
              </a:pPr>
              <a:r>
                <a:rPr lang="en-GB" sz="1600" dirty="0">
                  <a:solidFill>
                    <a:prstClr val="black"/>
                  </a:solidFill>
                  <a:latin typeface="Calibri"/>
                </a:rPr>
                <a:t>2 KINGS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78" name="TextBox 77">
              <a:extLst>
                <a:ext uri="{FF2B5EF4-FFF2-40B4-BE49-F238E27FC236}">
                  <a16:creationId xmlns:a16="http://schemas.microsoft.com/office/drawing/2014/main" id="{AFD1D4DD-F9B1-4A12-B4DA-8D56B4F420FC}"/>
                </a:ext>
              </a:extLst>
            </p:cNvPr>
            <p:cNvSpPr txBox="1"/>
            <p:nvPr/>
          </p:nvSpPr>
          <p:spPr>
            <a:xfrm>
              <a:off x="5445602" y="939963"/>
              <a:ext cx="3016255" cy="369332"/>
            </a:xfrm>
            <a:prstGeom prst="rect">
              <a:avLst/>
            </a:prstGeom>
            <a:solidFill>
              <a:schemeClr val="accent2">
                <a:lumMod val="60000"/>
                <a:lumOff val="40000"/>
              </a:schemeClr>
            </a:solidFill>
          </p:spPr>
          <p:txBody>
            <a:bodyPr wrap="square" rtlCol="0">
              <a:spAutoFit/>
            </a:bodyPr>
            <a:lstStyle/>
            <a:p>
              <a:r>
                <a:rPr lang="en-GB" dirty="0"/>
                <a:t>Prophets of the Remnant</a:t>
              </a:r>
            </a:p>
          </p:txBody>
        </p:sp>
        <p:cxnSp>
          <p:nvCxnSpPr>
            <p:cNvPr id="96" name="Straight Connector 95">
              <a:extLst>
                <a:ext uri="{FF2B5EF4-FFF2-40B4-BE49-F238E27FC236}">
                  <a16:creationId xmlns:a16="http://schemas.microsoft.com/office/drawing/2014/main" id="{D917AE28-7848-4632-936C-DE3E66310608}"/>
                </a:ext>
              </a:extLst>
            </p:cNvPr>
            <p:cNvCxnSpPr>
              <a:cxnSpLocks/>
            </p:cNvCxnSpPr>
            <p:nvPr/>
          </p:nvCxnSpPr>
          <p:spPr>
            <a:xfrm>
              <a:off x="3080778" y="2485506"/>
              <a:ext cx="0" cy="478129"/>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C13162A0-FEBA-4021-A409-4369F12612D8}"/>
                </a:ext>
              </a:extLst>
            </p:cNvPr>
            <p:cNvCxnSpPr>
              <a:cxnSpLocks/>
            </p:cNvCxnSpPr>
            <p:nvPr/>
          </p:nvCxnSpPr>
          <p:spPr>
            <a:xfrm>
              <a:off x="4196013" y="4430385"/>
              <a:ext cx="0" cy="467232"/>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375A0148-3E84-44D9-8CC0-FED4593EFD1B}"/>
                </a:ext>
              </a:extLst>
            </p:cNvPr>
            <p:cNvSpPr txBox="1"/>
            <p:nvPr/>
          </p:nvSpPr>
          <p:spPr>
            <a:xfrm>
              <a:off x="1030754" y="2116174"/>
              <a:ext cx="2093394" cy="369332"/>
            </a:xfrm>
            <a:prstGeom prst="rect">
              <a:avLst/>
            </a:prstGeom>
            <a:solidFill>
              <a:srgbClr val="C00000"/>
            </a:solidFill>
          </p:spPr>
          <p:txBody>
            <a:bodyPr wrap="square" rtlCol="0">
              <a:spAutoFit/>
            </a:bodyPr>
            <a:lstStyle/>
            <a:p>
              <a:r>
                <a:rPr lang="en-GB" dirty="0">
                  <a:solidFill>
                    <a:schemeClr val="bg1"/>
                  </a:solidFill>
                </a:rPr>
                <a:t>EXILE TO ASSYRIA</a:t>
              </a:r>
            </a:p>
          </p:txBody>
        </p:sp>
        <p:sp>
          <p:nvSpPr>
            <p:cNvPr id="100" name="TextBox 99">
              <a:extLst>
                <a:ext uri="{FF2B5EF4-FFF2-40B4-BE49-F238E27FC236}">
                  <a16:creationId xmlns:a16="http://schemas.microsoft.com/office/drawing/2014/main" id="{E669E64D-137D-4749-9E38-38F63AF02A79}"/>
                </a:ext>
              </a:extLst>
            </p:cNvPr>
            <p:cNvSpPr txBox="1"/>
            <p:nvPr/>
          </p:nvSpPr>
          <p:spPr>
            <a:xfrm>
              <a:off x="1946954" y="4919309"/>
              <a:ext cx="2298247" cy="369332"/>
            </a:xfrm>
            <a:prstGeom prst="rect">
              <a:avLst/>
            </a:prstGeom>
            <a:solidFill>
              <a:schemeClr val="accent1"/>
            </a:solidFill>
          </p:spPr>
          <p:txBody>
            <a:bodyPr wrap="square" rtlCol="0">
              <a:spAutoFit/>
            </a:bodyPr>
            <a:lstStyle/>
            <a:p>
              <a:r>
                <a:rPr lang="en-GB" dirty="0">
                  <a:solidFill>
                    <a:schemeClr val="bg1"/>
                  </a:solidFill>
                </a:rPr>
                <a:t>EXILE TO BABYLON</a:t>
              </a:r>
            </a:p>
          </p:txBody>
        </p:sp>
        <p:sp>
          <p:nvSpPr>
            <p:cNvPr id="48" name="Rectangle 47">
              <a:extLst>
                <a:ext uri="{FF2B5EF4-FFF2-40B4-BE49-F238E27FC236}">
                  <a16:creationId xmlns:a16="http://schemas.microsoft.com/office/drawing/2014/main" id="{CCC2121A-BDC7-43F4-82F6-5F0213320E05}"/>
                </a:ext>
              </a:extLst>
            </p:cNvPr>
            <p:cNvSpPr/>
            <p:nvPr/>
          </p:nvSpPr>
          <p:spPr>
            <a:xfrm>
              <a:off x="5077807" y="2923932"/>
              <a:ext cx="354318" cy="1512000"/>
            </a:xfrm>
            <a:prstGeom prst="rect">
              <a:avLst/>
            </a:prstGeom>
            <a:solidFill>
              <a:schemeClr val="accent4">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tx1"/>
                  </a:solidFill>
                  <a:latin typeface="Calibri" panose="020F0502020204030204" pitchFamily="34" charset="0"/>
                  <a:cs typeface="Calibri" panose="020F0502020204030204" pitchFamily="34" charset="0"/>
                </a:rPr>
                <a:t>2CHRONICLES</a:t>
              </a:r>
            </a:p>
          </p:txBody>
        </p:sp>
        <p:sp>
          <p:nvSpPr>
            <p:cNvPr id="49" name="Rectangle 48">
              <a:extLst>
                <a:ext uri="{FF2B5EF4-FFF2-40B4-BE49-F238E27FC236}">
                  <a16:creationId xmlns:a16="http://schemas.microsoft.com/office/drawing/2014/main" id="{3A29AFAB-698F-4636-97AD-B1E511589A4B}"/>
                </a:ext>
              </a:extLst>
            </p:cNvPr>
            <p:cNvSpPr/>
            <p:nvPr/>
          </p:nvSpPr>
          <p:spPr>
            <a:xfrm>
              <a:off x="5460200" y="2923932"/>
              <a:ext cx="354318" cy="1512000"/>
            </a:xfrm>
            <a:prstGeom prst="rect">
              <a:avLst/>
            </a:prstGeom>
            <a:solidFill>
              <a:schemeClr val="accent4">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tx1"/>
                  </a:solidFill>
                  <a:latin typeface="Calibri" panose="020F0502020204030204" pitchFamily="34" charset="0"/>
                  <a:cs typeface="Calibri" panose="020F0502020204030204" pitchFamily="34" charset="0"/>
                </a:rPr>
                <a:t>EZRA</a:t>
              </a:r>
            </a:p>
          </p:txBody>
        </p:sp>
        <p:sp>
          <p:nvSpPr>
            <p:cNvPr id="50" name="Rectangle 49">
              <a:extLst>
                <a:ext uri="{FF2B5EF4-FFF2-40B4-BE49-F238E27FC236}">
                  <a16:creationId xmlns:a16="http://schemas.microsoft.com/office/drawing/2014/main" id="{A8A3C1B5-2EE5-4B55-91F0-956C65ACA155}"/>
                </a:ext>
              </a:extLst>
            </p:cNvPr>
            <p:cNvSpPr/>
            <p:nvPr/>
          </p:nvSpPr>
          <p:spPr>
            <a:xfrm>
              <a:off x="5842593" y="2923932"/>
              <a:ext cx="354318" cy="1512000"/>
            </a:xfrm>
            <a:prstGeom prst="rect">
              <a:avLst/>
            </a:prstGeom>
            <a:solidFill>
              <a:schemeClr val="accent4">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tx1"/>
                  </a:solidFill>
                  <a:latin typeface="Calibri" panose="020F0502020204030204" pitchFamily="34" charset="0"/>
                  <a:cs typeface="Calibri" panose="020F0502020204030204" pitchFamily="34" charset="0"/>
                </a:rPr>
                <a:t>NEHEMIAH</a:t>
              </a:r>
            </a:p>
          </p:txBody>
        </p:sp>
        <p:sp>
          <p:nvSpPr>
            <p:cNvPr id="51" name="Rectangle 50">
              <a:extLst>
                <a:ext uri="{FF2B5EF4-FFF2-40B4-BE49-F238E27FC236}">
                  <a16:creationId xmlns:a16="http://schemas.microsoft.com/office/drawing/2014/main" id="{94E1A52B-A887-4B6E-BC8D-580157E9F608}"/>
                </a:ext>
              </a:extLst>
            </p:cNvPr>
            <p:cNvSpPr/>
            <p:nvPr/>
          </p:nvSpPr>
          <p:spPr>
            <a:xfrm>
              <a:off x="6224985" y="2923932"/>
              <a:ext cx="354318" cy="1512000"/>
            </a:xfrm>
            <a:prstGeom prst="rect">
              <a:avLst/>
            </a:prstGeom>
            <a:solidFill>
              <a:schemeClr val="accent4">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tx1"/>
                  </a:solidFill>
                  <a:latin typeface="Calibri" panose="020F0502020204030204" pitchFamily="34" charset="0"/>
                  <a:cs typeface="Calibri" panose="020F0502020204030204" pitchFamily="34" charset="0"/>
                </a:rPr>
                <a:t>ESTHER</a:t>
              </a:r>
            </a:p>
          </p:txBody>
        </p:sp>
        <p:sp>
          <p:nvSpPr>
            <p:cNvPr id="52" name="Rectangle 51">
              <a:extLst>
                <a:ext uri="{FF2B5EF4-FFF2-40B4-BE49-F238E27FC236}">
                  <a16:creationId xmlns:a16="http://schemas.microsoft.com/office/drawing/2014/main" id="{6C1B4A8B-EFD2-45C4-98FF-030458E5BA57}"/>
                </a:ext>
              </a:extLst>
            </p:cNvPr>
            <p:cNvSpPr/>
            <p:nvPr/>
          </p:nvSpPr>
          <p:spPr>
            <a:xfrm>
              <a:off x="5825832" y="1338973"/>
              <a:ext cx="354318" cy="1512000"/>
            </a:xfrm>
            <a:prstGeom prst="rect">
              <a:avLst/>
            </a:prstGeom>
            <a:solidFill>
              <a:schemeClr val="accent2">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ZECHARIAH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54" name="TextBox 53">
              <a:extLst>
                <a:ext uri="{FF2B5EF4-FFF2-40B4-BE49-F238E27FC236}">
                  <a16:creationId xmlns:a16="http://schemas.microsoft.com/office/drawing/2014/main" id="{AD73AFD0-656E-4EA3-93F5-96C04B3F5FB9}"/>
                </a:ext>
              </a:extLst>
            </p:cNvPr>
            <p:cNvSpPr txBox="1"/>
            <p:nvPr/>
          </p:nvSpPr>
          <p:spPr>
            <a:xfrm>
              <a:off x="5450861" y="4919309"/>
              <a:ext cx="1556610" cy="646331"/>
            </a:xfrm>
            <a:prstGeom prst="rect">
              <a:avLst/>
            </a:prstGeom>
            <a:solidFill>
              <a:schemeClr val="accent1"/>
            </a:solidFill>
          </p:spPr>
          <p:txBody>
            <a:bodyPr wrap="square" rtlCol="0">
              <a:spAutoFit/>
            </a:bodyPr>
            <a:lstStyle/>
            <a:p>
              <a:r>
                <a:rPr lang="en-GB" dirty="0">
                  <a:solidFill>
                    <a:schemeClr val="bg1"/>
                  </a:solidFill>
                </a:rPr>
                <a:t>A REMNANT RETURNS</a:t>
              </a:r>
            </a:p>
          </p:txBody>
        </p:sp>
        <p:sp>
          <p:nvSpPr>
            <p:cNvPr id="55" name="TextBox 54">
              <a:extLst>
                <a:ext uri="{FF2B5EF4-FFF2-40B4-BE49-F238E27FC236}">
                  <a16:creationId xmlns:a16="http://schemas.microsoft.com/office/drawing/2014/main" id="{E39403AD-39C1-455A-A307-3302472A083F}"/>
                </a:ext>
              </a:extLst>
            </p:cNvPr>
            <p:cNvSpPr txBox="1"/>
            <p:nvPr/>
          </p:nvSpPr>
          <p:spPr>
            <a:xfrm>
              <a:off x="2217457" y="939963"/>
              <a:ext cx="2534875" cy="369332"/>
            </a:xfrm>
            <a:prstGeom prst="rect">
              <a:avLst/>
            </a:prstGeom>
            <a:solidFill>
              <a:schemeClr val="accent2">
                <a:lumMod val="60000"/>
                <a:lumOff val="40000"/>
              </a:schemeClr>
            </a:solidFill>
          </p:spPr>
          <p:txBody>
            <a:bodyPr wrap="square" rtlCol="0">
              <a:spAutoFit/>
            </a:bodyPr>
            <a:lstStyle/>
            <a:p>
              <a:r>
                <a:rPr lang="en-GB" dirty="0"/>
                <a:t>Prophets of the Exile </a:t>
              </a:r>
            </a:p>
          </p:txBody>
        </p:sp>
        <p:sp>
          <p:nvSpPr>
            <p:cNvPr id="56" name="Rectangle 55">
              <a:extLst>
                <a:ext uri="{FF2B5EF4-FFF2-40B4-BE49-F238E27FC236}">
                  <a16:creationId xmlns:a16="http://schemas.microsoft.com/office/drawing/2014/main" id="{B6EC835B-CBC4-4228-AD1E-9C141DFA1820}"/>
                </a:ext>
              </a:extLst>
            </p:cNvPr>
            <p:cNvSpPr/>
            <p:nvPr/>
          </p:nvSpPr>
          <p:spPr>
            <a:xfrm>
              <a:off x="4024744" y="1338973"/>
              <a:ext cx="354318" cy="1512000"/>
            </a:xfrm>
            <a:prstGeom prst="rect">
              <a:avLst/>
            </a:prstGeom>
            <a:solidFill>
              <a:schemeClr val="accent2">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EZEKIEL</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57" name="Rectangle 56">
              <a:extLst>
                <a:ext uri="{FF2B5EF4-FFF2-40B4-BE49-F238E27FC236}">
                  <a16:creationId xmlns:a16="http://schemas.microsoft.com/office/drawing/2014/main" id="{A387B933-96BD-4D37-A77E-6851AE21DFE1}"/>
                </a:ext>
              </a:extLst>
            </p:cNvPr>
            <p:cNvSpPr/>
            <p:nvPr/>
          </p:nvSpPr>
          <p:spPr>
            <a:xfrm>
              <a:off x="4404975" y="1338973"/>
              <a:ext cx="354318" cy="1512000"/>
            </a:xfrm>
            <a:prstGeom prst="rect">
              <a:avLst/>
            </a:prstGeom>
            <a:solidFill>
              <a:schemeClr val="accent2">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DANIEL</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58" name="Rectangle 57">
              <a:extLst>
                <a:ext uri="{FF2B5EF4-FFF2-40B4-BE49-F238E27FC236}">
                  <a16:creationId xmlns:a16="http://schemas.microsoft.com/office/drawing/2014/main" id="{0A430FB4-3593-4EAB-8FB1-D75AD937455C}"/>
                </a:ext>
              </a:extLst>
            </p:cNvPr>
            <p:cNvSpPr/>
            <p:nvPr/>
          </p:nvSpPr>
          <p:spPr>
            <a:xfrm>
              <a:off x="4297245" y="2918385"/>
              <a:ext cx="354318" cy="1512000"/>
            </a:xfrm>
            <a:prstGeom prst="rect">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bg1"/>
                  </a:solidFill>
                  <a:latin typeface="Calibri" panose="020F0502020204030204" pitchFamily="34" charset="0"/>
                  <a:cs typeface="Calibri" panose="020F0502020204030204" pitchFamily="34" charset="0"/>
                </a:rPr>
                <a:t>EXILE</a:t>
              </a:r>
            </a:p>
          </p:txBody>
        </p:sp>
        <p:cxnSp>
          <p:nvCxnSpPr>
            <p:cNvPr id="59" name="Straight Connector 58">
              <a:extLst>
                <a:ext uri="{FF2B5EF4-FFF2-40B4-BE49-F238E27FC236}">
                  <a16:creationId xmlns:a16="http://schemas.microsoft.com/office/drawing/2014/main" id="{6D44728C-53F7-41A1-9F00-4D4DB265997E}"/>
                </a:ext>
              </a:extLst>
            </p:cNvPr>
            <p:cNvCxnSpPr>
              <a:cxnSpLocks/>
            </p:cNvCxnSpPr>
            <p:nvPr/>
          </p:nvCxnSpPr>
          <p:spPr>
            <a:xfrm>
              <a:off x="5484112" y="4457460"/>
              <a:ext cx="0" cy="4680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03157203-7F2F-483C-BAAD-7967B6786B11}"/>
                </a:ext>
              </a:extLst>
            </p:cNvPr>
            <p:cNvCxnSpPr>
              <a:cxnSpLocks/>
            </p:cNvCxnSpPr>
            <p:nvPr/>
          </p:nvCxnSpPr>
          <p:spPr>
            <a:xfrm>
              <a:off x="5780160" y="4457460"/>
              <a:ext cx="0" cy="4680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89AFCCCB-89A2-49E0-8C69-85A1B20D1AF3}"/>
                </a:ext>
              </a:extLst>
            </p:cNvPr>
            <p:cNvGrpSpPr/>
            <p:nvPr/>
          </p:nvGrpSpPr>
          <p:grpSpPr>
            <a:xfrm>
              <a:off x="6593177" y="1338973"/>
              <a:ext cx="3838619" cy="1512000"/>
              <a:chOff x="7589519" y="1338974"/>
              <a:chExt cx="3602259" cy="1512000"/>
            </a:xfrm>
          </p:grpSpPr>
          <p:sp>
            <p:nvSpPr>
              <p:cNvPr id="2" name="Rectangle 1">
                <a:extLst>
                  <a:ext uri="{FF2B5EF4-FFF2-40B4-BE49-F238E27FC236}">
                    <a16:creationId xmlns:a16="http://schemas.microsoft.com/office/drawing/2014/main" id="{3AD177A4-37DE-464E-A1AA-94172EB6EF30}"/>
                  </a:ext>
                </a:extLst>
              </p:cNvPr>
              <p:cNvSpPr/>
              <p:nvPr/>
            </p:nvSpPr>
            <p:spPr>
              <a:xfrm>
                <a:off x="7589519" y="1853908"/>
                <a:ext cx="3064624" cy="369284"/>
              </a:xfrm>
              <a:prstGeom prst="rect">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alibri" panose="020F0502020204030204" pitchFamily="34" charset="0"/>
                    <a:cs typeface="Calibri" panose="020F0502020204030204" pitchFamily="34" charset="0"/>
                  </a:rPr>
                  <a:t>PROPHETIC SILENCE</a:t>
                </a:r>
              </a:p>
            </p:txBody>
          </p:sp>
          <p:sp>
            <p:nvSpPr>
              <p:cNvPr id="62" name="Rectangle 61">
                <a:extLst>
                  <a:ext uri="{FF2B5EF4-FFF2-40B4-BE49-F238E27FC236}">
                    <a16:creationId xmlns:a16="http://schemas.microsoft.com/office/drawing/2014/main" id="{8CF2F273-015B-4ACF-8DB4-2D9159D0A24E}"/>
                  </a:ext>
                </a:extLst>
              </p:cNvPr>
              <p:cNvSpPr/>
              <p:nvPr/>
            </p:nvSpPr>
            <p:spPr>
              <a:xfrm>
                <a:off x="10692510" y="1338974"/>
                <a:ext cx="499268" cy="1512000"/>
              </a:xfrm>
              <a:prstGeom prst="rect">
                <a:avLst/>
              </a:prstGeom>
              <a:solidFill>
                <a:schemeClr val="accent2">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JOHN THE BAPTIST</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grpSp>
        <p:sp>
          <p:nvSpPr>
            <p:cNvPr id="64" name="Rectangle 63">
              <a:extLst>
                <a:ext uri="{FF2B5EF4-FFF2-40B4-BE49-F238E27FC236}">
                  <a16:creationId xmlns:a16="http://schemas.microsoft.com/office/drawing/2014/main" id="{A5213E39-1AB4-4D89-803E-4276865A9FE2}"/>
                </a:ext>
              </a:extLst>
            </p:cNvPr>
            <p:cNvSpPr/>
            <p:nvPr/>
          </p:nvSpPr>
          <p:spPr>
            <a:xfrm>
              <a:off x="6653152" y="2935019"/>
              <a:ext cx="354318" cy="1512000"/>
            </a:xfrm>
            <a:prstGeom prst="rect">
              <a:avLst/>
            </a:prstGeom>
            <a:solidFill>
              <a:schemeClr val="accent6">
                <a:lumMod val="20000"/>
                <a:lumOff val="8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tx1"/>
                  </a:solidFill>
                  <a:latin typeface="Calibri" panose="020F0502020204030204" pitchFamily="34" charset="0"/>
                  <a:cs typeface="Calibri" panose="020F0502020204030204" pitchFamily="34" charset="0"/>
                </a:rPr>
                <a:t>PERSIAN RULE </a:t>
              </a:r>
            </a:p>
          </p:txBody>
        </p:sp>
        <p:sp>
          <p:nvSpPr>
            <p:cNvPr id="68" name="Rectangle 67">
              <a:extLst>
                <a:ext uri="{FF2B5EF4-FFF2-40B4-BE49-F238E27FC236}">
                  <a16:creationId xmlns:a16="http://schemas.microsoft.com/office/drawing/2014/main" id="{5A84F741-BDA7-40EB-9892-E1714A40D042}"/>
                </a:ext>
              </a:extLst>
            </p:cNvPr>
            <p:cNvSpPr/>
            <p:nvPr/>
          </p:nvSpPr>
          <p:spPr>
            <a:xfrm>
              <a:off x="7081319" y="2935019"/>
              <a:ext cx="420440" cy="1512000"/>
            </a:xfrm>
            <a:prstGeom prst="rect">
              <a:avLst/>
            </a:prstGeom>
            <a:solidFill>
              <a:schemeClr val="accent5">
                <a:lumMod val="20000"/>
                <a:lumOff val="8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tx1"/>
                  </a:solidFill>
                  <a:latin typeface="Calibri" panose="020F0502020204030204" pitchFamily="34" charset="0"/>
                  <a:cs typeface="Calibri" panose="020F0502020204030204" pitchFamily="34" charset="0"/>
                </a:rPr>
                <a:t>ALEXANDRIAN</a:t>
              </a:r>
            </a:p>
          </p:txBody>
        </p:sp>
        <p:sp>
          <p:nvSpPr>
            <p:cNvPr id="70" name="Rectangle 69">
              <a:extLst>
                <a:ext uri="{FF2B5EF4-FFF2-40B4-BE49-F238E27FC236}">
                  <a16:creationId xmlns:a16="http://schemas.microsoft.com/office/drawing/2014/main" id="{F0657DF9-6BAE-4257-975E-3DCE653686DF}"/>
                </a:ext>
              </a:extLst>
            </p:cNvPr>
            <p:cNvSpPr/>
            <p:nvPr/>
          </p:nvSpPr>
          <p:spPr>
            <a:xfrm>
              <a:off x="7571156" y="2935019"/>
              <a:ext cx="420440" cy="1512000"/>
            </a:xfrm>
            <a:prstGeom prst="rect">
              <a:avLst/>
            </a:prstGeom>
            <a:solidFill>
              <a:schemeClr val="accent4">
                <a:lumMod val="20000"/>
                <a:lumOff val="8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tx1"/>
                  </a:solidFill>
                  <a:latin typeface="Calibri" panose="020F0502020204030204" pitchFamily="34" charset="0"/>
                  <a:cs typeface="Calibri" panose="020F0502020204030204" pitchFamily="34" charset="0"/>
                </a:rPr>
                <a:t>EGYPT RULE </a:t>
              </a:r>
            </a:p>
          </p:txBody>
        </p:sp>
        <p:sp>
          <p:nvSpPr>
            <p:cNvPr id="71" name="Rectangle 70">
              <a:extLst>
                <a:ext uri="{FF2B5EF4-FFF2-40B4-BE49-F238E27FC236}">
                  <a16:creationId xmlns:a16="http://schemas.microsoft.com/office/drawing/2014/main" id="{D4CFA5BD-1C7A-4316-BD03-3CF9256A8FF4}"/>
                </a:ext>
              </a:extLst>
            </p:cNvPr>
            <p:cNvSpPr/>
            <p:nvPr/>
          </p:nvSpPr>
          <p:spPr>
            <a:xfrm>
              <a:off x="8060993" y="2935019"/>
              <a:ext cx="420440" cy="1512000"/>
            </a:xfrm>
            <a:prstGeom prst="rect">
              <a:avLst/>
            </a:prstGeom>
            <a:solidFill>
              <a:schemeClr val="accent3">
                <a:lumMod val="20000"/>
                <a:lumOff val="8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tx1"/>
                  </a:solidFill>
                  <a:latin typeface="Calibri" panose="020F0502020204030204" pitchFamily="34" charset="0"/>
                  <a:cs typeface="Calibri" panose="020F0502020204030204" pitchFamily="34" charset="0"/>
                </a:rPr>
                <a:t>SYRIA RULE </a:t>
              </a:r>
            </a:p>
          </p:txBody>
        </p:sp>
        <p:sp>
          <p:nvSpPr>
            <p:cNvPr id="72" name="Rectangle 71">
              <a:extLst>
                <a:ext uri="{FF2B5EF4-FFF2-40B4-BE49-F238E27FC236}">
                  <a16:creationId xmlns:a16="http://schemas.microsoft.com/office/drawing/2014/main" id="{E9419055-F7EF-4E74-B46F-57750D6F4370}"/>
                </a:ext>
              </a:extLst>
            </p:cNvPr>
            <p:cNvSpPr/>
            <p:nvPr/>
          </p:nvSpPr>
          <p:spPr>
            <a:xfrm>
              <a:off x="8550831" y="2935019"/>
              <a:ext cx="420440" cy="1512000"/>
            </a:xfrm>
            <a:prstGeom prst="rect">
              <a:avLst/>
            </a:prstGeom>
            <a:solidFill>
              <a:schemeClr val="accent2">
                <a:lumMod val="20000"/>
                <a:lumOff val="8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tx1"/>
                  </a:solidFill>
                  <a:latin typeface="Calibri" panose="020F0502020204030204" pitchFamily="34" charset="0"/>
                  <a:cs typeface="Calibri" panose="020F0502020204030204" pitchFamily="34" charset="0"/>
                </a:rPr>
                <a:t>MACCABEAN REVOLT</a:t>
              </a:r>
            </a:p>
          </p:txBody>
        </p:sp>
        <p:sp>
          <p:nvSpPr>
            <p:cNvPr id="73" name="Rectangle 72">
              <a:extLst>
                <a:ext uri="{FF2B5EF4-FFF2-40B4-BE49-F238E27FC236}">
                  <a16:creationId xmlns:a16="http://schemas.microsoft.com/office/drawing/2014/main" id="{D99D8491-6CBF-48EE-986E-34AF047B4F49}"/>
                </a:ext>
              </a:extLst>
            </p:cNvPr>
            <p:cNvSpPr/>
            <p:nvPr/>
          </p:nvSpPr>
          <p:spPr>
            <a:xfrm>
              <a:off x="9040668" y="2935019"/>
              <a:ext cx="420440" cy="1512000"/>
            </a:xfrm>
            <a:prstGeom prst="rect">
              <a:avLst/>
            </a:prstGeom>
            <a:solidFill>
              <a:schemeClr val="accent1">
                <a:lumMod val="20000"/>
                <a:lumOff val="8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tx1"/>
                  </a:solidFill>
                  <a:latin typeface="Calibri" panose="020F0502020204030204" pitchFamily="34" charset="0"/>
                  <a:cs typeface="Calibri" panose="020F0502020204030204" pitchFamily="34" charset="0"/>
                </a:rPr>
                <a:t>ROMAN RULE </a:t>
              </a:r>
            </a:p>
          </p:txBody>
        </p:sp>
        <p:sp>
          <p:nvSpPr>
            <p:cNvPr id="74" name="Rectangle 73">
              <a:extLst>
                <a:ext uri="{FF2B5EF4-FFF2-40B4-BE49-F238E27FC236}">
                  <a16:creationId xmlns:a16="http://schemas.microsoft.com/office/drawing/2014/main" id="{285F13B3-5641-421E-9AA2-8363DF2340BA}"/>
                </a:ext>
              </a:extLst>
            </p:cNvPr>
            <p:cNvSpPr/>
            <p:nvPr/>
          </p:nvSpPr>
          <p:spPr>
            <a:xfrm>
              <a:off x="9530504" y="2935019"/>
              <a:ext cx="420440" cy="1512000"/>
            </a:xfrm>
            <a:prstGeom prst="rect">
              <a:avLst/>
            </a:prstGeom>
            <a:solidFill>
              <a:schemeClr val="tx2">
                <a:lumMod val="20000"/>
                <a:lumOff val="8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tx1"/>
                  </a:solidFill>
                  <a:latin typeface="Calibri" panose="020F0502020204030204" pitchFamily="34" charset="0"/>
                  <a:cs typeface="Calibri" panose="020F0502020204030204" pitchFamily="34" charset="0"/>
                </a:rPr>
                <a:t>JULIUS CAESAR</a:t>
              </a:r>
            </a:p>
          </p:txBody>
        </p:sp>
        <p:sp>
          <p:nvSpPr>
            <p:cNvPr id="75" name="Rectangle 74">
              <a:extLst>
                <a:ext uri="{FF2B5EF4-FFF2-40B4-BE49-F238E27FC236}">
                  <a16:creationId xmlns:a16="http://schemas.microsoft.com/office/drawing/2014/main" id="{8CF97FE0-0A3A-4468-9E06-A4C7F6C20525}"/>
                </a:ext>
              </a:extLst>
            </p:cNvPr>
            <p:cNvSpPr/>
            <p:nvPr/>
          </p:nvSpPr>
          <p:spPr>
            <a:xfrm>
              <a:off x="10020345" y="2935019"/>
              <a:ext cx="420440" cy="1512000"/>
            </a:xfrm>
            <a:prstGeom prst="rect">
              <a:avLst/>
            </a:prstGeom>
            <a:solidFill>
              <a:schemeClr val="bg2">
                <a:lumMod val="9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tx1"/>
                  </a:solidFill>
                  <a:latin typeface="Calibri" panose="020F0502020204030204" pitchFamily="34" charset="0"/>
                  <a:cs typeface="Calibri" panose="020F0502020204030204" pitchFamily="34" charset="0"/>
                </a:rPr>
                <a:t>HEROD THE GREAT</a:t>
              </a:r>
            </a:p>
          </p:txBody>
        </p:sp>
        <p:sp>
          <p:nvSpPr>
            <p:cNvPr id="76" name="TextBox 75">
              <a:extLst>
                <a:ext uri="{FF2B5EF4-FFF2-40B4-BE49-F238E27FC236}">
                  <a16:creationId xmlns:a16="http://schemas.microsoft.com/office/drawing/2014/main" id="{DBA81783-18FF-491B-A388-DDC331CF6AD9}"/>
                </a:ext>
              </a:extLst>
            </p:cNvPr>
            <p:cNvSpPr txBox="1"/>
            <p:nvPr/>
          </p:nvSpPr>
          <p:spPr>
            <a:xfrm>
              <a:off x="9062168" y="4500902"/>
              <a:ext cx="1369627" cy="338554"/>
            </a:xfrm>
            <a:prstGeom prst="rect">
              <a:avLst/>
            </a:prstGeom>
            <a:solidFill>
              <a:schemeClr val="accent1">
                <a:lumMod val="20000"/>
                <a:lumOff val="80000"/>
              </a:schemeClr>
            </a:solidFill>
          </p:spPr>
          <p:txBody>
            <a:bodyPr wrap="square" rtlCol="0">
              <a:spAutoFit/>
            </a:bodyPr>
            <a:lstStyle/>
            <a:p>
              <a:r>
                <a:rPr lang="en-GB" sz="1600" dirty="0">
                  <a:latin typeface="Calibri" panose="020F0502020204030204" pitchFamily="34" charset="0"/>
                  <a:cs typeface="Calibri" panose="020F0502020204030204" pitchFamily="34" charset="0"/>
                </a:rPr>
                <a:t>ROMAN RULE</a:t>
              </a:r>
            </a:p>
          </p:txBody>
        </p:sp>
        <p:sp>
          <p:nvSpPr>
            <p:cNvPr id="77" name="TextBox 76">
              <a:extLst>
                <a:ext uri="{FF2B5EF4-FFF2-40B4-BE49-F238E27FC236}">
                  <a16:creationId xmlns:a16="http://schemas.microsoft.com/office/drawing/2014/main" id="{2C6D6F29-37F3-4EDC-8E0B-A26DBA435F2C}"/>
                </a:ext>
              </a:extLst>
            </p:cNvPr>
            <p:cNvSpPr txBox="1"/>
            <p:nvPr/>
          </p:nvSpPr>
          <p:spPr>
            <a:xfrm>
              <a:off x="7117697" y="4500902"/>
              <a:ext cx="1369627" cy="338554"/>
            </a:xfrm>
            <a:prstGeom prst="rect">
              <a:avLst/>
            </a:prstGeom>
            <a:solidFill>
              <a:schemeClr val="accent5">
                <a:lumMod val="20000"/>
                <a:lumOff val="80000"/>
              </a:schemeClr>
            </a:solidFill>
          </p:spPr>
          <p:txBody>
            <a:bodyPr wrap="square" rtlCol="0">
              <a:spAutoFit/>
            </a:bodyPr>
            <a:lstStyle/>
            <a:p>
              <a:r>
                <a:rPr lang="en-GB" sz="1600" dirty="0">
                  <a:latin typeface="Calibri" panose="020F0502020204030204" pitchFamily="34" charset="0"/>
                  <a:cs typeface="Calibri" panose="020F0502020204030204" pitchFamily="34" charset="0"/>
                </a:rPr>
                <a:t>GREEK RULE</a:t>
              </a:r>
            </a:p>
          </p:txBody>
        </p:sp>
      </p:grpSp>
      <p:sp>
        <p:nvSpPr>
          <p:cNvPr id="5" name="TextBox 4">
            <a:extLst>
              <a:ext uri="{FF2B5EF4-FFF2-40B4-BE49-F238E27FC236}">
                <a16:creationId xmlns:a16="http://schemas.microsoft.com/office/drawing/2014/main" id="{9AEDC4FD-DAB6-42F5-AE6D-A1CECE353C40}"/>
              </a:ext>
            </a:extLst>
          </p:cNvPr>
          <p:cNvSpPr txBox="1"/>
          <p:nvPr/>
        </p:nvSpPr>
        <p:spPr>
          <a:xfrm>
            <a:off x="7081320" y="4837875"/>
            <a:ext cx="4356993" cy="1815882"/>
          </a:xfrm>
          <a:prstGeom prst="rect">
            <a:avLst/>
          </a:prstGeom>
          <a:noFill/>
        </p:spPr>
        <p:txBody>
          <a:bodyPr wrap="square" rtlCol="0">
            <a:spAutoFit/>
          </a:bodyPr>
          <a:lstStyle/>
          <a:p>
            <a:r>
              <a:rPr lang="en-GB" sz="1400" dirty="0">
                <a:latin typeface="Calibri" panose="020F0502020204030204" pitchFamily="34" charset="0"/>
                <a:cs typeface="Calibri" panose="020F0502020204030204" pitchFamily="34" charset="0"/>
              </a:rPr>
              <a:t>Judea ruled by the Persian Empire 536 BC – 330 BC</a:t>
            </a:r>
          </a:p>
          <a:p>
            <a:r>
              <a:rPr lang="en-GB" sz="1400" dirty="0">
                <a:latin typeface="Calibri" panose="020F0502020204030204" pitchFamily="34" charset="0"/>
                <a:cs typeface="Calibri" panose="020F0502020204030204" pitchFamily="34" charset="0"/>
              </a:rPr>
              <a:t>Judea ruled by the Alexandrian Empire: 330 BC — 308 BC</a:t>
            </a:r>
          </a:p>
          <a:p>
            <a:r>
              <a:rPr lang="en-GB" sz="1400" dirty="0">
                <a:latin typeface="Calibri" panose="020F0502020204030204" pitchFamily="34" charset="0"/>
                <a:cs typeface="Calibri" panose="020F0502020204030204" pitchFamily="34" charset="0"/>
              </a:rPr>
              <a:t>Judea ruled by Egypt: 308 BC — 195 BC</a:t>
            </a:r>
          </a:p>
          <a:p>
            <a:r>
              <a:rPr lang="en-GB" sz="1400" dirty="0">
                <a:latin typeface="Calibri" panose="020F0502020204030204" pitchFamily="34" charset="0"/>
                <a:cs typeface="Calibri" panose="020F0502020204030204" pitchFamily="34" charset="0"/>
              </a:rPr>
              <a:t>Judea ruled by Syria: 195 BC — 130 BC</a:t>
            </a:r>
          </a:p>
          <a:p>
            <a:r>
              <a:rPr lang="en-GB" sz="1400" dirty="0">
                <a:latin typeface="Calibri" panose="020F0502020204030204" pitchFamily="34" charset="0"/>
                <a:cs typeface="Calibri" panose="020F0502020204030204" pitchFamily="34" charset="0"/>
              </a:rPr>
              <a:t>Maccabean Revolt: 164 BC — 63 BC</a:t>
            </a:r>
          </a:p>
          <a:p>
            <a:r>
              <a:rPr lang="en-GB" sz="1400" dirty="0">
                <a:latin typeface="Calibri" panose="020F0502020204030204" pitchFamily="34" charset="0"/>
                <a:cs typeface="Calibri" panose="020F0502020204030204" pitchFamily="34" charset="0"/>
              </a:rPr>
              <a:t>Judea ruled by the Roman Empire: 65 BC — AD 70</a:t>
            </a:r>
          </a:p>
          <a:p>
            <a:r>
              <a:rPr lang="en-GB" sz="1400" dirty="0">
                <a:latin typeface="Calibri" panose="020F0502020204030204" pitchFamily="34" charset="0"/>
                <a:cs typeface="Calibri" panose="020F0502020204030204" pitchFamily="34" charset="0"/>
              </a:rPr>
              <a:t>From Republic to Empire Julius Caesar: 46 BC — 44 BC</a:t>
            </a:r>
          </a:p>
          <a:p>
            <a:r>
              <a:rPr lang="en-GB" sz="1400" dirty="0">
                <a:latin typeface="Calibri" panose="020F0502020204030204" pitchFamily="34" charset="0"/>
                <a:cs typeface="Calibri" panose="020F0502020204030204" pitchFamily="34" charset="0"/>
              </a:rPr>
              <a:t>Herod the Great reigns as King of the Jews: 37 BC — 4 BC</a:t>
            </a:r>
            <a:endParaRPr lang="en-GB" sz="1100" dirty="0">
              <a:latin typeface="Calibri" panose="020F0502020204030204" pitchFamily="34" charset="0"/>
              <a:cs typeface="Calibri" panose="020F0502020204030204" pitchFamily="34" charset="0"/>
            </a:endParaRPr>
          </a:p>
        </p:txBody>
      </p:sp>
      <p:sp>
        <p:nvSpPr>
          <p:cNvPr id="85" name="Rectangle 84">
            <a:extLst>
              <a:ext uri="{FF2B5EF4-FFF2-40B4-BE49-F238E27FC236}">
                <a16:creationId xmlns:a16="http://schemas.microsoft.com/office/drawing/2014/main" id="{594D05A9-BE60-4341-8808-E3E1CA79F20B}"/>
              </a:ext>
            </a:extLst>
          </p:cNvPr>
          <p:cNvSpPr/>
          <p:nvPr/>
        </p:nvSpPr>
        <p:spPr>
          <a:xfrm>
            <a:off x="10542619" y="2954418"/>
            <a:ext cx="1477582" cy="1512000"/>
          </a:xfrm>
          <a:prstGeom prst="rect">
            <a:avLst/>
          </a:prstGeom>
          <a:solidFill>
            <a:srgbClr val="FFFF00"/>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The birth </a:t>
            </a:r>
            <a:r>
              <a:rPr lang="en-GB" sz="1600" dirty="0">
                <a:solidFill>
                  <a:prstClr val="black"/>
                </a:solidFill>
                <a:latin typeface="Calibri"/>
              </a:rPr>
              <a:t>of Yeshua Hamashiach</a:t>
            </a:r>
          </a:p>
          <a:p>
            <a:pPr lvl="0" algn="ctr">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Jesus the Christ</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9" name="Star: 5 Points 18">
            <a:extLst>
              <a:ext uri="{FF2B5EF4-FFF2-40B4-BE49-F238E27FC236}">
                <a16:creationId xmlns:a16="http://schemas.microsoft.com/office/drawing/2014/main" id="{F7E97B21-4B7E-4F90-B73E-968F2A3E9DA0}"/>
              </a:ext>
            </a:extLst>
          </p:cNvPr>
          <p:cNvSpPr/>
          <p:nvPr/>
        </p:nvSpPr>
        <p:spPr>
          <a:xfrm>
            <a:off x="10756669" y="1941612"/>
            <a:ext cx="914400" cy="9144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031417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altLang="en-US" dirty="0"/>
              <a:t>First &amp; Second Chronicles</a:t>
            </a:r>
            <a:endParaRPr lang="en-GB" dirty="0"/>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044931" y="2133599"/>
            <a:ext cx="9459681" cy="4250575"/>
          </a:xfrm>
        </p:spPr>
        <p:txBody>
          <a:bodyPr>
            <a:normAutofit/>
          </a:bodyPr>
          <a:lstStyle/>
          <a:p>
            <a:pPr marL="493776" indent="-457200">
              <a:lnSpc>
                <a:spcPct val="90000"/>
              </a:lnSpc>
              <a:buFont typeface="Wingdings 3" panose="05040102010807070707" pitchFamily="18" charset="2"/>
              <a:buChar char="´"/>
              <a:defRPr/>
            </a:pPr>
            <a:r>
              <a:rPr lang="en-GB" sz="2800" dirty="0"/>
              <a:t>History of the kingdom from the point of view of the priest</a:t>
            </a:r>
          </a:p>
          <a:p>
            <a:pPr marL="493776" indent="-457200">
              <a:lnSpc>
                <a:spcPct val="90000"/>
              </a:lnSpc>
              <a:buFont typeface="Wingdings 3" panose="05040102010807070707" pitchFamily="18" charset="2"/>
              <a:buChar char="´"/>
              <a:defRPr/>
            </a:pPr>
            <a:r>
              <a:rPr lang="en-GB" sz="2800" dirty="0"/>
              <a:t>The Prophet is interested in the people of God</a:t>
            </a:r>
          </a:p>
          <a:p>
            <a:pPr marL="493776" indent="-457200">
              <a:lnSpc>
                <a:spcPct val="90000"/>
              </a:lnSpc>
              <a:buFont typeface="Wingdings 3" panose="05040102010807070707" pitchFamily="18" charset="2"/>
              <a:buChar char="´"/>
              <a:defRPr/>
            </a:pPr>
            <a:r>
              <a:rPr lang="en-GB" sz="2800" dirty="0"/>
              <a:t>The Priest is interested in the house of God</a:t>
            </a:r>
          </a:p>
          <a:p>
            <a:pPr marL="493776" indent="-457200">
              <a:lnSpc>
                <a:spcPct val="90000"/>
              </a:lnSpc>
              <a:buFont typeface="Wingdings 3" panose="05040102010807070707" pitchFamily="18" charset="2"/>
              <a:buChar char="´"/>
              <a:defRPr/>
            </a:pPr>
            <a:r>
              <a:rPr lang="en-GB" sz="2800" dirty="0"/>
              <a:t>A Prophet can minister anywhere (even in the northern kingdom)</a:t>
            </a:r>
          </a:p>
          <a:p>
            <a:pPr marL="493776" indent="-457200">
              <a:lnSpc>
                <a:spcPct val="90000"/>
              </a:lnSpc>
              <a:buFont typeface="Wingdings 3" panose="05040102010807070707" pitchFamily="18" charset="2"/>
              <a:buChar char="´"/>
              <a:defRPr/>
            </a:pPr>
            <a:r>
              <a:rPr lang="en-GB" sz="2800" dirty="0"/>
              <a:t>A Priest can only operate in the sanctuary</a:t>
            </a:r>
          </a:p>
          <a:p>
            <a:pPr marL="493776" indent="-457200">
              <a:lnSpc>
                <a:spcPct val="90000"/>
              </a:lnSpc>
              <a:buFont typeface="Wingdings 3" panose="05040102010807070707" pitchFamily="18" charset="2"/>
              <a:buChar char="´"/>
              <a:defRPr/>
            </a:pPr>
            <a:r>
              <a:rPr lang="en-GB" sz="2800" dirty="0"/>
              <a:t>Therefore Chronicles is only interested in the southern kingdom.</a:t>
            </a:r>
          </a:p>
          <a:p>
            <a:endParaRPr lang="en-GB" sz="2800" dirty="0"/>
          </a:p>
          <a:p>
            <a:endParaRPr lang="en-GB" sz="2800" dirty="0"/>
          </a:p>
        </p:txBody>
      </p:sp>
    </p:spTree>
    <p:extLst>
      <p:ext uri="{BB962C8B-B14F-4D97-AF65-F5344CB8AC3E}">
        <p14:creationId xmlns:p14="http://schemas.microsoft.com/office/powerpoint/2010/main" val="223918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592925" y="624110"/>
            <a:ext cx="8911687" cy="755803"/>
          </a:xfrm>
        </p:spPr>
        <p:txBody>
          <a:bodyPr/>
          <a:lstStyle/>
          <a:p>
            <a:r>
              <a:rPr lang="en-GB" altLang="en-US" dirty="0"/>
              <a:t>First &amp; Second Chronicles</a:t>
            </a:r>
            <a:endParaRPr lang="en-GB" dirty="0"/>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lnSpcReduction="10000"/>
          </a:bodyPr>
          <a:lstStyle/>
          <a:p>
            <a:r>
              <a:rPr lang="en-GB" altLang="en-US" sz="2800" dirty="0"/>
              <a:t>Note what is missing from Chronicles</a:t>
            </a:r>
          </a:p>
          <a:p>
            <a:r>
              <a:rPr lang="en-GB" altLang="en-US" sz="2800" dirty="0"/>
              <a:t>History of Samuel &amp; the reign of Saul (only his death - because it gave way to David)</a:t>
            </a:r>
          </a:p>
          <a:p>
            <a:r>
              <a:rPr lang="en-GB" altLang="en-US" sz="2800" dirty="0"/>
              <a:t>Elijah &amp; Elisha are omitted (because they ministered in the northern kingdom)</a:t>
            </a:r>
          </a:p>
          <a:p>
            <a:r>
              <a:rPr lang="en-GB" altLang="en-US" sz="2800" dirty="0"/>
              <a:t>Chronicles is only interested in the sanctuary and David’s line because he wanted to build the Temple</a:t>
            </a:r>
            <a:endParaRPr lang="en-GB" sz="2800" dirty="0"/>
          </a:p>
          <a:p>
            <a:endParaRPr lang="en-GB" sz="2800" dirty="0"/>
          </a:p>
        </p:txBody>
      </p:sp>
    </p:spTree>
    <p:extLst>
      <p:ext uri="{BB962C8B-B14F-4D97-AF65-F5344CB8AC3E}">
        <p14:creationId xmlns:p14="http://schemas.microsoft.com/office/powerpoint/2010/main" val="3788170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592925" y="624110"/>
            <a:ext cx="8911687" cy="805679"/>
          </a:xfrm>
        </p:spPr>
        <p:txBody>
          <a:bodyPr/>
          <a:lstStyle/>
          <a:p>
            <a:r>
              <a:rPr lang="en-GB" altLang="en-US" dirty="0"/>
              <a:t>First Chronicles</a:t>
            </a:r>
            <a:endParaRPr lang="en-GB" dirty="0"/>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554480" y="2175164"/>
            <a:ext cx="10349345" cy="4250574"/>
          </a:xfrm>
        </p:spPr>
        <p:txBody>
          <a:bodyPr>
            <a:normAutofit fontScale="92500" lnSpcReduction="20000"/>
          </a:bodyPr>
          <a:lstStyle/>
          <a:p>
            <a:pPr marL="493776" indent="-457200">
              <a:buFont typeface="Wingdings 3" panose="05040102010807070707" pitchFamily="18" charset="2"/>
              <a:buChar char=""/>
              <a:defRPr/>
            </a:pPr>
            <a:r>
              <a:rPr lang="en-GB" sz="3000" dirty="0"/>
              <a:t>Begins with Adam and ends with the death of David, because David was the architect of the Temple project.</a:t>
            </a:r>
          </a:p>
          <a:p>
            <a:pPr marL="493776" indent="-457200">
              <a:buFont typeface="Wingdings 3" panose="05040102010807070707" pitchFamily="18" charset="2"/>
              <a:buChar char=""/>
              <a:defRPr/>
            </a:pPr>
            <a:r>
              <a:rPr lang="en-GB" sz="3000" dirty="0"/>
              <a:t>Filled with chronologies. This is Israel’s Somerset House</a:t>
            </a:r>
          </a:p>
          <a:p>
            <a:pPr marL="493776" indent="-457200">
              <a:buFont typeface="Wingdings 3" panose="05040102010807070707" pitchFamily="18" charset="2"/>
              <a:buChar char=""/>
              <a:defRPr/>
            </a:pPr>
            <a:r>
              <a:rPr lang="en-GB" sz="3000" dirty="0"/>
              <a:t>They are important in Chronicles because the Levites and the priests had to prove their ancestry before they could minister.</a:t>
            </a:r>
          </a:p>
          <a:p>
            <a:pPr marL="493776" indent="-457200">
              <a:buFont typeface="Wingdings 3" panose="05040102010807070707" pitchFamily="18" charset="2"/>
              <a:buChar char=""/>
              <a:defRPr/>
            </a:pPr>
            <a:r>
              <a:rPr lang="en-GB" sz="3000" dirty="0"/>
              <a:t>Also from the priests’ view the </a:t>
            </a:r>
            <a:r>
              <a:rPr lang="en-US" sz="3000" dirty="0"/>
              <a:t>living links were pointers to the Messiah. If the chain had been broken (for example at the hand of Athaliah 2 Kings 8) then there would have been no Messiah</a:t>
            </a:r>
            <a:endParaRPr lang="en-GB" sz="3000" dirty="0"/>
          </a:p>
          <a:p>
            <a:endParaRPr lang="en-GB" sz="2800" dirty="0"/>
          </a:p>
          <a:p>
            <a:endParaRPr lang="en-GB" sz="2800" dirty="0"/>
          </a:p>
        </p:txBody>
      </p:sp>
    </p:spTree>
    <p:extLst>
      <p:ext uri="{BB962C8B-B14F-4D97-AF65-F5344CB8AC3E}">
        <p14:creationId xmlns:p14="http://schemas.microsoft.com/office/powerpoint/2010/main" val="6069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592925" y="624110"/>
            <a:ext cx="8911687" cy="830617"/>
          </a:xfrm>
        </p:spPr>
        <p:txBody>
          <a:bodyPr/>
          <a:lstStyle/>
          <a:p>
            <a:r>
              <a:rPr lang="en-GB" altLang="en-US" dirty="0"/>
              <a:t>Second Chronicles</a:t>
            </a:r>
            <a:endParaRPr lang="en-GB" dirty="0"/>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altLang="en-US" sz="2800" dirty="0"/>
              <a:t>Begins with the building of the Temple</a:t>
            </a:r>
          </a:p>
          <a:p>
            <a:r>
              <a:rPr lang="en-GB" altLang="en-US" sz="2800" dirty="0"/>
              <a:t>Ends with the burning of the Temple</a:t>
            </a:r>
          </a:p>
          <a:p>
            <a:r>
              <a:rPr lang="en-US" altLang="en-US" sz="2800" dirty="0"/>
              <a:t>When the temple was burned the heart of God was touched.  Read the book of Lamentations in this respect.</a:t>
            </a:r>
            <a:endParaRPr lang="en-GB" altLang="en-US" sz="2800" dirty="0"/>
          </a:p>
          <a:p>
            <a:r>
              <a:rPr lang="en-GB" altLang="en-US" sz="2800" dirty="0"/>
              <a:t>They demonstrate one of God’s chief goals in history – the house of God</a:t>
            </a:r>
            <a:endParaRPr lang="en-GB" sz="2800" dirty="0"/>
          </a:p>
        </p:txBody>
      </p:sp>
    </p:spTree>
    <p:extLst>
      <p:ext uri="{BB962C8B-B14F-4D97-AF65-F5344CB8AC3E}">
        <p14:creationId xmlns:p14="http://schemas.microsoft.com/office/powerpoint/2010/main" val="260665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592925" y="624110"/>
            <a:ext cx="8911687" cy="913745"/>
          </a:xfrm>
        </p:spPr>
        <p:txBody>
          <a:bodyPr/>
          <a:lstStyle/>
          <a:p>
            <a:r>
              <a:rPr lang="en-GB" altLang="en-US" dirty="0"/>
              <a:t>Ezra, Nehemiah &amp; Esther</a:t>
            </a:r>
            <a:endParaRPr lang="en-GB" dirty="0"/>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lnSpcReduction="10000"/>
          </a:bodyPr>
          <a:lstStyle/>
          <a:p>
            <a:pPr>
              <a:lnSpc>
                <a:spcPct val="90000"/>
              </a:lnSpc>
            </a:pPr>
            <a:r>
              <a:rPr lang="en-US" altLang="en-US" sz="2800" dirty="0"/>
              <a:t>The main emphasis at the beginning of the twelve historical books was the entering of the land.  </a:t>
            </a:r>
          </a:p>
          <a:p>
            <a:pPr>
              <a:lnSpc>
                <a:spcPct val="90000"/>
              </a:lnSpc>
            </a:pPr>
            <a:r>
              <a:rPr lang="en-US" altLang="en-US" sz="2800" dirty="0"/>
              <a:t>However, by the end of the monarchy the main bulk of the population had been exiled, so the books of Ezra &amp; Nehemiah are going to deal with the matter of getting the ‘seed’ of Abraham back into the ‘land’. </a:t>
            </a:r>
          </a:p>
          <a:p>
            <a:pPr>
              <a:lnSpc>
                <a:spcPct val="90000"/>
              </a:lnSpc>
            </a:pPr>
            <a:r>
              <a:rPr lang="en-US" altLang="en-US" sz="2800" dirty="0"/>
              <a:t>Esther, on the other hand, is dealing with the preservation of the ‘seed’ while exiled.</a:t>
            </a:r>
            <a:endParaRPr lang="en-GB" sz="2800" dirty="0"/>
          </a:p>
        </p:txBody>
      </p:sp>
    </p:spTree>
    <p:extLst>
      <p:ext uri="{BB962C8B-B14F-4D97-AF65-F5344CB8AC3E}">
        <p14:creationId xmlns:p14="http://schemas.microsoft.com/office/powerpoint/2010/main" val="312176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592925" y="624110"/>
            <a:ext cx="8911687" cy="955308"/>
          </a:xfrm>
        </p:spPr>
        <p:txBody>
          <a:bodyPr/>
          <a:lstStyle/>
          <a:p>
            <a:r>
              <a:rPr lang="en-GB" dirty="0"/>
              <a:t>The timeline of Ezra, Nehemiah, Esther</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679171" y="1371600"/>
            <a:ext cx="10191404" cy="5303520"/>
          </a:xfrm>
        </p:spPr>
        <p:txBody>
          <a:bodyPr>
            <a:normAutofit/>
          </a:bodyPr>
          <a:lstStyle/>
          <a:p>
            <a:pPr>
              <a:lnSpc>
                <a:spcPct val="80000"/>
              </a:lnSpc>
            </a:pPr>
            <a:r>
              <a:rPr lang="en-US" altLang="en-US" sz="2800" dirty="0"/>
              <a:t>606 BC: 	Babylon invades and begins the deportation. </a:t>
            </a:r>
          </a:p>
          <a:p>
            <a:pPr>
              <a:lnSpc>
                <a:spcPct val="80000"/>
              </a:lnSpc>
            </a:pPr>
            <a:r>
              <a:rPr lang="en-US" altLang="en-US" sz="2800" dirty="0"/>
              <a:t>587 BC:	Jerusalem falls to the enemy</a:t>
            </a:r>
          </a:p>
          <a:p>
            <a:pPr>
              <a:lnSpc>
                <a:spcPct val="80000"/>
              </a:lnSpc>
            </a:pPr>
            <a:r>
              <a:rPr lang="en-US" altLang="en-US" sz="2800" dirty="0"/>
              <a:t>539 BC: 	Babylon Falls to Cyrus the Persian king.</a:t>
            </a:r>
          </a:p>
          <a:p>
            <a:pPr>
              <a:lnSpc>
                <a:spcPct val="80000"/>
              </a:lnSpc>
            </a:pPr>
            <a:r>
              <a:rPr lang="en-US" altLang="en-US" sz="2800" dirty="0"/>
              <a:t>538 BC: 	Zerubabbel returns with a remnant of 50,000</a:t>
            </a:r>
          </a:p>
          <a:p>
            <a:pPr>
              <a:lnSpc>
                <a:spcPct val="80000"/>
              </a:lnSpc>
            </a:pPr>
            <a:r>
              <a:rPr lang="en-US" altLang="en-US" sz="2800" dirty="0"/>
              <a:t>535 BC: 	The Jews begin to rebuild the temple.</a:t>
            </a:r>
          </a:p>
          <a:p>
            <a:pPr>
              <a:lnSpc>
                <a:spcPct val="80000"/>
              </a:lnSpc>
            </a:pPr>
            <a:r>
              <a:rPr lang="en-US" altLang="en-US" sz="2800" dirty="0"/>
              <a:t>520 BC: 	After fifteen years, the work begins again</a:t>
            </a:r>
          </a:p>
          <a:p>
            <a:pPr>
              <a:lnSpc>
                <a:spcPct val="80000"/>
              </a:lnSpc>
            </a:pPr>
            <a:r>
              <a:rPr lang="en-US" altLang="en-US" sz="2800" dirty="0"/>
              <a:t>515 BC: 	The temple is completed and dedicated</a:t>
            </a:r>
          </a:p>
          <a:p>
            <a:pPr>
              <a:lnSpc>
                <a:spcPct val="80000"/>
              </a:lnSpc>
            </a:pPr>
            <a:r>
              <a:rPr lang="en-US" altLang="en-US" sz="2800" dirty="0"/>
              <a:t>476 BC: 	Esther becomes Queen of Persia</a:t>
            </a:r>
          </a:p>
          <a:p>
            <a:pPr>
              <a:lnSpc>
                <a:spcPct val="80000"/>
              </a:lnSpc>
            </a:pPr>
            <a:r>
              <a:rPr lang="en-US" altLang="en-US" sz="2800" dirty="0"/>
              <a:t>458 BC: 	Ezra travels to Jerusalem (see Ezra 7–10)</a:t>
            </a:r>
          </a:p>
          <a:p>
            <a:pPr>
              <a:lnSpc>
                <a:spcPct val="80000"/>
              </a:lnSpc>
            </a:pPr>
            <a:r>
              <a:rPr lang="en-US" altLang="en-US" sz="2800" dirty="0"/>
              <a:t>445 BC:	Nehemiah prepares to return to Jerusalem</a:t>
            </a:r>
            <a:endParaRPr lang="en-GB" sz="2800" dirty="0"/>
          </a:p>
        </p:txBody>
      </p:sp>
    </p:spTree>
    <p:extLst>
      <p:ext uri="{BB962C8B-B14F-4D97-AF65-F5344CB8AC3E}">
        <p14:creationId xmlns:p14="http://schemas.microsoft.com/office/powerpoint/2010/main" val="74089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592925" y="624110"/>
            <a:ext cx="8911687" cy="805679"/>
          </a:xfrm>
        </p:spPr>
        <p:txBody>
          <a:bodyPr/>
          <a:lstStyle/>
          <a:p>
            <a:r>
              <a:rPr lang="en-GB" altLang="en-US" dirty="0"/>
              <a:t>Ezra, Nehemiah &amp; Esther</a:t>
            </a:r>
            <a:endParaRPr lang="en-GB" dirty="0"/>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003367" y="1596044"/>
            <a:ext cx="9501245" cy="4754880"/>
          </a:xfrm>
        </p:spPr>
        <p:txBody>
          <a:bodyPr>
            <a:normAutofit/>
          </a:bodyPr>
          <a:lstStyle/>
          <a:p>
            <a:pPr>
              <a:lnSpc>
                <a:spcPct val="80000"/>
              </a:lnSpc>
            </a:pPr>
            <a:r>
              <a:rPr lang="en-US" altLang="en-US" sz="2800" dirty="0"/>
              <a:t>In 536, Zerubbabel and Joshua had taken about 50,000 Jews back and eventually rebuilt the temple, this starts in Ezra chapter 3 and is completed by the end of chapter 6.</a:t>
            </a:r>
          </a:p>
          <a:p>
            <a:pPr>
              <a:lnSpc>
                <a:spcPct val="80000"/>
              </a:lnSpc>
            </a:pPr>
            <a:r>
              <a:rPr lang="en-US" altLang="en-US" sz="2800" dirty="0"/>
              <a:t>In 457 there had been a small revival under Ezra chapters 7 to 10, but now it was 445, and God was looking for someone to go to the ruined city and restore safety and order. </a:t>
            </a:r>
          </a:p>
          <a:p>
            <a:pPr>
              <a:lnSpc>
                <a:spcPct val="80000"/>
              </a:lnSpc>
            </a:pPr>
            <a:r>
              <a:rPr lang="en-US" altLang="en-US" sz="2800" dirty="0"/>
              <a:t>Nehemiah was to be that person. Nehemiah had two objectives, first the repairing of the walls of the city, and secondly the reviving of the people which he furthered in co-operation with Ezra.</a:t>
            </a:r>
            <a:endParaRPr lang="en-GB" altLang="en-US" sz="2800" dirty="0"/>
          </a:p>
          <a:p>
            <a:endParaRPr lang="en-GB" sz="2800" dirty="0"/>
          </a:p>
          <a:p>
            <a:endParaRPr lang="en-GB" sz="2800" dirty="0"/>
          </a:p>
        </p:txBody>
      </p:sp>
    </p:spTree>
    <p:extLst>
      <p:ext uri="{BB962C8B-B14F-4D97-AF65-F5344CB8AC3E}">
        <p14:creationId xmlns:p14="http://schemas.microsoft.com/office/powerpoint/2010/main" val="364356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From Babylon to Bethlehem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fontScale="92500"/>
          </a:bodyPr>
          <a:lstStyle/>
          <a:p>
            <a:r>
              <a:rPr lang="en-GB" sz="2800" dirty="0"/>
              <a:t>In our previous lessons we travelled along the timeline of the Old Testament from Creation to Canaan and then from Canaan to Babylon</a:t>
            </a:r>
          </a:p>
          <a:p>
            <a:r>
              <a:rPr lang="en-GB" sz="2800" dirty="0"/>
              <a:t>In the history section this took us to the end of Second Kings and in the Prophetic section this took us to the end of Zephaniah.</a:t>
            </a:r>
          </a:p>
          <a:p>
            <a:r>
              <a:rPr lang="en-GB" sz="2800" dirty="0"/>
              <a:t>In our study in the prophets we also looked at the post exile prophets, Haggai, Zechariah and Malachi</a:t>
            </a:r>
          </a:p>
          <a:p>
            <a:endParaRPr lang="en-GB" sz="2800" dirty="0"/>
          </a:p>
          <a:p>
            <a:endParaRPr lang="en-GB" sz="2800" dirty="0"/>
          </a:p>
        </p:txBody>
      </p:sp>
    </p:spTree>
    <p:extLst>
      <p:ext uri="{BB962C8B-B14F-4D97-AF65-F5344CB8AC3E}">
        <p14:creationId xmlns:p14="http://schemas.microsoft.com/office/powerpoint/2010/main" val="19999932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592925" y="624110"/>
            <a:ext cx="8911687" cy="922057"/>
          </a:xfrm>
        </p:spPr>
        <p:txBody>
          <a:bodyPr/>
          <a:lstStyle/>
          <a:p>
            <a:r>
              <a:rPr lang="en-GB" altLang="en-US" dirty="0"/>
              <a:t>Ezra, Nehemiah &amp; Esther</a:t>
            </a:r>
            <a:endParaRPr lang="en-GB" dirty="0"/>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211185" y="1687484"/>
            <a:ext cx="9293427" cy="4223738"/>
          </a:xfrm>
        </p:spPr>
        <p:txBody>
          <a:bodyPr>
            <a:normAutofit/>
          </a:bodyPr>
          <a:lstStyle/>
          <a:p>
            <a:pPr>
              <a:lnSpc>
                <a:spcPct val="90000"/>
              </a:lnSpc>
            </a:pPr>
            <a:r>
              <a:rPr lang="en-US" altLang="en-US" sz="2800" dirty="0"/>
              <a:t>The events recorded in Esther take place between Ezra 6 and 7.   </a:t>
            </a:r>
          </a:p>
          <a:p>
            <a:pPr>
              <a:lnSpc>
                <a:spcPct val="90000"/>
              </a:lnSpc>
            </a:pPr>
            <a:r>
              <a:rPr lang="en-US" altLang="en-US" sz="2800" dirty="0"/>
              <a:t>The ‘third year of Ahasuerus’ (1:3) would be 483 BC ‘Ahasuerus’ is the title of the Persian ruler, just as Pharaoh was the title of the Egyptian ruler. </a:t>
            </a:r>
          </a:p>
          <a:p>
            <a:pPr>
              <a:lnSpc>
                <a:spcPct val="90000"/>
              </a:lnSpc>
            </a:pPr>
            <a:r>
              <a:rPr lang="en-US" altLang="en-US" sz="2800" dirty="0"/>
              <a:t>Esther nowhere mentions the name of God.  But although Jehovah’s name is not mentioned, His overruling providence is seen in every chapter of the book.</a:t>
            </a:r>
            <a:endParaRPr lang="en-GB" sz="2800" dirty="0"/>
          </a:p>
        </p:txBody>
      </p:sp>
    </p:spTree>
    <p:extLst>
      <p:ext uri="{BB962C8B-B14F-4D97-AF65-F5344CB8AC3E}">
        <p14:creationId xmlns:p14="http://schemas.microsoft.com/office/powerpoint/2010/main" val="219176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592925" y="624110"/>
            <a:ext cx="8911687" cy="888806"/>
          </a:xfrm>
        </p:spPr>
        <p:txBody>
          <a:bodyPr/>
          <a:lstStyle/>
          <a:p>
            <a:r>
              <a:rPr lang="en-GB" altLang="en-US" dirty="0"/>
              <a:t>Ezra, Nehemiah &amp; Esther</a:t>
            </a:r>
            <a:endParaRPr lang="en-GB" dirty="0"/>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903615" y="1729047"/>
            <a:ext cx="9600997" cy="4572000"/>
          </a:xfrm>
        </p:spPr>
        <p:txBody>
          <a:bodyPr>
            <a:normAutofit fontScale="92500"/>
          </a:bodyPr>
          <a:lstStyle/>
          <a:p>
            <a:r>
              <a:rPr lang="en-GB" altLang="en-US" sz="2800" dirty="0"/>
              <a:t>When we studied the minor prophets of the post-exile period we noted the Lord’s three great objectives, now we can compare them in the post-exile history books</a:t>
            </a:r>
          </a:p>
          <a:p>
            <a:r>
              <a:rPr lang="en-GB" altLang="en-US" sz="2800" dirty="0"/>
              <a:t>Ezra - the house of God (cf. Chronicles)</a:t>
            </a:r>
          </a:p>
          <a:p>
            <a:r>
              <a:rPr lang="en-GB" altLang="en-US" sz="2800" dirty="0"/>
              <a:t>Nehemiah - the city of God</a:t>
            </a:r>
          </a:p>
          <a:p>
            <a:r>
              <a:rPr lang="en-GB" altLang="en-US" sz="2800" dirty="0"/>
              <a:t>Esther - the people of god</a:t>
            </a:r>
          </a:p>
          <a:p>
            <a:r>
              <a:rPr lang="en-GB" altLang="en-US" sz="2800" dirty="0"/>
              <a:t>Haggai - the house of God</a:t>
            </a:r>
          </a:p>
          <a:p>
            <a:r>
              <a:rPr lang="en-GB" altLang="en-US" sz="2800" dirty="0"/>
              <a:t>Zechariah - the house and city of God</a:t>
            </a:r>
          </a:p>
          <a:p>
            <a:r>
              <a:rPr lang="en-GB" altLang="en-US" sz="2800" dirty="0"/>
              <a:t>Malachi - the people of God</a:t>
            </a:r>
          </a:p>
        </p:txBody>
      </p:sp>
    </p:spTree>
    <p:extLst>
      <p:ext uri="{BB962C8B-B14F-4D97-AF65-F5344CB8AC3E}">
        <p14:creationId xmlns:p14="http://schemas.microsoft.com/office/powerpoint/2010/main" val="176315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592925" y="624110"/>
            <a:ext cx="8911687" cy="880494"/>
          </a:xfrm>
        </p:spPr>
        <p:txBody>
          <a:bodyPr/>
          <a:lstStyle/>
          <a:p>
            <a:r>
              <a:rPr lang="en-GB" dirty="0"/>
              <a:t>The Intertestamental Period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sz="2800" dirty="0"/>
              <a:t>Malachi closes around 400 BC</a:t>
            </a:r>
          </a:p>
          <a:p>
            <a:pPr>
              <a:lnSpc>
                <a:spcPct val="80000"/>
              </a:lnSpc>
            </a:pPr>
            <a:r>
              <a:rPr lang="en-US" altLang="en-US" sz="2800" dirty="0"/>
              <a:t>In 538 BC, under the authority of Cyrus, Zerubabbel and the 50,000 returnees go back to the land.</a:t>
            </a:r>
          </a:p>
          <a:p>
            <a:pPr>
              <a:lnSpc>
                <a:spcPct val="80000"/>
              </a:lnSpc>
            </a:pPr>
            <a:r>
              <a:rPr lang="en-US" altLang="en-US" sz="2800" dirty="0"/>
              <a:t>Ezra returns some 80 years later (458 BC) with a further 2000 returnees.</a:t>
            </a:r>
          </a:p>
          <a:p>
            <a:pPr>
              <a:lnSpc>
                <a:spcPct val="80000"/>
              </a:lnSpc>
            </a:pPr>
            <a:r>
              <a:rPr lang="en-US" altLang="en-US" sz="2800" dirty="0"/>
              <a:t>And Nehemiah returns 12 years later (445 BC)</a:t>
            </a:r>
          </a:p>
          <a:p>
            <a:pPr>
              <a:lnSpc>
                <a:spcPct val="80000"/>
              </a:lnSpc>
            </a:pPr>
            <a:r>
              <a:rPr lang="en-US" altLang="en-US" sz="2800" dirty="0"/>
              <a:t>All this is under the approval of the various kings of the Media-Persian Empire</a:t>
            </a:r>
          </a:p>
          <a:p>
            <a:pPr>
              <a:lnSpc>
                <a:spcPct val="80000"/>
              </a:lnSpc>
            </a:pPr>
            <a:endParaRPr lang="en-US" altLang="en-US" sz="2800" dirty="0"/>
          </a:p>
          <a:p>
            <a:endParaRPr lang="en-GB" sz="2800" dirty="0"/>
          </a:p>
        </p:txBody>
      </p:sp>
    </p:spTree>
    <p:extLst>
      <p:ext uri="{BB962C8B-B14F-4D97-AF65-F5344CB8AC3E}">
        <p14:creationId xmlns:p14="http://schemas.microsoft.com/office/powerpoint/2010/main" val="214795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592925" y="624110"/>
            <a:ext cx="8911687" cy="739177"/>
          </a:xfrm>
        </p:spPr>
        <p:txBody>
          <a:bodyPr/>
          <a:lstStyle/>
          <a:p>
            <a:r>
              <a:rPr lang="en-GB" dirty="0"/>
              <a:t>The Intertestamental Period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lnSpcReduction="10000"/>
          </a:bodyPr>
          <a:lstStyle/>
          <a:p>
            <a:r>
              <a:rPr lang="en-GB" sz="2800" dirty="0"/>
              <a:t>Our Old Testament closes with a tiny proportion of the chosen people of God back in their land</a:t>
            </a:r>
          </a:p>
          <a:p>
            <a:r>
              <a:rPr lang="en-GB" sz="2800" dirty="0"/>
              <a:t>The situation could not have been more bleak from a national point of view</a:t>
            </a:r>
          </a:p>
          <a:p>
            <a:r>
              <a:rPr lang="en-GB" sz="2800" dirty="0"/>
              <a:t>Around 2 million had entered the land (600,000 men of military age)</a:t>
            </a:r>
          </a:p>
          <a:p>
            <a:r>
              <a:rPr lang="en-GB" sz="2800" dirty="0"/>
              <a:t>They had been removed from the land by Assyria and Babylon</a:t>
            </a:r>
          </a:p>
          <a:p>
            <a:endParaRPr lang="en-GB" sz="2800" dirty="0"/>
          </a:p>
          <a:p>
            <a:endParaRPr lang="en-GB" sz="2800" dirty="0"/>
          </a:p>
        </p:txBody>
      </p:sp>
    </p:spTree>
    <p:extLst>
      <p:ext uri="{BB962C8B-B14F-4D97-AF65-F5344CB8AC3E}">
        <p14:creationId xmlns:p14="http://schemas.microsoft.com/office/powerpoint/2010/main" val="244983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Intertestamental Period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sz="2800" dirty="0"/>
              <a:t>Now Media-Persia rules over both Babylon and Assyria</a:t>
            </a:r>
          </a:p>
          <a:p>
            <a:r>
              <a:rPr lang="en-GB" sz="2800" dirty="0"/>
              <a:t>The rulers are kindly disposed to the People of Israel and allow a return but only of 50,000</a:t>
            </a:r>
          </a:p>
          <a:p>
            <a:r>
              <a:rPr lang="en-GB" sz="2800" dirty="0"/>
              <a:t>Nor is it a return to independence, they are still subject of the Persian Empire and will remain so for 200 years until the rise of a new world power</a:t>
            </a:r>
          </a:p>
          <a:p>
            <a:endParaRPr lang="en-GB" sz="2800" dirty="0"/>
          </a:p>
          <a:p>
            <a:endParaRPr lang="en-GB" sz="2800" dirty="0"/>
          </a:p>
        </p:txBody>
      </p:sp>
    </p:spTree>
    <p:extLst>
      <p:ext uri="{BB962C8B-B14F-4D97-AF65-F5344CB8AC3E}">
        <p14:creationId xmlns:p14="http://schemas.microsoft.com/office/powerpoint/2010/main" val="262240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the Empires of the world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928553" y="1662545"/>
            <a:ext cx="9817330" cy="5054139"/>
          </a:xfrm>
        </p:spPr>
        <p:txBody>
          <a:bodyPr>
            <a:normAutofit/>
          </a:bodyPr>
          <a:lstStyle/>
          <a:p>
            <a:r>
              <a:rPr lang="en-GB" sz="2800" dirty="0"/>
              <a:t>Tremendous changes take place in the life of the nation before the opening of the New Testament and they are forged in the tumult of the rise and fall of world empires</a:t>
            </a:r>
          </a:p>
          <a:p>
            <a:r>
              <a:rPr lang="en-GB" sz="2800" dirty="0"/>
              <a:t>All of this was seen exactly by Daniel as he served in the courts of the Babylonian and then Persian kings</a:t>
            </a:r>
          </a:p>
          <a:p>
            <a:r>
              <a:rPr lang="en-GB" sz="2800" dirty="0"/>
              <a:t>In the visions seen, or interpreted, recorded in Daniel chapters 2, 7 and 8, five great empires are identified some of them with sub-divisions.</a:t>
            </a:r>
          </a:p>
        </p:txBody>
      </p:sp>
    </p:spTree>
    <p:extLst>
      <p:ext uri="{BB962C8B-B14F-4D97-AF65-F5344CB8AC3E}">
        <p14:creationId xmlns:p14="http://schemas.microsoft.com/office/powerpoint/2010/main" val="1388541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the Empires of the world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133600"/>
            <a:ext cx="8915400" cy="4499956"/>
          </a:xfrm>
        </p:spPr>
        <p:txBody>
          <a:bodyPr>
            <a:normAutofit/>
          </a:bodyPr>
          <a:lstStyle/>
          <a:p>
            <a:r>
              <a:rPr lang="en-GB" sz="2800" dirty="0"/>
              <a:t>Babylon, Media-Persian, Greek (and the subsequent division of the Greek Empire) and Roman (including a future revival of the Roman Empire)</a:t>
            </a:r>
          </a:p>
          <a:p>
            <a:r>
              <a:rPr lang="en-GB" sz="2800" dirty="0"/>
              <a:t>They are depicted as metals in chapter 2; </a:t>
            </a:r>
            <a:br>
              <a:rPr lang="en-GB" sz="2800" dirty="0"/>
            </a:br>
            <a:r>
              <a:rPr lang="en-GB" sz="2800" dirty="0"/>
              <a:t>wild fantasy beasts in Chapter 7; </a:t>
            </a:r>
            <a:br>
              <a:rPr lang="en-GB" sz="2800" dirty="0"/>
            </a:br>
            <a:r>
              <a:rPr lang="en-GB" sz="2800" dirty="0"/>
              <a:t>and as a ram and a he-goat in chapter 8 </a:t>
            </a:r>
          </a:p>
          <a:p>
            <a:r>
              <a:rPr lang="en-GB" sz="2800" dirty="0"/>
              <a:t>Four principal empires Babylon, Persia, Greece, and Rome</a:t>
            </a:r>
          </a:p>
          <a:p>
            <a:endParaRPr lang="en-GB" sz="2800" dirty="0"/>
          </a:p>
        </p:txBody>
      </p:sp>
    </p:spTree>
    <p:extLst>
      <p:ext uri="{BB962C8B-B14F-4D97-AF65-F5344CB8AC3E}">
        <p14:creationId xmlns:p14="http://schemas.microsoft.com/office/powerpoint/2010/main" val="313125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the Empires of the world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269375" y="1778923"/>
            <a:ext cx="9235237" cy="4813069"/>
          </a:xfrm>
        </p:spPr>
        <p:txBody>
          <a:bodyPr>
            <a:normAutofit fontScale="92500" lnSpcReduction="10000"/>
          </a:bodyPr>
          <a:lstStyle/>
          <a:p>
            <a:r>
              <a:rPr lang="en-GB" sz="3000" dirty="0"/>
              <a:t>The remnant would continue to serve Persia for 200 years after the return. Hence the Aramaic language as the spoken language of the people</a:t>
            </a:r>
          </a:p>
          <a:p>
            <a:r>
              <a:rPr lang="en-GB" sz="3000" dirty="0"/>
              <a:t>When Alexander the Great conquered the Persian Empire in the region of Syria (330 BC), Judea came under Greek control for a total of 200 years. Hence Greek as the language of the administrative class</a:t>
            </a:r>
          </a:p>
          <a:p>
            <a:r>
              <a:rPr lang="en-GB" sz="3000" dirty="0"/>
              <a:t>But as Daniel foresaw the Greek Empire would divide, after the death of Alexander, into four parts.  See Daniel 8:21-22.</a:t>
            </a:r>
          </a:p>
          <a:p>
            <a:endParaRPr lang="en-GB" sz="2800" dirty="0"/>
          </a:p>
        </p:txBody>
      </p:sp>
    </p:spTree>
    <p:extLst>
      <p:ext uri="{BB962C8B-B14F-4D97-AF65-F5344CB8AC3E}">
        <p14:creationId xmlns:p14="http://schemas.microsoft.com/office/powerpoint/2010/main" val="235228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the Empires of the world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579418" y="1612669"/>
            <a:ext cx="10099964" cy="4298553"/>
          </a:xfrm>
        </p:spPr>
        <p:txBody>
          <a:bodyPr>
            <a:noAutofit/>
          </a:bodyPr>
          <a:lstStyle/>
          <a:p>
            <a:r>
              <a:rPr lang="en-GB" sz="2800" dirty="0"/>
              <a:t>His four leading generals took over the empire but soon they battled with each other for power. Eventually the Hellenistic (Greek) world settled into four stable power blocs: </a:t>
            </a:r>
          </a:p>
          <a:p>
            <a:pPr lvl="1"/>
            <a:r>
              <a:rPr lang="en-GB" sz="2800" dirty="0"/>
              <a:t>Ptolemaic Egypt, </a:t>
            </a:r>
          </a:p>
          <a:p>
            <a:pPr lvl="1"/>
            <a:r>
              <a:rPr lang="en-GB" sz="2800" dirty="0"/>
              <a:t>Seleucid Mesopotamia and Central Asia, </a:t>
            </a:r>
          </a:p>
          <a:p>
            <a:pPr lvl="1"/>
            <a:r>
              <a:rPr lang="en-GB" sz="2800" dirty="0"/>
              <a:t>Attalid Anatolia,</a:t>
            </a:r>
          </a:p>
          <a:p>
            <a:pPr lvl="1"/>
            <a:r>
              <a:rPr lang="en-GB" sz="2800" dirty="0"/>
              <a:t>and Antigonid Macedon. </a:t>
            </a:r>
          </a:p>
        </p:txBody>
      </p:sp>
    </p:spTree>
    <p:extLst>
      <p:ext uri="{BB962C8B-B14F-4D97-AF65-F5344CB8AC3E}">
        <p14:creationId xmlns:p14="http://schemas.microsoft.com/office/powerpoint/2010/main" val="8173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the Empires of the world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828800"/>
            <a:ext cx="9692639" cy="4082422"/>
          </a:xfrm>
        </p:spPr>
        <p:txBody>
          <a:bodyPr>
            <a:normAutofit lnSpcReduction="10000"/>
          </a:bodyPr>
          <a:lstStyle/>
          <a:p>
            <a:r>
              <a:rPr lang="en-GB" sz="2800" dirty="0"/>
              <a:t>The history of the world empires at this time is fascinating but we must limit our interest to the Persian empire and the power bases of Egypt and Syria</a:t>
            </a:r>
          </a:p>
          <a:p>
            <a:r>
              <a:rPr lang="en-GB" sz="2800" dirty="0"/>
              <a:t>Keep in mind that these powers are still divisions of the Greek Empire, the language is Greek, the philosophies are Greek and the culture is Greek</a:t>
            </a:r>
          </a:p>
          <a:p>
            <a:r>
              <a:rPr lang="en-GB" sz="2800" dirty="0"/>
              <a:t>For those colonised people, in the Greek Empire, the way to advance was to become ‘Hellenised’</a:t>
            </a:r>
          </a:p>
          <a:p>
            <a:endParaRPr lang="en-GB" sz="2800" dirty="0"/>
          </a:p>
          <a:p>
            <a:endParaRPr lang="en-GB" sz="2800" dirty="0"/>
          </a:p>
          <a:p>
            <a:endParaRPr lang="en-GB" sz="2800" dirty="0"/>
          </a:p>
          <a:p>
            <a:endParaRPr lang="en-GB" sz="2800" dirty="0"/>
          </a:p>
        </p:txBody>
      </p:sp>
    </p:spTree>
    <p:extLst>
      <p:ext uri="{BB962C8B-B14F-4D97-AF65-F5344CB8AC3E}">
        <p14:creationId xmlns:p14="http://schemas.microsoft.com/office/powerpoint/2010/main" val="190552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From Babylon to Bethlehem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fontScale="92500"/>
          </a:bodyPr>
          <a:lstStyle/>
          <a:p>
            <a:r>
              <a:rPr lang="en-GB" sz="2800" dirty="0"/>
              <a:t>We are now going to look at the last of the history books including First and Second Chronicles.</a:t>
            </a:r>
          </a:p>
          <a:p>
            <a:r>
              <a:rPr lang="en-GB" sz="2800" dirty="0"/>
              <a:t>In timeline terms The Chronicles cover the same period as the books of Kings but they were compiled post-exile and are indeed the last books of the Jewish canon</a:t>
            </a:r>
          </a:p>
          <a:p>
            <a:r>
              <a:rPr lang="en-GB" sz="2800" dirty="0"/>
              <a:t>The history books of the exile and return are Ezra, Nehemiah and Esther</a:t>
            </a:r>
          </a:p>
          <a:p>
            <a:endParaRPr lang="en-GB" sz="2800" dirty="0"/>
          </a:p>
          <a:p>
            <a:endParaRPr lang="en-GB" sz="2800" dirty="0"/>
          </a:p>
        </p:txBody>
      </p:sp>
    </p:spTree>
    <p:extLst>
      <p:ext uri="{BB962C8B-B14F-4D97-AF65-F5344CB8AC3E}">
        <p14:creationId xmlns:p14="http://schemas.microsoft.com/office/powerpoint/2010/main" val="208473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the Empires of the world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903615" y="1753985"/>
            <a:ext cx="9600997" cy="4157237"/>
          </a:xfrm>
        </p:spPr>
        <p:txBody>
          <a:bodyPr>
            <a:normAutofit fontScale="92500"/>
          </a:bodyPr>
          <a:lstStyle/>
          <a:p>
            <a:r>
              <a:rPr lang="en-GB" sz="3000" dirty="0">
                <a:cs typeface="Calibri" panose="020F0502020204030204" pitchFamily="34" charset="0"/>
              </a:rPr>
              <a:t>Judea ruled by the Persian Empire 536 BC – 330 BC</a:t>
            </a:r>
          </a:p>
          <a:p>
            <a:r>
              <a:rPr lang="en-GB" sz="3000" dirty="0">
                <a:cs typeface="Calibri" panose="020F0502020204030204" pitchFamily="34" charset="0"/>
              </a:rPr>
              <a:t>Judea ruled by Alexander: 330 BC — 308 BC</a:t>
            </a:r>
          </a:p>
          <a:p>
            <a:r>
              <a:rPr lang="en-GB" sz="3000" dirty="0">
                <a:cs typeface="Calibri" panose="020F0502020204030204" pitchFamily="34" charset="0"/>
              </a:rPr>
              <a:t>Judea ruled by Egypt: 308 BC — 195 BC</a:t>
            </a:r>
          </a:p>
          <a:p>
            <a:r>
              <a:rPr lang="en-GB" sz="3000" dirty="0">
                <a:cs typeface="Calibri" panose="020F0502020204030204" pitchFamily="34" charset="0"/>
              </a:rPr>
              <a:t>Judea ruled by Syria: 195 BC — 130 BC</a:t>
            </a:r>
          </a:p>
          <a:p>
            <a:r>
              <a:rPr lang="en-GB" sz="3000" dirty="0">
                <a:cs typeface="Calibri" panose="020F0502020204030204" pitchFamily="34" charset="0"/>
              </a:rPr>
              <a:t>Maccabean Revolt: 164 BC — 63 BC</a:t>
            </a:r>
          </a:p>
          <a:p>
            <a:r>
              <a:rPr lang="en-GB" sz="3000" dirty="0">
                <a:cs typeface="Calibri" panose="020F0502020204030204" pitchFamily="34" charset="0"/>
              </a:rPr>
              <a:t>Judea ruled by the Roman Empire: 63 BC — AD 70</a:t>
            </a:r>
          </a:p>
          <a:p>
            <a:r>
              <a:rPr lang="en-GB" sz="3000" dirty="0">
                <a:cs typeface="Calibri" panose="020F0502020204030204" pitchFamily="34" charset="0"/>
              </a:rPr>
              <a:t>Herod reigns as King of the Jews: 37 BC — 4 BC</a:t>
            </a:r>
          </a:p>
          <a:p>
            <a:endParaRPr lang="en-GB" sz="2800" dirty="0"/>
          </a:p>
          <a:p>
            <a:endParaRPr lang="en-GB" sz="2800" dirty="0"/>
          </a:p>
        </p:txBody>
      </p:sp>
    </p:spTree>
    <p:extLst>
      <p:ext uri="{BB962C8B-B14F-4D97-AF65-F5344CB8AC3E}">
        <p14:creationId xmlns:p14="http://schemas.microsoft.com/office/powerpoint/2010/main" val="395176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the Empires of the world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903615" y="1753985"/>
            <a:ext cx="9842268" cy="4157237"/>
          </a:xfrm>
        </p:spPr>
        <p:txBody>
          <a:bodyPr>
            <a:normAutofit/>
          </a:bodyPr>
          <a:lstStyle/>
          <a:p>
            <a:r>
              <a:rPr lang="en-GB" sz="3000" dirty="0">
                <a:cs typeface="Calibri" panose="020F0502020204030204" pitchFamily="34" charset="0"/>
              </a:rPr>
              <a:t>We have a 540 year period to consider</a:t>
            </a:r>
          </a:p>
          <a:p>
            <a:pPr lvl="1"/>
            <a:r>
              <a:rPr lang="en-GB" sz="2600" dirty="0">
                <a:cs typeface="Calibri" panose="020F0502020204030204" pitchFamily="34" charset="0"/>
              </a:rPr>
              <a:t>200 years under the Persian Empire</a:t>
            </a:r>
          </a:p>
          <a:p>
            <a:pPr lvl="1"/>
            <a:r>
              <a:rPr lang="en-GB" sz="2600" dirty="0">
                <a:cs typeface="Calibri" panose="020F0502020204030204" pitchFamily="34" charset="0"/>
              </a:rPr>
              <a:t>200 years under Greek (including Egypt and Syria)</a:t>
            </a:r>
          </a:p>
          <a:p>
            <a:pPr lvl="1"/>
            <a:r>
              <a:rPr lang="en-GB" sz="2600" dirty="0">
                <a:cs typeface="Calibri" panose="020F0502020204030204" pitchFamily="34" charset="0"/>
              </a:rPr>
              <a:t>Barely 80 years of the Maccabean independence</a:t>
            </a:r>
          </a:p>
          <a:p>
            <a:pPr lvl="1"/>
            <a:r>
              <a:rPr lang="en-GB" sz="2600" dirty="0">
                <a:cs typeface="Calibri" panose="020F0502020204030204" pitchFamily="34" charset="0"/>
              </a:rPr>
              <a:t>And 60 years under Rome including the time of Herod</a:t>
            </a:r>
          </a:p>
          <a:p>
            <a:r>
              <a:rPr lang="en-GB" sz="2800" dirty="0">
                <a:cs typeface="Calibri" panose="020F0502020204030204" pitchFamily="34" charset="0"/>
              </a:rPr>
              <a:t>But for our purpose we will consider only those aspects that effect changes in the life of the remnant</a:t>
            </a:r>
            <a:endParaRPr lang="en-GB" sz="2800" dirty="0"/>
          </a:p>
          <a:p>
            <a:endParaRPr lang="en-GB" sz="2800" dirty="0"/>
          </a:p>
        </p:txBody>
      </p:sp>
    </p:spTree>
    <p:extLst>
      <p:ext uri="{BB962C8B-B14F-4D97-AF65-F5344CB8AC3E}">
        <p14:creationId xmlns:p14="http://schemas.microsoft.com/office/powerpoint/2010/main" val="35486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normAutofit/>
          </a:bodyPr>
          <a:lstStyle/>
          <a:p>
            <a:r>
              <a:rPr lang="en-GB" dirty="0"/>
              <a:t>The Remnant and the Persian Empire</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903615" y="1753985"/>
            <a:ext cx="9600997" cy="4157237"/>
          </a:xfrm>
        </p:spPr>
        <p:txBody>
          <a:bodyPr>
            <a:normAutofit/>
          </a:bodyPr>
          <a:lstStyle/>
          <a:p>
            <a:r>
              <a:rPr lang="en-GB" sz="2800" dirty="0"/>
              <a:t>Israel had gone into captivity to Assyria and the Assyrian Empire had fallen to the Babylonians just before they also invaded Jerusalem</a:t>
            </a:r>
          </a:p>
          <a:p>
            <a:r>
              <a:rPr lang="en-GB" sz="2800" dirty="0"/>
              <a:t>We recall that it was the Babylonians under Nebuchadnezzar that took Judah into captivity in Babylon but within a short time Babylon had fallen to the Medes and Persians</a:t>
            </a:r>
          </a:p>
          <a:p>
            <a:r>
              <a:rPr lang="en-GB" sz="2800" dirty="0"/>
              <a:t>All according to the purposes of God</a:t>
            </a:r>
          </a:p>
        </p:txBody>
      </p:sp>
    </p:spTree>
    <p:extLst>
      <p:ext uri="{BB962C8B-B14F-4D97-AF65-F5344CB8AC3E}">
        <p14:creationId xmlns:p14="http://schemas.microsoft.com/office/powerpoint/2010/main" val="351210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normAutofit/>
          </a:bodyPr>
          <a:lstStyle/>
          <a:p>
            <a:r>
              <a:rPr lang="en-GB" dirty="0"/>
              <a:t>The Remnant and the Persian Empire</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903615" y="1753985"/>
            <a:ext cx="9600997" cy="4157237"/>
          </a:xfrm>
        </p:spPr>
        <p:txBody>
          <a:bodyPr>
            <a:normAutofit fontScale="92500" lnSpcReduction="10000"/>
          </a:bodyPr>
          <a:lstStyle/>
          <a:p>
            <a:r>
              <a:rPr lang="en-GB" sz="2800" dirty="0"/>
              <a:t>The remnant would be able to return to the land because of the decrees of King Cyrus of whom God had prophesied through Isaiah 200 years before</a:t>
            </a:r>
          </a:p>
          <a:p>
            <a:r>
              <a:rPr lang="en-GB" sz="2800" dirty="0"/>
              <a:t>Who says of Cyrus, ‘He is my shepherd, and he shall fulfill all my purpose’; saying of Jerusalem, ‘She shall be built,’ and of the temple, ‘Your foundation shall be laid.’ Isaiah 44:28 (ESV)</a:t>
            </a:r>
          </a:p>
          <a:p>
            <a:r>
              <a:rPr lang="en-GB" sz="2800" dirty="0"/>
              <a:t>Zerubabbel, then Ezra then Nehemiah would lead the return to restore the house, the city and the people of God</a:t>
            </a:r>
          </a:p>
          <a:p>
            <a:endParaRPr lang="en-GB" sz="2800" dirty="0"/>
          </a:p>
          <a:p>
            <a:endParaRPr lang="en-GB" sz="2800" dirty="0"/>
          </a:p>
        </p:txBody>
      </p:sp>
    </p:spTree>
    <p:extLst>
      <p:ext uri="{BB962C8B-B14F-4D97-AF65-F5344CB8AC3E}">
        <p14:creationId xmlns:p14="http://schemas.microsoft.com/office/powerpoint/2010/main" val="414960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normAutofit/>
          </a:bodyPr>
          <a:lstStyle/>
          <a:p>
            <a:r>
              <a:rPr lang="en-GB" dirty="0"/>
              <a:t>The Remnant and the Persian Empire</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903615" y="1753985"/>
            <a:ext cx="9600997" cy="4729942"/>
          </a:xfrm>
        </p:spPr>
        <p:txBody>
          <a:bodyPr>
            <a:normAutofit lnSpcReduction="10000"/>
          </a:bodyPr>
          <a:lstStyle/>
          <a:p>
            <a:r>
              <a:rPr lang="en-GB" sz="2800" dirty="0"/>
              <a:t>There would be no restoration of the Davidic Kingdom, that must wait until our lord returns in glory</a:t>
            </a:r>
          </a:p>
          <a:p>
            <a:r>
              <a:rPr lang="en-GB" sz="2800" dirty="0"/>
              <a:t>Zerubbabel is a ‘king/priest’ and this would lead to the politicising of the office of the High Priest</a:t>
            </a:r>
          </a:p>
          <a:p>
            <a:r>
              <a:rPr lang="en-GB" sz="2800" dirty="0"/>
              <a:t>For centuries the High Priesthood would be fought over sometimes politically, sometimes violently, and sometimes corruptly.</a:t>
            </a:r>
          </a:p>
          <a:p>
            <a:r>
              <a:rPr lang="en-GB" sz="2800" dirty="0"/>
              <a:t>The returning remnant would clash with the people introduced into the land by the Assyrians and this schism would continue in New Testament times between Jew and Samaritan</a:t>
            </a:r>
          </a:p>
        </p:txBody>
      </p:sp>
    </p:spTree>
    <p:extLst>
      <p:ext uri="{BB962C8B-B14F-4D97-AF65-F5344CB8AC3E}">
        <p14:creationId xmlns:p14="http://schemas.microsoft.com/office/powerpoint/2010/main" val="30290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Alexander the Great</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363287" y="1753985"/>
            <a:ext cx="10141325" cy="4721630"/>
          </a:xfrm>
        </p:spPr>
        <p:txBody>
          <a:bodyPr>
            <a:normAutofit/>
          </a:bodyPr>
          <a:lstStyle/>
          <a:p>
            <a:r>
              <a:rPr lang="en-GB" sz="3000" dirty="0">
                <a:cs typeface="Calibri" panose="020F0502020204030204" pitchFamily="34" charset="0"/>
              </a:rPr>
              <a:t>Alexander the Great defeated the Persians under Darius III. </a:t>
            </a:r>
            <a:r>
              <a:rPr lang="en-GB" sz="2800" dirty="0"/>
              <a:t>The battle took place south of the ancient town Issus, which is close to the present-day Turkish town of Iskenderun</a:t>
            </a:r>
          </a:p>
          <a:p>
            <a:r>
              <a:rPr lang="en-GB" sz="2800" dirty="0"/>
              <a:t>Iskenderun is the Turkish equivalent of Alexandria, Just as Kandahar is the Afghanistan equivalent </a:t>
            </a:r>
          </a:p>
          <a:p>
            <a:r>
              <a:rPr lang="en-GB" sz="2800" dirty="0"/>
              <a:t>Alexander moved into Syria, Palestine and Egypt before engaging with the Persians again</a:t>
            </a:r>
          </a:p>
          <a:p>
            <a:r>
              <a:rPr lang="en-GB" sz="2800" dirty="0"/>
              <a:t>His aim was the ‘Hellenisation’ of the world</a:t>
            </a:r>
          </a:p>
          <a:p>
            <a:endParaRPr lang="en-GB" sz="2800" dirty="0"/>
          </a:p>
        </p:txBody>
      </p:sp>
    </p:spTree>
    <p:extLst>
      <p:ext uri="{BB962C8B-B14F-4D97-AF65-F5344CB8AC3E}">
        <p14:creationId xmlns:p14="http://schemas.microsoft.com/office/powerpoint/2010/main" val="40905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Ptolemies (Egypt)</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363287" y="1753985"/>
            <a:ext cx="10141325" cy="4721630"/>
          </a:xfrm>
        </p:spPr>
        <p:txBody>
          <a:bodyPr>
            <a:normAutofit lnSpcReduction="10000"/>
          </a:bodyPr>
          <a:lstStyle/>
          <a:p>
            <a:r>
              <a:rPr lang="en-GB" sz="2800" dirty="0"/>
              <a:t>Under the rule of Alexander the religious life of the Remnant hardly changed since Alexander did not require them to worship him as happened in other places.</a:t>
            </a:r>
          </a:p>
          <a:p>
            <a:r>
              <a:rPr lang="en-GB" sz="2800" dirty="0"/>
              <a:t>After his death and the subsequent power struggle Ptolemy of Egypt took over Palestine</a:t>
            </a:r>
          </a:p>
          <a:p>
            <a:r>
              <a:rPr lang="en-GB" sz="2800" dirty="0"/>
              <a:t>During the hundred years of Ptolemy rule The Jewish remnant was changed in two principle ways</a:t>
            </a:r>
          </a:p>
          <a:p>
            <a:r>
              <a:rPr lang="en-GB" sz="2800" dirty="0"/>
              <a:t>Firstly the Hellenisation, introduced Greek theatre, festivals, sports and philosophy. </a:t>
            </a:r>
          </a:p>
        </p:txBody>
      </p:sp>
    </p:spTree>
    <p:extLst>
      <p:ext uri="{BB962C8B-B14F-4D97-AF65-F5344CB8AC3E}">
        <p14:creationId xmlns:p14="http://schemas.microsoft.com/office/powerpoint/2010/main" val="3419505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Ptolemy (Egypt)</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612908"/>
          </a:xfrm>
        </p:spPr>
        <p:txBody>
          <a:bodyPr>
            <a:normAutofit fontScale="92500" lnSpcReduction="20000"/>
          </a:bodyPr>
          <a:lstStyle/>
          <a:p>
            <a:r>
              <a:rPr lang="en-GB" sz="2800" dirty="0"/>
              <a:t>A tension developed between those who liked the gaiety of the theatre or the entertainment of the ‘Olympic Games’, and the Hasidim (pious ones)</a:t>
            </a:r>
          </a:p>
          <a:p>
            <a:r>
              <a:rPr lang="en-GB" sz="2800" dirty="0"/>
              <a:t>The second important development was the transfer of many Jews to other parts of the Ptolemy empire in Egypt and North Africa where they were granted citizenship</a:t>
            </a:r>
          </a:p>
          <a:p>
            <a:r>
              <a:rPr lang="en-GB" sz="2800" dirty="0"/>
              <a:t>The first Ptolemy (Soter) founded the library in Alexandria which continued for a thousand years</a:t>
            </a:r>
          </a:p>
          <a:p>
            <a:r>
              <a:rPr lang="en-GB" sz="2800" dirty="0"/>
              <a:t>And during the reign of his successor Philadelphus the Hebrew Pentateuch was translated into Greek followed later by the rest of the Old testament ( called the Septuagint)</a:t>
            </a:r>
          </a:p>
        </p:txBody>
      </p:sp>
    </p:spTree>
    <p:extLst>
      <p:ext uri="{BB962C8B-B14F-4D97-AF65-F5344CB8AC3E}">
        <p14:creationId xmlns:p14="http://schemas.microsoft.com/office/powerpoint/2010/main" val="388098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normAutofit/>
          </a:bodyPr>
          <a:lstStyle/>
          <a:p>
            <a:r>
              <a:rPr lang="en-GB" dirty="0"/>
              <a:t>The Remnant and the Seleucidan (Syria)</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363287" y="1753985"/>
            <a:ext cx="10465724" cy="4721630"/>
          </a:xfrm>
        </p:spPr>
        <p:txBody>
          <a:bodyPr>
            <a:normAutofit/>
          </a:bodyPr>
          <a:lstStyle/>
          <a:p>
            <a:r>
              <a:rPr lang="en-GB" sz="2800" dirty="0"/>
              <a:t>After 103 years of rule by the Greeks of Egypt Judea came under the rule of their great rivals the Greeks of Syria who defeated the Egyptians in 198 BC</a:t>
            </a:r>
          </a:p>
          <a:p>
            <a:r>
              <a:rPr lang="en-GB" sz="2800" dirty="0"/>
              <a:t>The most significant event of their 30  year rule would be the under the rule of Antiochus Epiphanes who determined to make the province thoroughly ‘Hellenised’ even to the point of regulating religion</a:t>
            </a:r>
          </a:p>
          <a:p>
            <a:r>
              <a:rPr lang="en-GB" sz="2800" dirty="0"/>
              <a:t>He claimed divinity for himself and on his coins was the inscription ‘King Antiochus, God Manifest, Victory-bearer’</a:t>
            </a:r>
          </a:p>
        </p:txBody>
      </p:sp>
    </p:spTree>
    <p:extLst>
      <p:ext uri="{BB962C8B-B14F-4D97-AF65-F5344CB8AC3E}">
        <p14:creationId xmlns:p14="http://schemas.microsoft.com/office/powerpoint/2010/main" val="284457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normAutofit/>
          </a:bodyPr>
          <a:lstStyle/>
          <a:p>
            <a:r>
              <a:rPr lang="en-GB" dirty="0"/>
              <a:t>The Remnant and the </a:t>
            </a:r>
            <a:r>
              <a:rPr lang="en-GB" dirty="0" err="1"/>
              <a:t>Selucidae</a:t>
            </a:r>
            <a:r>
              <a:rPr lang="en-GB" dirty="0"/>
              <a:t> (Syria)</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363287" y="1753985"/>
            <a:ext cx="10141325" cy="4721630"/>
          </a:xfrm>
        </p:spPr>
        <p:txBody>
          <a:bodyPr>
            <a:normAutofit lnSpcReduction="10000"/>
          </a:bodyPr>
          <a:lstStyle/>
          <a:p>
            <a:r>
              <a:rPr lang="en-GB" sz="2800" dirty="0"/>
              <a:t>This was too much for most of the population even those who enjoyed the Greek influence</a:t>
            </a:r>
          </a:p>
          <a:p>
            <a:r>
              <a:rPr lang="en-GB" sz="2800" dirty="0"/>
              <a:t>Violence broke out in 168 BC between two groups vying for the politically powerful office of High Priest</a:t>
            </a:r>
          </a:p>
          <a:p>
            <a:r>
              <a:rPr lang="en-GB" sz="2800" dirty="0"/>
              <a:t>Antiochus lost his temper and brought in complete Hellenisation by royal decree</a:t>
            </a:r>
          </a:p>
          <a:p>
            <a:r>
              <a:rPr lang="en-GB" sz="2800" dirty="0"/>
              <a:t>Judaism was banned, Temple worship was prohibited, Scriptures were burned and in December of that year the holy place was desecrated by building pagan altars there and offering pigs as sacrifice</a:t>
            </a:r>
          </a:p>
        </p:txBody>
      </p:sp>
    </p:spTree>
    <p:extLst>
      <p:ext uri="{BB962C8B-B14F-4D97-AF65-F5344CB8AC3E}">
        <p14:creationId xmlns:p14="http://schemas.microsoft.com/office/powerpoint/2010/main" val="429048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From Babylon to Bethlehem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fontScale="92500"/>
          </a:bodyPr>
          <a:lstStyle/>
          <a:p>
            <a:r>
              <a:rPr lang="en-GB" sz="2800" dirty="0"/>
              <a:t>When we studied the first part of the Old Testament we noted that the record had large gaps in the timeline</a:t>
            </a:r>
          </a:p>
          <a:p>
            <a:r>
              <a:rPr lang="en-GB" sz="2800" dirty="0"/>
              <a:t>Then we noted from Exodus to the end of Esther we have a complete timeline</a:t>
            </a:r>
          </a:p>
          <a:p>
            <a:r>
              <a:rPr lang="en-GB" sz="2800" dirty="0"/>
              <a:t>We now have another significant gap in the timeline from the end of Nehemiah and the prophet Malachi to Matthew’s Gospel just over 400 years</a:t>
            </a:r>
          </a:p>
          <a:p>
            <a:endParaRPr lang="en-GB" sz="2800" dirty="0"/>
          </a:p>
          <a:p>
            <a:endParaRPr lang="en-GB" sz="2800" dirty="0"/>
          </a:p>
        </p:txBody>
      </p:sp>
    </p:spTree>
    <p:extLst>
      <p:ext uri="{BB962C8B-B14F-4D97-AF65-F5344CB8AC3E}">
        <p14:creationId xmlns:p14="http://schemas.microsoft.com/office/powerpoint/2010/main" val="150861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normAutofit/>
          </a:bodyPr>
          <a:lstStyle/>
          <a:p>
            <a:r>
              <a:rPr lang="en-GB" dirty="0"/>
              <a:t>The Remnant and the Maccabees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363287" y="1753985"/>
            <a:ext cx="10141325" cy="4721630"/>
          </a:xfrm>
        </p:spPr>
        <p:txBody>
          <a:bodyPr>
            <a:normAutofit lnSpcReduction="10000"/>
          </a:bodyPr>
          <a:lstStyle/>
          <a:p>
            <a:r>
              <a:rPr lang="en-GB" sz="2800" dirty="0"/>
              <a:t>Once more the light of Judaism seemed to be very dim but just at that point it flared into brightness</a:t>
            </a:r>
          </a:p>
          <a:p>
            <a:r>
              <a:rPr lang="en-GB" sz="2800" dirty="0"/>
              <a:t>A priest by the name of Mattathias had left Jerusalem and settled in </a:t>
            </a:r>
            <a:r>
              <a:rPr lang="en-GB" sz="2800" dirty="0" err="1"/>
              <a:t>Modin</a:t>
            </a:r>
            <a:r>
              <a:rPr lang="en-GB" sz="2800" dirty="0"/>
              <a:t>, where he thought to live safely</a:t>
            </a:r>
          </a:p>
          <a:p>
            <a:r>
              <a:rPr lang="en-GB" sz="2800" dirty="0"/>
              <a:t>The Syrian commissioner, for the district, sought to impose the royal decree and ordered Mattathias to offer pagan sacrifices</a:t>
            </a:r>
          </a:p>
          <a:p>
            <a:r>
              <a:rPr lang="en-GB" sz="2800" dirty="0"/>
              <a:t>He refused and when another Jew came forward, who was willing to comply, Mattathias killed him and the Syrian commissioner</a:t>
            </a:r>
          </a:p>
        </p:txBody>
      </p:sp>
    </p:spTree>
    <p:extLst>
      <p:ext uri="{BB962C8B-B14F-4D97-AF65-F5344CB8AC3E}">
        <p14:creationId xmlns:p14="http://schemas.microsoft.com/office/powerpoint/2010/main" val="6617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normAutofit/>
          </a:bodyPr>
          <a:lstStyle/>
          <a:p>
            <a:r>
              <a:rPr lang="en-GB" dirty="0"/>
              <a:t>The Remnant and the Maccabees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363287" y="1753985"/>
            <a:ext cx="10141325" cy="4721630"/>
          </a:xfrm>
        </p:spPr>
        <p:txBody>
          <a:bodyPr>
            <a:normAutofit fontScale="92500"/>
          </a:bodyPr>
          <a:lstStyle/>
          <a:p>
            <a:r>
              <a:rPr lang="en-GB" sz="2800" dirty="0"/>
              <a:t>So began the Maccabean revolt</a:t>
            </a:r>
          </a:p>
          <a:p>
            <a:r>
              <a:rPr lang="en-GB" sz="2800" dirty="0"/>
              <a:t>Mattathias fled to the hill country taking his sons with him. Although they were ‘pious ones’ they decided to defend themselves even on the Sabbath</a:t>
            </a:r>
          </a:p>
          <a:p>
            <a:r>
              <a:rPr lang="en-GB" sz="2800" dirty="0"/>
              <a:t>On The death of Mattathias his son Judas took leadership of the rebellion and waged a guerrilla war against the Syrians</a:t>
            </a:r>
          </a:p>
          <a:p>
            <a:r>
              <a:rPr lang="en-GB" sz="2800" dirty="0"/>
              <a:t>He had a nickname; Judas the Maccabee (Hammerer)</a:t>
            </a:r>
          </a:p>
          <a:p>
            <a:r>
              <a:rPr lang="en-GB" sz="2800" dirty="0"/>
              <a:t>Syria at that time had internal troubles and they concluded that continued fighting in Judea was not worth the effort</a:t>
            </a:r>
          </a:p>
        </p:txBody>
      </p:sp>
    </p:spTree>
    <p:extLst>
      <p:ext uri="{BB962C8B-B14F-4D97-AF65-F5344CB8AC3E}">
        <p14:creationId xmlns:p14="http://schemas.microsoft.com/office/powerpoint/2010/main" val="51139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normAutofit/>
          </a:bodyPr>
          <a:lstStyle/>
          <a:p>
            <a:r>
              <a:rPr lang="en-GB" dirty="0"/>
              <a:t>The Remnant and the Maccabees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363287" y="1753985"/>
            <a:ext cx="10141325" cy="4721630"/>
          </a:xfrm>
        </p:spPr>
        <p:txBody>
          <a:bodyPr>
            <a:normAutofit lnSpcReduction="10000"/>
          </a:bodyPr>
          <a:lstStyle/>
          <a:p>
            <a:r>
              <a:rPr lang="en-GB" sz="2800" dirty="0"/>
              <a:t>But it wasn’t enough for the Maccabean leaders; they wanted complete independence and they eventually signed an agreement with Rome as a guarantor of their independence. </a:t>
            </a:r>
          </a:p>
          <a:p>
            <a:r>
              <a:rPr lang="en-GB" sz="2800" dirty="0"/>
              <a:t>Sadly this came too late for Judas who died before he saw complete independence</a:t>
            </a:r>
          </a:p>
          <a:p>
            <a:r>
              <a:rPr lang="en-GB" sz="2800" dirty="0"/>
              <a:t>The Jews were then independent under  Hasmonean rulers for 80 years until Rome took them over n 63 BC </a:t>
            </a:r>
          </a:p>
          <a:p>
            <a:r>
              <a:rPr lang="en-GB" sz="2800" dirty="0"/>
              <a:t>They were so called after the great grandfather of Judas Maccabees, </a:t>
            </a:r>
            <a:r>
              <a:rPr lang="en-GB" sz="2800" dirty="0" err="1"/>
              <a:t>Hasmoneus</a:t>
            </a:r>
            <a:endParaRPr lang="en-GB" sz="2800" dirty="0"/>
          </a:p>
        </p:txBody>
      </p:sp>
    </p:spTree>
    <p:extLst>
      <p:ext uri="{BB962C8B-B14F-4D97-AF65-F5344CB8AC3E}">
        <p14:creationId xmlns:p14="http://schemas.microsoft.com/office/powerpoint/2010/main" val="263372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normAutofit/>
          </a:bodyPr>
          <a:lstStyle/>
          <a:p>
            <a:r>
              <a:rPr lang="en-GB" dirty="0"/>
              <a:t>The Remnant and the Romans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363287" y="1753985"/>
            <a:ext cx="10141325" cy="4721630"/>
          </a:xfrm>
        </p:spPr>
        <p:txBody>
          <a:bodyPr>
            <a:normAutofit lnSpcReduction="10000"/>
          </a:bodyPr>
          <a:lstStyle/>
          <a:p>
            <a:r>
              <a:rPr lang="en-GB" sz="2800" dirty="0"/>
              <a:t>A family feud developed between two brothers each claiming to be king and Rome stepped in under Pompey who brutally subjugated Judea</a:t>
            </a:r>
          </a:p>
          <a:p>
            <a:r>
              <a:rPr lang="en-GB" sz="2800" dirty="0"/>
              <a:t>After Rome changed from Republic to Empire under Julius Caesar he appointment an Idumean king Antipater over them. His son was Herod The Great </a:t>
            </a:r>
          </a:p>
          <a:p>
            <a:r>
              <a:rPr lang="en-GB" sz="2800" dirty="0"/>
              <a:t>We are nearing familiar ground. King Herod, a Roman census and the ever present Roman soldiers as depicted in many a nativity play</a:t>
            </a:r>
          </a:p>
          <a:p>
            <a:r>
              <a:rPr lang="en-GB" sz="2800" dirty="0"/>
              <a:t>We cannot overlook one act of Herod. He built a temple to rival the temple of Solomon in grandeur </a:t>
            </a:r>
          </a:p>
        </p:txBody>
      </p:sp>
    </p:spTree>
    <p:extLst>
      <p:ext uri="{BB962C8B-B14F-4D97-AF65-F5344CB8AC3E}">
        <p14:creationId xmlns:p14="http://schemas.microsoft.com/office/powerpoint/2010/main" val="393363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normAutofit fontScale="90000"/>
          </a:bodyPr>
          <a:lstStyle/>
          <a:p>
            <a:r>
              <a:rPr lang="en-GB" dirty="0"/>
              <a:t>The temple of Herod the Great King of the Jews</a:t>
            </a:r>
          </a:p>
        </p:txBody>
      </p:sp>
      <p:pic>
        <p:nvPicPr>
          <p:cNvPr id="6" name="Picture 4" descr="temple_northern extenstion">
            <a:extLst>
              <a:ext uri="{FF2B5EF4-FFF2-40B4-BE49-F238E27FC236}">
                <a16:creationId xmlns:a16="http://schemas.microsoft.com/office/drawing/2014/main" id="{81074651-DF5D-4820-961C-54B7E376AF72}"/>
              </a:ext>
            </a:extLst>
          </p:cNvPr>
          <p:cNvPicPr>
            <a:picLocks noGrp="1" noChangeAspect="1" noChangeArrowheads="1"/>
          </p:cNvPicPr>
          <p:nvPr>
            <p:ph idx="1"/>
          </p:nvPr>
        </p:nvPicPr>
        <p:blipFill>
          <a:blip r:embed="rId2"/>
          <a:srcRect/>
          <a:stretch>
            <a:fillRect/>
          </a:stretch>
        </p:blipFill>
        <p:spPr bwMode="auto">
          <a:xfrm>
            <a:off x="2651760" y="1366577"/>
            <a:ext cx="8387542" cy="5295152"/>
          </a:xfrm>
          <a:prstGeom prst="rect">
            <a:avLst/>
          </a:prstGeom>
          <a:noFill/>
          <a:ln w="9525">
            <a:noFill/>
            <a:miter lim="800000"/>
            <a:headEnd/>
            <a:tailEnd/>
          </a:ln>
        </p:spPr>
      </p:pic>
    </p:spTree>
    <p:extLst>
      <p:ext uri="{BB962C8B-B14F-4D97-AF65-F5344CB8AC3E}">
        <p14:creationId xmlns:p14="http://schemas.microsoft.com/office/powerpoint/2010/main" val="184874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normAutofit fontScale="90000"/>
          </a:bodyPr>
          <a:lstStyle/>
          <a:p>
            <a:r>
              <a:rPr lang="en-GB" dirty="0"/>
              <a:t>The temple of Herod the Great King of the Jews</a:t>
            </a:r>
          </a:p>
        </p:txBody>
      </p:sp>
      <p:pic>
        <p:nvPicPr>
          <p:cNvPr id="5" name="Content Placeholder 4" descr="temple from east">
            <a:extLst>
              <a:ext uri="{FF2B5EF4-FFF2-40B4-BE49-F238E27FC236}">
                <a16:creationId xmlns:a16="http://schemas.microsoft.com/office/drawing/2014/main" id="{A59B2F2D-5E19-44D4-9ED9-714F9607655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b="12590"/>
          <a:stretch>
            <a:fillRect/>
          </a:stretch>
        </p:blipFill>
        <p:spPr>
          <a:xfrm>
            <a:off x="2388636" y="1479666"/>
            <a:ext cx="9069541" cy="522851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45711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normAutofit/>
          </a:bodyPr>
          <a:lstStyle/>
          <a:p>
            <a:r>
              <a:rPr lang="en-GB" dirty="0"/>
              <a:t>Summary of the history</a:t>
            </a:r>
          </a:p>
        </p:txBody>
      </p:sp>
      <p:sp>
        <p:nvSpPr>
          <p:cNvPr id="4" name="Content Placeholder 3">
            <a:extLst>
              <a:ext uri="{FF2B5EF4-FFF2-40B4-BE49-F238E27FC236}">
                <a16:creationId xmlns:a16="http://schemas.microsoft.com/office/drawing/2014/main" id="{C712266F-7401-4BAC-833E-F17171066264}"/>
              </a:ext>
            </a:extLst>
          </p:cNvPr>
          <p:cNvSpPr>
            <a:spLocks noGrp="1"/>
          </p:cNvSpPr>
          <p:nvPr>
            <p:ph idx="1"/>
          </p:nvPr>
        </p:nvSpPr>
        <p:spPr>
          <a:xfrm>
            <a:off x="1438102" y="1562793"/>
            <a:ext cx="10474035" cy="4937760"/>
          </a:xfrm>
        </p:spPr>
        <p:txBody>
          <a:bodyPr>
            <a:normAutofit/>
          </a:bodyPr>
          <a:lstStyle/>
          <a:p>
            <a:r>
              <a:rPr lang="en-GB" sz="2800" dirty="0"/>
              <a:t>Judea ruled by the Persian Empire 536 BC – 330 BC</a:t>
            </a:r>
          </a:p>
          <a:p>
            <a:r>
              <a:rPr lang="en-GB" sz="2800" dirty="0"/>
              <a:t>Judea ruled by the Alexandrian Empire: 330 BC — 308 BC</a:t>
            </a:r>
          </a:p>
          <a:p>
            <a:r>
              <a:rPr lang="en-GB" sz="2800" dirty="0"/>
              <a:t>Judea ruled by Egypt: 308 BC — 195 BC</a:t>
            </a:r>
          </a:p>
          <a:p>
            <a:r>
              <a:rPr lang="en-GB" sz="2800" dirty="0"/>
              <a:t>Judea ruled by Syria: 195 BC — 130 BC</a:t>
            </a:r>
          </a:p>
          <a:p>
            <a:r>
              <a:rPr lang="en-GB" sz="2800" dirty="0"/>
              <a:t>Judea and the Maccabean Revolt: 164 BC — 63 BC</a:t>
            </a:r>
          </a:p>
          <a:p>
            <a:r>
              <a:rPr lang="en-GB" sz="2800" dirty="0"/>
              <a:t>Judea ruled by the Roman Empire: 65 BC — AD 70</a:t>
            </a:r>
          </a:p>
          <a:p>
            <a:pPr lvl="1"/>
            <a:r>
              <a:rPr lang="en-GB" sz="2600" dirty="0"/>
              <a:t>Herod the Great reigns as King of the Jews: 37 BC — 4 BC</a:t>
            </a:r>
          </a:p>
        </p:txBody>
      </p:sp>
    </p:spTree>
    <p:extLst>
      <p:ext uri="{BB962C8B-B14F-4D97-AF65-F5344CB8AC3E}">
        <p14:creationId xmlns:p14="http://schemas.microsoft.com/office/powerpoint/2010/main" val="188924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Judaism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lnSpcReduction="10000"/>
          </a:bodyPr>
          <a:lstStyle/>
          <a:p>
            <a:r>
              <a:rPr lang="en-GB" sz="2800" dirty="0"/>
              <a:t>Now from the history of empires we trace the developments in Judaism</a:t>
            </a:r>
          </a:p>
          <a:p>
            <a:r>
              <a:rPr lang="en-GB" sz="2800" dirty="0"/>
              <a:t>Most Jews do not return! They remain in the lands of captivity, Assyria and Babylonia.</a:t>
            </a:r>
          </a:p>
          <a:p>
            <a:r>
              <a:rPr lang="en-GB" sz="2800" dirty="0"/>
              <a:t>It is safe to assume that those who return with Zerubabbel and Ezra are the most devout.</a:t>
            </a:r>
          </a:p>
          <a:p>
            <a:r>
              <a:rPr lang="en-GB" sz="2800" dirty="0"/>
              <a:t>They are hardly a nation anymore but something else springs up and that something is Judaism</a:t>
            </a:r>
          </a:p>
          <a:p>
            <a:r>
              <a:rPr lang="en-GB" sz="2800" dirty="0"/>
              <a:t>And that Judaism continues until today</a:t>
            </a:r>
          </a:p>
        </p:txBody>
      </p:sp>
    </p:spTree>
    <p:extLst>
      <p:ext uri="{BB962C8B-B14F-4D97-AF65-F5344CB8AC3E}">
        <p14:creationId xmlns:p14="http://schemas.microsoft.com/office/powerpoint/2010/main" val="102855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Judaism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454727" y="1620981"/>
            <a:ext cx="10291156" cy="4854633"/>
          </a:xfrm>
        </p:spPr>
        <p:txBody>
          <a:bodyPr>
            <a:normAutofit fontScale="92500" lnSpcReduction="10000"/>
          </a:bodyPr>
          <a:lstStyle/>
          <a:p>
            <a:r>
              <a:rPr lang="en-GB" sz="2800" dirty="0"/>
              <a:t>How to account for such a fundamental change?</a:t>
            </a:r>
          </a:p>
          <a:p>
            <a:r>
              <a:rPr lang="en-GB" sz="2800" dirty="0"/>
              <a:t>The Children of Israel became a nation first in Egypt where they worshipped the Golden Calf which they returned to at Sinai</a:t>
            </a:r>
          </a:p>
          <a:p>
            <a:r>
              <a:rPr lang="en-GB" sz="2800" dirty="0"/>
              <a:t>No sooner were they settled in Canaan than they began to flirt with the Gods of the Canaanites and their detestable practices; Baal, Ashteroth, Milcom, Chemosh and Molech, </a:t>
            </a:r>
          </a:p>
          <a:p>
            <a:r>
              <a:rPr lang="en-GB" sz="3000" dirty="0"/>
              <a:t>By the end; ‘For your gods have become as many as your cities, O Judah, and as many as the streets of Jerusalem are the altars you have set up to shame, altars to make offerings to Baal.’ Jeremiah 11:13 (ESV) </a:t>
            </a:r>
          </a:p>
          <a:p>
            <a:endParaRPr lang="en-GB" dirty="0"/>
          </a:p>
          <a:p>
            <a:endParaRPr lang="en-GB" sz="2800" dirty="0"/>
          </a:p>
          <a:p>
            <a:endParaRPr lang="en-GB" sz="2800" dirty="0"/>
          </a:p>
        </p:txBody>
      </p:sp>
    </p:spTree>
    <p:extLst>
      <p:ext uri="{BB962C8B-B14F-4D97-AF65-F5344CB8AC3E}">
        <p14:creationId xmlns:p14="http://schemas.microsoft.com/office/powerpoint/2010/main" val="400216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Judaism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a:bodyPr>
          <a:lstStyle/>
          <a:p>
            <a:r>
              <a:rPr lang="en-GB" sz="2800" dirty="0"/>
              <a:t>Then Judah went into Babylon; hardly the place to cure them of inveterate idolatry.</a:t>
            </a:r>
          </a:p>
          <a:p>
            <a:r>
              <a:rPr lang="en-GB" sz="2800" dirty="0"/>
              <a:t>But they left Babylon cured! </a:t>
            </a:r>
          </a:p>
          <a:p>
            <a:r>
              <a:rPr lang="en-GB" sz="2800" dirty="0"/>
              <a:t>They came out as the most monotheistic people in the world. The custodians and witnesses to the belief in the one true God Jehovah. </a:t>
            </a:r>
          </a:p>
          <a:p>
            <a:r>
              <a:rPr lang="en-GB" sz="2800" dirty="0"/>
              <a:t>To them we all owe a huge debt.</a:t>
            </a:r>
          </a:p>
          <a:p>
            <a:r>
              <a:rPr lang="en-GB" sz="2800" dirty="0"/>
              <a:t>How did it come about?</a:t>
            </a:r>
          </a:p>
          <a:p>
            <a:endParaRPr lang="en-GB" sz="2800" dirty="0"/>
          </a:p>
          <a:p>
            <a:endParaRPr lang="en-GB" sz="2800" dirty="0"/>
          </a:p>
        </p:txBody>
      </p:sp>
    </p:spTree>
    <p:extLst>
      <p:ext uri="{BB962C8B-B14F-4D97-AF65-F5344CB8AC3E}">
        <p14:creationId xmlns:p14="http://schemas.microsoft.com/office/powerpoint/2010/main" val="1211700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From Babylon to Bethlehem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sz="2800" dirty="0"/>
              <a:t>This time, however we have historical sources from the Apocryphal literature, the Jewish historian, Josephus and secular history</a:t>
            </a:r>
          </a:p>
          <a:p>
            <a:r>
              <a:rPr lang="en-GB" sz="2800" dirty="0"/>
              <a:t>If we are Bible students, why should we wish to fill in the gaps in the historical timeline?</a:t>
            </a:r>
          </a:p>
          <a:p>
            <a:r>
              <a:rPr lang="en-GB" sz="2800" dirty="0"/>
              <a:t>The answer to that question is simply that it will greatly assist in our understanding of the New Testament</a:t>
            </a:r>
          </a:p>
          <a:p>
            <a:endParaRPr lang="en-GB" sz="2800" dirty="0"/>
          </a:p>
          <a:p>
            <a:endParaRPr lang="en-GB" sz="2800" dirty="0"/>
          </a:p>
        </p:txBody>
      </p:sp>
    </p:spTree>
    <p:extLst>
      <p:ext uri="{BB962C8B-B14F-4D97-AF65-F5344CB8AC3E}">
        <p14:creationId xmlns:p14="http://schemas.microsoft.com/office/powerpoint/2010/main" val="174126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Judaism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a:bodyPr>
          <a:lstStyle/>
          <a:p>
            <a:r>
              <a:rPr lang="en-GB" sz="2800" dirty="0"/>
              <a:t>In their extreme situation, when they have lost everything there are still enough of them educated in their scriptures to witness a miracle</a:t>
            </a:r>
          </a:p>
          <a:p>
            <a:r>
              <a:rPr lang="en-GB" sz="2800" dirty="0"/>
              <a:t>And that miracle was their Bible</a:t>
            </a:r>
          </a:p>
          <a:p>
            <a:r>
              <a:rPr lang="en-GB" sz="2800" dirty="0"/>
              <a:t>As they turned to it in bewilderment and perhaps desperation they found something wonderful</a:t>
            </a:r>
          </a:p>
          <a:p>
            <a:r>
              <a:rPr lang="en-GB" sz="2800" dirty="0"/>
              <a:t>Everything that was happening to them was already written in their scriptures</a:t>
            </a:r>
          </a:p>
        </p:txBody>
      </p:sp>
    </p:spTree>
    <p:extLst>
      <p:ext uri="{BB962C8B-B14F-4D97-AF65-F5344CB8AC3E}">
        <p14:creationId xmlns:p14="http://schemas.microsoft.com/office/powerpoint/2010/main" val="150140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Judaism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fontScale="92500" lnSpcReduction="10000"/>
          </a:bodyPr>
          <a:lstStyle/>
          <a:p>
            <a:r>
              <a:rPr lang="en-GB" sz="2800" dirty="0"/>
              <a:t>The destruction of Jerusalem, the exile of the sons and daughters of Judah to Babylon</a:t>
            </a:r>
          </a:p>
          <a:p>
            <a:r>
              <a:rPr lang="en-GB" sz="2800" dirty="0"/>
              <a:t>The overthrow of Babylon and the brilliant career of Cyrus king of Persia</a:t>
            </a:r>
          </a:p>
          <a:p>
            <a:r>
              <a:rPr lang="en-GB" sz="2800" dirty="0"/>
              <a:t>His edict to rebuild the temple; all this foretold 200 years before it happened; foretold in astonishing detail in Isaiah chapters 43-48</a:t>
            </a:r>
          </a:p>
          <a:p>
            <a:r>
              <a:rPr lang="en-GB" sz="2800" dirty="0"/>
              <a:t>Later still, in Jeremiah 25, 50 and 51 the very limit of their captivity of 70 years is prophesied and Daniel reads it in Babylon in Daniel 9:2 </a:t>
            </a:r>
          </a:p>
        </p:txBody>
      </p:sp>
    </p:spTree>
    <p:extLst>
      <p:ext uri="{BB962C8B-B14F-4D97-AF65-F5344CB8AC3E}">
        <p14:creationId xmlns:p14="http://schemas.microsoft.com/office/powerpoint/2010/main" val="300746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Judaism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1"/>
            <a:ext cx="9933910" cy="5020887"/>
          </a:xfrm>
        </p:spPr>
        <p:txBody>
          <a:bodyPr>
            <a:normAutofit/>
          </a:bodyPr>
          <a:lstStyle/>
          <a:p>
            <a:r>
              <a:rPr lang="en-GB" sz="2800" dirty="0"/>
              <a:t>Their God is not a god of the imagination of men; he is the only God the ONE God</a:t>
            </a:r>
          </a:p>
          <a:p>
            <a:r>
              <a:rPr lang="en-GB" sz="2800" dirty="0"/>
              <a:t>He tells the end from the beginning</a:t>
            </a:r>
          </a:p>
          <a:p>
            <a:r>
              <a:rPr lang="en-GB" sz="2800" dirty="0"/>
              <a:t>Remember the former things of old; for I am God, and there is no other; I am God, and there is none like me, declaring the end from the beginning and from ancient times things not yet done, saying, ‘My counsel shall stand, and I will accomplish all my purpose,’ Isaiah 46:9–10 (ESV)</a:t>
            </a:r>
          </a:p>
          <a:p>
            <a:endParaRPr lang="en-GB" sz="2800" dirty="0"/>
          </a:p>
          <a:p>
            <a:endParaRPr lang="en-GB" sz="2800" dirty="0"/>
          </a:p>
          <a:p>
            <a:endParaRPr lang="en-GB" sz="2800" dirty="0"/>
          </a:p>
        </p:txBody>
      </p:sp>
    </p:spTree>
    <p:extLst>
      <p:ext uri="{BB962C8B-B14F-4D97-AF65-F5344CB8AC3E}">
        <p14:creationId xmlns:p14="http://schemas.microsoft.com/office/powerpoint/2010/main" val="392053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Judaism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1"/>
            <a:ext cx="9933910" cy="5020887"/>
          </a:xfrm>
        </p:spPr>
        <p:txBody>
          <a:bodyPr>
            <a:normAutofit/>
          </a:bodyPr>
          <a:lstStyle/>
          <a:p>
            <a:r>
              <a:rPr lang="en-GB" sz="2800" dirty="0"/>
              <a:t>Even as Cyrus of Persia was conquering their oppressor Babylon they could sit in captivity and read a 200 year old text</a:t>
            </a:r>
          </a:p>
          <a:p>
            <a:r>
              <a:rPr lang="en-GB" sz="2800" dirty="0"/>
              <a:t>Who says of Cyrus, ‘He is my shepherd, and he shall fulfill all my purpose’; saying of Jerusalem, ‘She shall be built,’ and of the temple, ‘Your foundation shall be laid.’ Thus says the LORD to his anointed, to Cyrus, whose right hand I have grasped, to subdue nations before him and to loose the belts of kings, to open doors before him that gates may not be closed: </a:t>
            </a:r>
            <a:br>
              <a:rPr lang="en-GB" sz="2800" dirty="0"/>
            </a:br>
            <a:r>
              <a:rPr lang="en-GB" sz="2800" dirty="0"/>
              <a:t>Isaiah 44:28–45:1 (ESV)</a:t>
            </a:r>
          </a:p>
          <a:p>
            <a:endParaRPr lang="en-GB" sz="2800" dirty="0"/>
          </a:p>
          <a:p>
            <a:endParaRPr lang="en-GB" sz="2800" dirty="0"/>
          </a:p>
          <a:p>
            <a:endParaRPr lang="en-GB" sz="2800" dirty="0"/>
          </a:p>
          <a:p>
            <a:endParaRPr lang="en-GB" sz="2800" dirty="0"/>
          </a:p>
        </p:txBody>
      </p:sp>
    </p:spTree>
    <p:extLst>
      <p:ext uri="{BB962C8B-B14F-4D97-AF65-F5344CB8AC3E}">
        <p14:creationId xmlns:p14="http://schemas.microsoft.com/office/powerpoint/2010/main" val="37011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Judaism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1"/>
            <a:ext cx="9933910" cy="5020887"/>
          </a:xfrm>
        </p:spPr>
        <p:txBody>
          <a:bodyPr>
            <a:normAutofit lnSpcReduction="10000"/>
          </a:bodyPr>
          <a:lstStyle/>
          <a:p>
            <a:r>
              <a:rPr lang="en-GB" sz="2800" dirty="0"/>
              <a:t>In Isaiah 44 there is the most devastating passage in all literature against idolatry, Can we say reverently that God through Isaiah is scathing and relentless in his assessment of the stupidity of idol worship</a:t>
            </a:r>
          </a:p>
          <a:p>
            <a:r>
              <a:rPr lang="en-GB" sz="2800" dirty="0"/>
              <a:t>A man cuts down a tree; He makes a fire with it; He cooks a roast dinner on it; He warms himself in by it; And with the leftover firewood he carves a god and holds it in his hand; Is he so stupid that he never questions what he is doing?</a:t>
            </a:r>
          </a:p>
          <a:p>
            <a:r>
              <a:rPr lang="en-GB" sz="2800" dirty="0"/>
              <a:t>He feeds on ashes; a deluded heart has led him astray, and he cannot deliver himself or say, “Is there not a lie in my right hand?” Isaiah 44:20 (ESV)</a:t>
            </a:r>
          </a:p>
          <a:p>
            <a:endParaRPr lang="en-GB" sz="2800" dirty="0"/>
          </a:p>
          <a:p>
            <a:endParaRPr lang="en-GB" sz="2800" dirty="0"/>
          </a:p>
          <a:p>
            <a:endParaRPr lang="en-GB" sz="2800" dirty="0"/>
          </a:p>
          <a:p>
            <a:endParaRPr lang="en-GB" sz="2800" dirty="0"/>
          </a:p>
        </p:txBody>
      </p:sp>
    </p:spTree>
    <p:extLst>
      <p:ext uri="{BB962C8B-B14F-4D97-AF65-F5344CB8AC3E}">
        <p14:creationId xmlns:p14="http://schemas.microsoft.com/office/powerpoint/2010/main" val="427922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Remnant and Judaism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1"/>
            <a:ext cx="9933910" cy="5020887"/>
          </a:xfrm>
        </p:spPr>
        <p:txBody>
          <a:bodyPr>
            <a:normAutofit lnSpcReduction="10000"/>
          </a:bodyPr>
          <a:lstStyle/>
          <a:p>
            <a:r>
              <a:rPr lang="en-GB" sz="2800" dirty="0"/>
              <a:t>In captivity reading their precious Scriptures it dawned upon a people that their God was unique because He was real. All other gods were illusions</a:t>
            </a:r>
          </a:p>
          <a:p>
            <a:r>
              <a:rPr lang="en-GB" sz="2800" dirty="0"/>
              <a:t>When they returned they would be faced with another plethora of gods, another pantheon of Greek then Roman gods, but by now they were cured of false gods and impervious to the foolishness of them</a:t>
            </a:r>
          </a:p>
          <a:p>
            <a:r>
              <a:rPr lang="en-GB" sz="2800" dirty="0"/>
              <a:t>What a debt the world owes to this exiled people!</a:t>
            </a:r>
          </a:p>
          <a:p>
            <a:r>
              <a:rPr lang="en-GB" sz="2800" dirty="0"/>
              <a:t>But now that they had rediscovered their scriptures how can they ensure that they will never lose them again?</a:t>
            </a:r>
          </a:p>
          <a:p>
            <a:endParaRPr lang="en-GB" sz="2800" dirty="0"/>
          </a:p>
          <a:p>
            <a:endParaRPr lang="en-GB" sz="2800" dirty="0"/>
          </a:p>
        </p:txBody>
      </p:sp>
    </p:spTree>
    <p:extLst>
      <p:ext uri="{BB962C8B-B14F-4D97-AF65-F5344CB8AC3E}">
        <p14:creationId xmlns:p14="http://schemas.microsoft.com/office/powerpoint/2010/main" val="302012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rise of Jewish Institutions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a:bodyPr>
          <a:lstStyle/>
          <a:p>
            <a:r>
              <a:rPr lang="en-GB" sz="2800" dirty="0"/>
              <a:t>When we consider the growth and development of the Jewish institutions, with which we are familiar in the New Testament, we must bear in mind their beginnings in the exile</a:t>
            </a:r>
          </a:p>
          <a:p>
            <a:r>
              <a:rPr lang="en-GB" sz="2800" dirty="0"/>
              <a:t>Later Jewish teachers would claim a connection for the synagogue or Sanhedrin going back to the time of Moses but this is almost certainly not the case</a:t>
            </a:r>
          </a:p>
          <a:p>
            <a:r>
              <a:rPr lang="en-GB" sz="2800" dirty="0"/>
              <a:t>They developed during the exile or after the return of the remnant </a:t>
            </a:r>
          </a:p>
        </p:txBody>
      </p:sp>
    </p:spTree>
    <p:extLst>
      <p:ext uri="{BB962C8B-B14F-4D97-AF65-F5344CB8AC3E}">
        <p14:creationId xmlns:p14="http://schemas.microsoft.com/office/powerpoint/2010/main" val="55238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normAutofit/>
          </a:bodyPr>
          <a:lstStyle/>
          <a:p>
            <a:r>
              <a:rPr lang="en-GB" dirty="0"/>
              <a:t>The synagogue</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a:bodyPr>
          <a:lstStyle/>
          <a:p>
            <a:r>
              <a:rPr lang="en-GB" sz="2800" dirty="0"/>
              <a:t>If we consider the synagogue we can say that not only did it begin during the exile but it was still developing in New Testament times.</a:t>
            </a:r>
          </a:p>
          <a:p>
            <a:r>
              <a:rPr lang="en-GB" sz="2800" dirty="0"/>
              <a:t>After the destruction of the Temple (AD 70) and the destruction of Jerusalem following the Bar </a:t>
            </a:r>
            <a:r>
              <a:rPr lang="en-GB" sz="2800" dirty="0" err="1"/>
              <a:t>Kokhba</a:t>
            </a:r>
            <a:r>
              <a:rPr lang="en-GB" sz="2800" dirty="0"/>
              <a:t> revolt (AD 132-135), the Jewish people were scattered and sold into slavery. In the absence of their Temple the synagogue became their primary focal point and it is so until today. </a:t>
            </a:r>
          </a:p>
        </p:txBody>
      </p:sp>
    </p:spTree>
    <p:extLst>
      <p:ext uri="{BB962C8B-B14F-4D97-AF65-F5344CB8AC3E}">
        <p14:creationId xmlns:p14="http://schemas.microsoft.com/office/powerpoint/2010/main" val="79919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synagogue</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lnSpcReduction="10000"/>
          </a:bodyPr>
          <a:lstStyle/>
          <a:p>
            <a:r>
              <a:rPr lang="en-GB" sz="2800" dirty="0"/>
              <a:t>In Babylon, a chastened people longed for home </a:t>
            </a:r>
            <a:br>
              <a:rPr lang="en-GB" sz="2800" dirty="0"/>
            </a:br>
            <a:r>
              <a:rPr lang="en-GB" sz="2800" dirty="0"/>
              <a:t>‘By the waters of Babylon, there we sat down and wept, when we remembered Zion. On the willows there we hung up our lyres. Psalm 137:1–2 (ESV)</a:t>
            </a:r>
          </a:p>
          <a:p>
            <a:r>
              <a:rPr lang="en-GB" sz="2800" dirty="0"/>
              <a:t>But they had their scriptures, and able teachers, whether Prophet or priest and they had a desire to come together for prayer and the worship of God</a:t>
            </a:r>
          </a:p>
          <a:p>
            <a:r>
              <a:rPr lang="en-GB" sz="2800" dirty="0"/>
              <a:t>Even after they returned from exile and eventually rebuilt their Temple there as still a place for their regular instruction in the law</a:t>
            </a:r>
          </a:p>
          <a:p>
            <a:endParaRPr lang="en-GB" sz="2800" dirty="0"/>
          </a:p>
        </p:txBody>
      </p:sp>
    </p:spTree>
    <p:extLst>
      <p:ext uri="{BB962C8B-B14F-4D97-AF65-F5344CB8AC3E}">
        <p14:creationId xmlns:p14="http://schemas.microsoft.com/office/powerpoint/2010/main" val="282857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synagogue</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lnSpcReduction="10000"/>
          </a:bodyPr>
          <a:lstStyle/>
          <a:p>
            <a:r>
              <a:rPr lang="en-GB" sz="2800" dirty="0"/>
              <a:t>They would travel to the Temple for festivals, feasts and offerings but they now had an educational system for the study of the scriptures</a:t>
            </a:r>
          </a:p>
          <a:p>
            <a:r>
              <a:rPr lang="en-GB" sz="2800" dirty="0"/>
              <a:t>Gradually reading became translation and translation became commentary and application and so every Jew was schooled in the scriptures</a:t>
            </a:r>
          </a:p>
          <a:p>
            <a:r>
              <a:rPr lang="en-GB" sz="2800" dirty="0"/>
              <a:t>Elements of the worship included the </a:t>
            </a:r>
            <a:r>
              <a:rPr lang="en-GB" sz="2800" dirty="0" err="1"/>
              <a:t>shema</a:t>
            </a:r>
            <a:endParaRPr lang="en-GB" sz="2800" dirty="0"/>
          </a:p>
          <a:p>
            <a:r>
              <a:rPr lang="en-GB" sz="2800" dirty="0" err="1"/>
              <a:t>Sh'ma</a:t>
            </a:r>
            <a:r>
              <a:rPr lang="en-GB" sz="2800" dirty="0"/>
              <a:t> </a:t>
            </a:r>
            <a:r>
              <a:rPr lang="en-GB" sz="2800" dirty="0" err="1"/>
              <a:t>Yisra'eil</a:t>
            </a:r>
            <a:r>
              <a:rPr lang="en-GB" sz="2800" dirty="0"/>
              <a:t> Adonai </a:t>
            </a:r>
            <a:r>
              <a:rPr lang="en-GB" sz="2800" dirty="0" err="1"/>
              <a:t>Eloheinu</a:t>
            </a:r>
            <a:r>
              <a:rPr lang="en-GB" sz="2800" dirty="0"/>
              <a:t> Adonai </a:t>
            </a:r>
            <a:r>
              <a:rPr lang="en-GB" sz="2800" dirty="0" err="1"/>
              <a:t>echad</a:t>
            </a:r>
            <a:r>
              <a:rPr lang="en-GB" sz="2800" dirty="0"/>
              <a:t>.</a:t>
            </a:r>
          </a:p>
          <a:p>
            <a:r>
              <a:rPr lang="en-GB" sz="2800" dirty="0"/>
              <a:t>Hear, Israel, the Lord is our God, the Lord is One.</a:t>
            </a:r>
          </a:p>
        </p:txBody>
      </p:sp>
    </p:spTree>
    <p:extLst>
      <p:ext uri="{BB962C8B-B14F-4D97-AF65-F5344CB8AC3E}">
        <p14:creationId xmlns:p14="http://schemas.microsoft.com/office/powerpoint/2010/main" val="4095463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From Babylon to Bethlehem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lnSpcReduction="10000"/>
          </a:bodyPr>
          <a:lstStyle/>
          <a:p>
            <a:r>
              <a:rPr lang="en-GB" sz="2800" dirty="0"/>
              <a:t>Imagine for a moment that you are reading your Bible as a history and you turn the page from Malachi (or Chronicles in the Jewish Bible) to Matthew.</a:t>
            </a:r>
          </a:p>
          <a:p>
            <a:r>
              <a:rPr lang="en-GB" sz="2800" dirty="0"/>
              <a:t>Suddenly and dramatically you are faced with authorities, including kings, religious sects, ruling councils, educational systems, customs which are all new from the point of view of the Old Testament </a:t>
            </a:r>
          </a:p>
          <a:p>
            <a:endParaRPr lang="en-GB" sz="2800" dirty="0"/>
          </a:p>
          <a:p>
            <a:endParaRPr lang="en-GB" sz="2800" dirty="0"/>
          </a:p>
        </p:txBody>
      </p:sp>
    </p:spTree>
    <p:extLst>
      <p:ext uri="{BB962C8B-B14F-4D97-AF65-F5344CB8AC3E}">
        <p14:creationId xmlns:p14="http://schemas.microsoft.com/office/powerpoint/2010/main" val="1625067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synagogue</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a:bodyPr>
          <a:lstStyle/>
          <a:p>
            <a:r>
              <a:rPr lang="en-GB" sz="2800" dirty="0"/>
              <a:t>The </a:t>
            </a:r>
            <a:r>
              <a:rPr lang="en-GB" sz="2800" dirty="0" err="1"/>
              <a:t>shema</a:t>
            </a:r>
            <a:r>
              <a:rPr lang="en-GB" sz="2800" dirty="0"/>
              <a:t> was followed by prayers, the reading of the Law and the Prophets together with the necessary translation and an exposition of the passage by some qualified person</a:t>
            </a:r>
          </a:p>
          <a:p>
            <a:r>
              <a:rPr lang="en-GB" sz="2800" dirty="0"/>
              <a:t>The scribes were the teachers in the tradition of Ezra and especially as the priests moved further away from the faith.</a:t>
            </a:r>
          </a:p>
          <a:p>
            <a:r>
              <a:rPr lang="en-GB" sz="2800" dirty="0"/>
              <a:t>The elders or rulers of the synagogue became the model government for the Church</a:t>
            </a:r>
          </a:p>
        </p:txBody>
      </p:sp>
    </p:spTree>
    <p:extLst>
      <p:ext uri="{BB962C8B-B14F-4D97-AF65-F5344CB8AC3E}">
        <p14:creationId xmlns:p14="http://schemas.microsoft.com/office/powerpoint/2010/main" val="187093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synagogue</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846320"/>
          </a:xfrm>
        </p:spPr>
        <p:txBody>
          <a:bodyPr>
            <a:normAutofit lnSpcReduction="10000"/>
          </a:bodyPr>
          <a:lstStyle/>
          <a:p>
            <a:r>
              <a:rPr lang="en-GB" sz="2800" dirty="0"/>
              <a:t>The synagogue also functioned as the missionary outposts of Judaism and by the time of the New Testament there were many Gentile ‘God-fearers’ who had not fully become Jews but were schooled in the Scriptures and Christianity spread among them like wildfire  ( See the example of Cornelius in Acts 10)</a:t>
            </a:r>
          </a:p>
          <a:p>
            <a:r>
              <a:rPr lang="en-GB" sz="2800" dirty="0"/>
              <a:t>By New Testament times the synagogue and the Temple had entirely different functions. Jews no longer went to the Temple to be taught (although Jesus taught there) they went each Sabbath to their local synagogue.</a:t>
            </a:r>
          </a:p>
        </p:txBody>
      </p:sp>
    </p:spTree>
    <p:extLst>
      <p:ext uri="{BB962C8B-B14F-4D97-AF65-F5344CB8AC3E}">
        <p14:creationId xmlns:p14="http://schemas.microsoft.com/office/powerpoint/2010/main" val="44484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Sanhedrin</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a:bodyPr>
          <a:lstStyle/>
          <a:p>
            <a:r>
              <a:rPr lang="en-GB" sz="2800" dirty="0"/>
              <a:t>The ruling figure in Jewish affairs, after the return from exile, was always the High Priest. So much so that the office was much sought after.</a:t>
            </a:r>
          </a:p>
          <a:p>
            <a:r>
              <a:rPr lang="en-GB" sz="2800" dirty="0"/>
              <a:t>Judaism had always had a tradition of the rule of elders within each tribe and Moses had appointed seventy elders from the tribes to help him rule.</a:t>
            </a:r>
          </a:p>
          <a:p>
            <a:r>
              <a:rPr lang="en-GB" sz="2800" dirty="0"/>
              <a:t> It is therefore unsurprising that this council is retained after exile and it is in full operation in the New Testament</a:t>
            </a:r>
          </a:p>
        </p:txBody>
      </p:sp>
    </p:spTree>
    <p:extLst>
      <p:ext uri="{BB962C8B-B14F-4D97-AF65-F5344CB8AC3E}">
        <p14:creationId xmlns:p14="http://schemas.microsoft.com/office/powerpoint/2010/main" val="420897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Sanhedrin</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645920" y="1620982"/>
            <a:ext cx="10099963" cy="4612908"/>
          </a:xfrm>
        </p:spPr>
        <p:txBody>
          <a:bodyPr>
            <a:normAutofit lnSpcReduction="10000"/>
          </a:bodyPr>
          <a:lstStyle/>
          <a:p>
            <a:r>
              <a:rPr lang="en-GB" sz="2800" dirty="0"/>
              <a:t>Foreign rulers found the Jewish ‘civil service’ useful and most allowed them a degree of autonomy</a:t>
            </a:r>
          </a:p>
          <a:p>
            <a:r>
              <a:rPr lang="en-GB" sz="2800" dirty="0"/>
              <a:t>After all only a Jewish council could possibly understand the intricate details of their legal system</a:t>
            </a:r>
          </a:p>
          <a:p>
            <a:r>
              <a:rPr lang="en-GB" sz="2800" dirty="0"/>
              <a:t>Headed by the High Priest the Sanhedrin comprised seventy members drawn from the ranks of Jewish aristocracy, the priests, the elders and the doctors of the Law-the scribes</a:t>
            </a:r>
          </a:p>
          <a:p>
            <a:r>
              <a:rPr lang="en-GB" sz="2800" dirty="0"/>
              <a:t>Their authority did not stray into the realms of Roman Law. They could not order the death penalty</a:t>
            </a:r>
          </a:p>
        </p:txBody>
      </p:sp>
    </p:spTree>
    <p:extLst>
      <p:ext uri="{BB962C8B-B14F-4D97-AF65-F5344CB8AC3E}">
        <p14:creationId xmlns:p14="http://schemas.microsoft.com/office/powerpoint/2010/main" val="289519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rise of Jewish Parties and Sects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a:bodyPr>
          <a:lstStyle/>
          <a:p>
            <a:r>
              <a:rPr lang="en-GB" sz="2800" dirty="0"/>
              <a:t>Our chief source for the history of the Jews is a historian named Josephus or Yosef ben Matityahu born in AD 37</a:t>
            </a:r>
          </a:p>
          <a:p>
            <a:r>
              <a:rPr lang="en-GB" sz="2800" dirty="0"/>
              <a:t>He records four parties which he refers to as sects;</a:t>
            </a:r>
          </a:p>
          <a:p>
            <a:r>
              <a:rPr lang="en-GB" sz="2800" dirty="0"/>
              <a:t>Pharisees</a:t>
            </a:r>
          </a:p>
          <a:p>
            <a:r>
              <a:rPr lang="en-GB" sz="2800" dirty="0"/>
              <a:t>Sadducees</a:t>
            </a:r>
          </a:p>
          <a:p>
            <a:r>
              <a:rPr lang="en-GB" sz="2800" dirty="0"/>
              <a:t>Essenes</a:t>
            </a:r>
          </a:p>
          <a:p>
            <a:r>
              <a:rPr lang="en-GB" sz="2800" dirty="0"/>
              <a:t>And Zealots</a:t>
            </a:r>
          </a:p>
        </p:txBody>
      </p:sp>
    </p:spTree>
    <p:extLst>
      <p:ext uri="{BB962C8B-B14F-4D97-AF65-F5344CB8AC3E}">
        <p14:creationId xmlns:p14="http://schemas.microsoft.com/office/powerpoint/2010/main" val="225166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normAutofit/>
          </a:bodyPr>
          <a:lstStyle/>
          <a:p>
            <a:r>
              <a:rPr lang="en-GB" dirty="0"/>
              <a:t>The Pharisees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fontScale="92500"/>
          </a:bodyPr>
          <a:lstStyle/>
          <a:p>
            <a:r>
              <a:rPr lang="en-GB" sz="2800" dirty="0"/>
              <a:t>Josephus is keen to point out that the Zealots are not to be considered on a par with the other three</a:t>
            </a:r>
          </a:p>
          <a:p>
            <a:r>
              <a:rPr lang="en-GB" sz="2800" dirty="0"/>
              <a:t>The Zealots were, in the eyes of Josephus, little more than bandits one of them was a disciple of Jesus Simon the Zealot (Acts 1:13, Luke 6:15)</a:t>
            </a:r>
          </a:p>
          <a:p>
            <a:r>
              <a:rPr lang="en-GB" sz="2800" dirty="0"/>
              <a:t>The Pharisees were , by far the most influential group and had their origins in the Hasidim of the Maccabean period</a:t>
            </a:r>
          </a:p>
          <a:p>
            <a:r>
              <a:rPr lang="en-GB" sz="2800" dirty="0"/>
              <a:t>They were ‘separatists’ although what they were separating themselves from is not clear</a:t>
            </a:r>
          </a:p>
          <a:p>
            <a:endParaRPr lang="en-GB" sz="2800" dirty="0"/>
          </a:p>
        </p:txBody>
      </p:sp>
    </p:spTree>
    <p:extLst>
      <p:ext uri="{BB962C8B-B14F-4D97-AF65-F5344CB8AC3E}">
        <p14:creationId xmlns:p14="http://schemas.microsoft.com/office/powerpoint/2010/main" val="234015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normAutofit/>
          </a:bodyPr>
          <a:lstStyle/>
          <a:p>
            <a:r>
              <a:rPr lang="en-GB" dirty="0"/>
              <a:t>The Pharisees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a:bodyPr>
          <a:lstStyle/>
          <a:p>
            <a:r>
              <a:rPr lang="en-GB" sz="2800" dirty="0"/>
              <a:t>The pharisees were not priests but </a:t>
            </a:r>
            <a:r>
              <a:rPr lang="en-GB" sz="2800" dirty="0" err="1"/>
              <a:t>laymenwho</a:t>
            </a:r>
            <a:r>
              <a:rPr lang="en-GB" sz="2800" dirty="0"/>
              <a:t> banded themselves together into brotherhoods for the strict observance of the Law</a:t>
            </a:r>
          </a:p>
          <a:p>
            <a:r>
              <a:rPr lang="en-GB" sz="2800" dirty="0"/>
              <a:t>Captivity had taught them that a disregard for the law had cost them their land and they determined that the nation would never disregard it again</a:t>
            </a:r>
          </a:p>
          <a:p>
            <a:r>
              <a:rPr lang="en-GB" sz="2800" dirty="0"/>
              <a:t>They were assisted by the schools of scribes and doctors of the law and between them there arose the ’oral law’ so powerful in the time of Jesus</a:t>
            </a:r>
          </a:p>
        </p:txBody>
      </p:sp>
    </p:spTree>
    <p:extLst>
      <p:ext uri="{BB962C8B-B14F-4D97-AF65-F5344CB8AC3E}">
        <p14:creationId xmlns:p14="http://schemas.microsoft.com/office/powerpoint/2010/main" val="4134545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a:t>
            </a:r>
            <a:r>
              <a:rPr lang="en-GB" dirty="0" err="1"/>
              <a:t>Sadduccees</a:t>
            </a:r>
            <a:endParaRPr lang="en-GB" dirty="0"/>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a:bodyPr>
          <a:lstStyle/>
          <a:p>
            <a:r>
              <a:rPr lang="en-GB" sz="2800" dirty="0"/>
              <a:t>Whereas the Pharisees were most influential in the synagogues the Sadducees were entrenched in the Temple and everything to do with it</a:t>
            </a:r>
          </a:p>
          <a:p>
            <a:r>
              <a:rPr lang="en-GB" sz="2800" dirty="0"/>
              <a:t>The Sadducees controlled the Sanhedrin along with the aristocratic priests and their influence on Judaism was to wain with the destruction of the Temple whereas the Pharisees continue to flourish even as the Jews were scattered abroad</a:t>
            </a:r>
          </a:p>
        </p:txBody>
      </p:sp>
    </p:spTree>
    <p:extLst>
      <p:ext uri="{BB962C8B-B14F-4D97-AF65-F5344CB8AC3E}">
        <p14:creationId xmlns:p14="http://schemas.microsoft.com/office/powerpoint/2010/main" val="423532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The Essenes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lnSpcReduction="10000"/>
          </a:bodyPr>
          <a:lstStyle/>
          <a:p>
            <a:r>
              <a:rPr lang="en-GB" sz="2800" dirty="0"/>
              <a:t>This was a large influential group but they are not mentioned directly in Scripture</a:t>
            </a:r>
          </a:p>
          <a:p>
            <a:r>
              <a:rPr lang="en-GB" sz="2800" dirty="0"/>
              <a:t>In 1946 their library was discovered in a cave on the shore of the Dead Sea </a:t>
            </a:r>
          </a:p>
          <a:p>
            <a:r>
              <a:rPr lang="en-GB" sz="2800" dirty="0"/>
              <a:t>Here were scrolls of all of the Old Testament apart from Esther and they were 900 years older than the earliest OT manuscripts in the Church libraries</a:t>
            </a:r>
          </a:p>
          <a:p>
            <a:r>
              <a:rPr lang="en-GB" sz="2800" dirty="0"/>
              <a:t>They were the ‘monks’ of Judaism living simple monastic lives</a:t>
            </a:r>
          </a:p>
        </p:txBody>
      </p:sp>
    </p:spTree>
    <p:extLst>
      <p:ext uri="{BB962C8B-B14F-4D97-AF65-F5344CB8AC3E}">
        <p14:creationId xmlns:p14="http://schemas.microsoft.com/office/powerpoint/2010/main" val="1748537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Summary of Judaism at the start of the N T</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a:bodyPr>
          <a:lstStyle/>
          <a:p>
            <a:r>
              <a:rPr lang="en-GB" sz="2800" dirty="0"/>
              <a:t>In addition to these main groups the New Testament mentions the Herodians who, as their name implies were a political party representing the interests of the vassal king Herod</a:t>
            </a:r>
          </a:p>
          <a:p>
            <a:r>
              <a:rPr lang="en-GB" sz="2800" dirty="0"/>
              <a:t>Unsurprisingly this mixture of holier-than-thou Pharisees, politically well-connected Sadducees, firebrand revolutionary Zealots, legally trained Scribes and treacherous Herodians had little in common</a:t>
            </a:r>
          </a:p>
          <a:p>
            <a:r>
              <a:rPr lang="en-GB" sz="2800" dirty="0"/>
              <a:t>But they were all to agree in their opposition to Christ</a:t>
            </a:r>
          </a:p>
        </p:txBody>
      </p:sp>
    </p:spTree>
    <p:extLst>
      <p:ext uri="{BB962C8B-B14F-4D97-AF65-F5344CB8AC3E}">
        <p14:creationId xmlns:p14="http://schemas.microsoft.com/office/powerpoint/2010/main" val="38690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From Babylon to Bethlehem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fontScale="92500"/>
          </a:bodyPr>
          <a:lstStyle/>
          <a:p>
            <a:r>
              <a:rPr lang="en-GB" sz="2800" dirty="0"/>
              <a:t>As well as these dramatic changes on the surface there are other differences that we need to be aware of.</a:t>
            </a:r>
          </a:p>
          <a:p>
            <a:r>
              <a:rPr lang="en-GB" sz="2800" dirty="0"/>
              <a:t>The nation is different, it is now tiny in comparison</a:t>
            </a:r>
          </a:p>
          <a:p>
            <a:r>
              <a:rPr lang="en-GB" sz="2800" dirty="0"/>
              <a:t>The spoken language is different, no longer Hebrew but Aramaic</a:t>
            </a:r>
          </a:p>
          <a:p>
            <a:r>
              <a:rPr lang="en-GB" sz="2800" dirty="0"/>
              <a:t>There is a second language for educated people, Greek  </a:t>
            </a:r>
          </a:p>
          <a:p>
            <a:endParaRPr lang="en-GB" sz="2800" dirty="0"/>
          </a:p>
          <a:p>
            <a:endParaRPr lang="en-GB" sz="2800" dirty="0"/>
          </a:p>
        </p:txBody>
      </p:sp>
    </p:spTree>
    <p:extLst>
      <p:ext uri="{BB962C8B-B14F-4D97-AF65-F5344CB8AC3E}">
        <p14:creationId xmlns:p14="http://schemas.microsoft.com/office/powerpoint/2010/main" val="333807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053244" y="624110"/>
            <a:ext cx="9692639" cy="855555"/>
          </a:xfrm>
        </p:spPr>
        <p:txBody>
          <a:bodyPr/>
          <a:lstStyle/>
          <a:p>
            <a:r>
              <a:rPr lang="en-GB" dirty="0"/>
              <a:t>Summary of Judaism at the start of the N T</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1811973" y="1620982"/>
            <a:ext cx="9933910" cy="4290240"/>
          </a:xfrm>
        </p:spPr>
        <p:txBody>
          <a:bodyPr>
            <a:normAutofit fontScale="92500" lnSpcReduction="10000"/>
          </a:bodyPr>
          <a:lstStyle/>
          <a:p>
            <a:r>
              <a:rPr lang="en-GB" sz="2800" dirty="0"/>
              <a:t>One final thought</a:t>
            </a:r>
          </a:p>
          <a:p>
            <a:r>
              <a:rPr lang="en-GB" sz="2800" dirty="0"/>
              <a:t>Just as the Jews had turned to their Scripture in Babylon so a number of them turned again in the days before the New Testament</a:t>
            </a:r>
          </a:p>
          <a:p>
            <a:r>
              <a:rPr lang="en-GB" sz="2800" dirty="0"/>
              <a:t>Daniel had prophesied the coming of Messiah dating it from the command to restore Jerusalem. And the time was up</a:t>
            </a:r>
          </a:p>
          <a:p>
            <a:r>
              <a:rPr lang="en-GB" sz="2800" dirty="0"/>
              <a:t>There had been no prophetic voice for 400 years then came a man dressed as Elijah proclaiming, “Prepare ye the way of the Lord”</a:t>
            </a:r>
          </a:p>
        </p:txBody>
      </p:sp>
    </p:spTree>
    <p:extLst>
      <p:ext uri="{BB962C8B-B14F-4D97-AF65-F5344CB8AC3E}">
        <p14:creationId xmlns:p14="http://schemas.microsoft.com/office/powerpoint/2010/main" val="756558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From Babylon to Bethlehem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133599"/>
            <a:ext cx="8915400" cy="4325389"/>
          </a:xfrm>
        </p:spPr>
        <p:txBody>
          <a:bodyPr>
            <a:normAutofit/>
          </a:bodyPr>
          <a:lstStyle/>
          <a:p>
            <a:r>
              <a:rPr lang="en-GB" sz="2800" dirty="0"/>
              <a:t>So when you open Matthew and you meet, Scribes, Pharisees, Sadducees, Chief priests and elders, Herodians, Zealots, King Herod, Caesar Augustus or a Roman governor; </a:t>
            </a:r>
          </a:p>
          <a:p>
            <a:r>
              <a:rPr lang="en-GB" sz="2800" dirty="0"/>
              <a:t>You are entitled to ask, ‘Where did all these players appear from?</a:t>
            </a:r>
          </a:p>
          <a:p>
            <a:r>
              <a:rPr lang="en-GB" sz="2800" dirty="0"/>
              <a:t>Or indeed when was Judah replaced with Galilee, Samaria and Judea? </a:t>
            </a:r>
          </a:p>
          <a:p>
            <a:endParaRPr lang="en-GB" sz="2800" dirty="0"/>
          </a:p>
          <a:p>
            <a:endParaRPr lang="en-GB" sz="2800" dirty="0"/>
          </a:p>
        </p:txBody>
      </p:sp>
    </p:spTree>
    <p:extLst>
      <p:ext uri="{BB962C8B-B14F-4D97-AF65-F5344CB8AC3E}">
        <p14:creationId xmlns:p14="http://schemas.microsoft.com/office/powerpoint/2010/main" val="30543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From Babylon to Bethlehem</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133599"/>
            <a:ext cx="8915400" cy="4184073"/>
          </a:xfrm>
        </p:spPr>
        <p:txBody>
          <a:bodyPr>
            <a:normAutofit lnSpcReduction="10000"/>
          </a:bodyPr>
          <a:lstStyle/>
          <a:p>
            <a:r>
              <a:rPr lang="en-GB" sz="2800" dirty="0"/>
              <a:t>As part of a vast empire with a vassal king (Herod) what part was played by the Jewish Sanhedrin in the government of the country and when did they first appear?</a:t>
            </a:r>
          </a:p>
          <a:p>
            <a:r>
              <a:rPr lang="en-GB" sz="2800" dirty="0"/>
              <a:t>Latin is the language of the Empire so why do the educated people speak Greek?</a:t>
            </a:r>
          </a:p>
          <a:p>
            <a:r>
              <a:rPr lang="en-GB" sz="2800" dirty="0"/>
              <a:t>The Old Testament Scriptures were written in Hebrew but the people spoke Aramaic. Who translated for them?</a:t>
            </a:r>
          </a:p>
          <a:p>
            <a:endParaRPr lang="en-GB" sz="2800" dirty="0"/>
          </a:p>
          <a:p>
            <a:endParaRPr lang="en-GB" sz="2800" dirty="0"/>
          </a:p>
          <a:p>
            <a:endParaRPr lang="en-GB" sz="2800" dirty="0"/>
          </a:p>
          <a:p>
            <a:endParaRPr lang="en-GB" sz="2800" dirty="0"/>
          </a:p>
        </p:txBody>
      </p:sp>
    </p:spTree>
    <p:extLst>
      <p:ext uri="{BB962C8B-B14F-4D97-AF65-F5344CB8AC3E}">
        <p14:creationId xmlns:p14="http://schemas.microsoft.com/office/powerpoint/2010/main" val="420426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4994</TotalTime>
  <Words>5566</Words>
  <Application>Microsoft Office PowerPoint</Application>
  <PresentationFormat>Widescreen</PresentationFormat>
  <Paragraphs>384</Paragraphs>
  <Slides>70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70</vt:i4>
      </vt:variant>
    </vt:vector>
  </HeadingPairs>
  <TitlesOfParts>
    <vt:vector size="76" baseType="lpstr">
      <vt:lpstr>Arial</vt:lpstr>
      <vt:lpstr>Calibri</vt:lpstr>
      <vt:lpstr>Century Gothic</vt:lpstr>
      <vt:lpstr>Corbel</vt:lpstr>
      <vt:lpstr>Wingdings 3</vt:lpstr>
      <vt:lpstr>Wisp</vt:lpstr>
      <vt:lpstr>Lesson six Survey of the Old Testament Part 4: Babylon to Bethlehem</vt:lpstr>
      <vt:lpstr>From Babylon to Bethlehem</vt:lpstr>
      <vt:lpstr>From Babylon to Bethlehem</vt:lpstr>
      <vt:lpstr>From Babylon to Bethlehem</vt:lpstr>
      <vt:lpstr>From Babylon to Bethlehem</vt:lpstr>
      <vt:lpstr>From Babylon to Bethlehem</vt:lpstr>
      <vt:lpstr>From Babylon to Bethlehem</vt:lpstr>
      <vt:lpstr>From Babylon to Bethlehem</vt:lpstr>
      <vt:lpstr>From Babylon to Bethlehem</vt:lpstr>
      <vt:lpstr>From Babylon to Bethlehem</vt:lpstr>
      <vt:lpstr>From Babylon to Bethlehem</vt:lpstr>
      <vt:lpstr>PowerPoint Presentation</vt:lpstr>
      <vt:lpstr>First &amp; Second Chronicles</vt:lpstr>
      <vt:lpstr>First &amp; Second Chronicles</vt:lpstr>
      <vt:lpstr>First Chronicles</vt:lpstr>
      <vt:lpstr>Second Chronicles</vt:lpstr>
      <vt:lpstr>Ezra, Nehemiah &amp; Esther</vt:lpstr>
      <vt:lpstr>The timeline of Ezra, Nehemiah, Esther</vt:lpstr>
      <vt:lpstr>Ezra, Nehemiah &amp; Esther</vt:lpstr>
      <vt:lpstr>Ezra, Nehemiah &amp; Esther</vt:lpstr>
      <vt:lpstr>Ezra, Nehemiah &amp; Esther</vt:lpstr>
      <vt:lpstr>The Intertestamental Period</vt:lpstr>
      <vt:lpstr>The Intertestamental Period</vt:lpstr>
      <vt:lpstr>The Intertestamental Period</vt:lpstr>
      <vt:lpstr>The Remnant and the Empires of the world</vt:lpstr>
      <vt:lpstr>The Remnant and the Empires of the world</vt:lpstr>
      <vt:lpstr>The Remnant and the Empires of the world</vt:lpstr>
      <vt:lpstr>The Remnant and the Empires of the world</vt:lpstr>
      <vt:lpstr>The Remnant and the Empires of the world</vt:lpstr>
      <vt:lpstr>The Remnant and the Empires of the world</vt:lpstr>
      <vt:lpstr>The Remnant and the Empires of the world</vt:lpstr>
      <vt:lpstr>The Remnant and the Persian Empire</vt:lpstr>
      <vt:lpstr>The Remnant and the Persian Empire</vt:lpstr>
      <vt:lpstr>The Remnant and the Persian Empire</vt:lpstr>
      <vt:lpstr>The Remnant and Alexander the Great</vt:lpstr>
      <vt:lpstr>The Remnant and Ptolemies (Egypt)</vt:lpstr>
      <vt:lpstr>The Remnant and Ptolemy (Egypt)</vt:lpstr>
      <vt:lpstr>The Remnant and the Seleucidan (Syria)</vt:lpstr>
      <vt:lpstr>The Remnant and the Selucidae (Syria)</vt:lpstr>
      <vt:lpstr>The Remnant and the Maccabees</vt:lpstr>
      <vt:lpstr>The Remnant and the Maccabees</vt:lpstr>
      <vt:lpstr>The Remnant and the Maccabees</vt:lpstr>
      <vt:lpstr>The Remnant and the Romans</vt:lpstr>
      <vt:lpstr>The temple of Herod the Great King of the Jews</vt:lpstr>
      <vt:lpstr>The temple of Herod the Great King of the Jews</vt:lpstr>
      <vt:lpstr>Summary of the history</vt:lpstr>
      <vt:lpstr>The Remnant and Judaism</vt:lpstr>
      <vt:lpstr>The Remnant and Judaism</vt:lpstr>
      <vt:lpstr>The Remnant and Judaism</vt:lpstr>
      <vt:lpstr>The Remnant and Judaism</vt:lpstr>
      <vt:lpstr>The Remnant and Judaism</vt:lpstr>
      <vt:lpstr>The Remnant and Judaism</vt:lpstr>
      <vt:lpstr>The Remnant and Judaism</vt:lpstr>
      <vt:lpstr>The Remnant and Judaism</vt:lpstr>
      <vt:lpstr>The Remnant and Judaism</vt:lpstr>
      <vt:lpstr>The rise of Jewish Institutions</vt:lpstr>
      <vt:lpstr>The synagogue</vt:lpstr>
      <vt:lpstr>The synagogue</vt:lpstr>
      <vt:lpstr>The synagogue</vt:lpstr>
      <vt:lpstr>The synagogue</vt:lpstr>
      <vt:lpstr>The synagogue</vt:lpstr>
      <vt:lpstr>The Sanhedrin</vt:lpstr>
      <vt:lpstr>The Sanhedrin</vt:lpstr>
      <vt:lpstr>The rise of Jewish Parties and Sects</vt:lpstr>
      <vt:lpstr>The Pharisees</vt:lpstr>
      <vt:lpstr>The Pharisees</vt:lpstr>
      <vt:lpstr>The Sadduccees</vt:lpstr>
      <vt:lpstr>The Essenes</vt:lpstr>
      <vt:lpstr>Summary of Judaism at the start of the N T</vt:lpstr>
      <vt:lpstr>Summary of Judaism at the start of the N 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three Survey of the Old Testament Part 2: Canaan to Babylon</dc:title>
  <dc:creator>Edward J S Donald</dc:creator>
  <cp:lastModifiedBy>Edward J S Donald</cp:lastModifiedBy>
  <cp:revision>116</cp:revision>
  <dcterms:created xsi:type="dcterms:W3CDTF">2019-10-14T14:19:00Z</dcterms:created>
  <dcterms:modified xsi:type="dcterms:W3CDTF">2019-11-14T17:07:26Z</dcterms:modified>
</cp:coreProperties>
</file>