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440" r:id="rId3"/>
    <p:sldId id="263" r:id="rId4"/>
    <p:sldId id="441" r:id="rId5"/>
    <p:sldId id="259" r:id="rId6"/>
    <p:sldId id="442" r:id="rId7"/>
    <p:sldId id="443" r:id="rId8"/>
    <p:sldId id="445" r:id="rId9"/>
    <p:sldId id="444" r:id="rId10"/>
    <p:sldId id="446" r:id="rId11"/>
    <p:sldId id="447" r:id="rId12"/>
    <p:sldId id="258" r:id="rId13"/>
    <p:sldId id="260" r:id="rId14"/>
    <p:sldId id="261" r:id="rId15"/>
    <p:sldId id="262" r:id="rId16"/>
    <p:sldId id="448" r:id="rId17"/>
    <p:sldId id="449" r:id="rId18"/>
    <p:sldId id="472" r:id="rId19"/>
    <p:sldId id="473" r:id="rId20"/>
    <p:sldId id="474" r:id="rId21"/>
    <p:sldId id="475" r:id="rId22"/>
    <p:sldId id="450" r:id="rId23"/>
    <p:sldId id="476" r:id="rId24"/>
    <p:sldId id="477" r:id="rId25"/>
    <p:sldId id="478" r:id="rId26"/>
    <p:sldId id="452" r:id="rId27"/>
    <p:sldId id="451" r:id="rId28"/>
    <p:sldId id="479" r:id="rId29"/>
    <p:sldId id="453" r:id="rId30"/>
    <p:sldId id="483" r:id="rId31"/>
    <p:sldId id="480" r:id="rId32"/>
    <p:sldId id="484" r:id="rId33"/>
    <p:sldId id="485" r:id="rId34"/>
    <p:sldId id="489" r:id="rId35"/>
    <p:sldId id="481" r:id="rId36"/>
    <p:sldId id="490" r:id="rId37"/>
    <p:sldId id="491" r:id="rId38"/>
    <p:sldId id="492" r:id="rId39"/>
    <p:sldId id="493" r:id="rId40"/>
    <p:sldId id="486" r:id="rId41"/>
    <p:sldId id="494" r:id="rId42"/>
    <p:sldId id="497" r:id="rId43"/>
    <p:sldId id="498" r:id="rId44"/>
    <p:sldId id="499" r:id="rId45"/>
    <p:sldId id="495" r:id="rId46"/>
    <p:sldId id="500" r:id="rId47"/>
    <p:sldId id="501" r:id="rId48"/>
    <p:sldId id="502" r:id="rId49"/>
    <p:sldId id="503" r:id="rId50"/>
    <p:sldId id="504" r:id="rId51"/>
    <p:sldId id="506" r:id="rId52"/>
    <p:sldId id="505" r:id="rId53"/>
    <p:sldId id="507" r:id="rId54"/>
    <p:sldId id="508" r:id="rId55"/>
    <p:sldId id="509" r:id="rId56"/>
    <p:sldId id="511" r:id="rId57"/>
    <p:sldId id="510" r:id="rId58"/>
    <p:sldId id="512" r:id="rId5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414" y="60"/>
      </p:cViewPr>
      <p:guideLst/>
    </p:cSldViewPr>
  </p:slideViewPr>
  <p:notesTextViewPr>
    <p:cViewPr>
      <p:scale>
        <a:sx n="1" d="1"/>
        <a:sy n="1" d="1"/>
      </p:scale>
      <p:origin x="0" y="0"/>
    </p:cViewPr>
  </p:notesTextViewPr>
  <p:sorterViewPr>
    <p:cViewPr>
      <p:scale>
        <a:sx n="100" d="100"/>
        <a:sy n="100" d="100"/>
      </p:scale>
      <p:origin x="0" y="-1152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E9E02E-A450-4DF2-836A-FF6FD97F3419}" type="datetimeFigureOut">
              <a:rPr lang="en-GB" smtClean="0"/>
              <a:t>06/02/2020</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2260412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E9E02E-A450-4DF2-836A-FF6FD97F3419}" type="datetimeFigureOut">
              <a:rPr lang="en-GB" smtClean="0"/>
              <a:t>06/02/2020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2256155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E9E02E-A450-4DF2-836A-FF6FD97F3419}" type="datetimeFigureOut">
              <a:rPr lang="en-GB" smtClean="0"/>
              <a:t>06/02/2020</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631578-36BE-4FF8-B3DB-5FE8B34D24DB}"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91822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0E9E02E-A450-4DF2-836A-FF6FD97F3419}" type="datetimeFigureOut">
              <a:rPr lang="en-GB" smtClean="0"/>
              <a:t>06/02/2020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368084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0E9E02E-A450-4DF2-836A-FF6FD97F3419}" type="datetimeFigureOut">
              <a:rPr lang="en-GB" smtClean="0"/>
              <a:t>06/02/2020</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631578-36BE-4FF8-B3DB-5FE8B34D24DB}"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43477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0E9E02E-A450-4DF2-836A-FF6FD97F3419}" type="datetimeFigureOut">
              <a:rPr lang="en-GB" smtClean="0"/>
              <a:t>06/02/2020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419871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E9E02E-A450-4DF2-836A-FF6FD97F3419}" type="datetimeFigureOut">
              <a:rPr lang="en-GB" smtClean="0"/>
              <a:t>06/02/2020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2623659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E9E02E-A450-4DF2-836A-FF6FD97F3419}" type="datetimeFigureOut">
              <a:rPr lang="en-GB" smtClean="0"/>
              <a:t>06/02/2020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4163654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E9E02E-A450-4DF2-836A-FF6FD97F3419}" type="datetimeFigureOut">
              <a:rPr lang="en-GB" smtClean="0"/>
              <a:t>06/02/2020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2481281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E9E02E-A450-4DF2-836A-FF6FD97F3419}" type="datetimeFigureOut">
              <a:rPr lang="en-GB" smtClean="0"/>
              <a:t>06/02/2020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128977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E9E02E-A450-4DF2-836A-FF6FD97F3419}" type="datetimeFigureOut">
              <a:rPr lang="en-GB" smtClean="0"/>
              <a:t>06/02/2020</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1353062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E9E02E-A450-4DF2-836A-FF6FD97F3419}" type="datetimeFigureOut">
              <a:rPr lang="en-GB" smtClean="0"/>
              <a:t>06/02/2020</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3368378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E9E02E-A450-4DF2-836A-FF6FD97F3419}" type="datetimeFigureOut">
              <a:rPr lang="en-GB" smtClean="0"/>
              <a:t>06/02/2020</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1531663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9E02E-A450-4DF2-836A-FF6FD97F3419}" type="datetimeFigureOut">
              <a:rPr lang="en-GB" smtClean="0"/>
              <a:t>06/02/2020</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368546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E9E02E-A450-4DF2-836A-FF6FD97F3419}" type="datetimeFigureOut">
              <a:rPr lang="en-GB" smtClean="0"/>
              <a:t>06/02/2020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943960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E9E02E-A450-4DF2-836A-FF6FD97F3419}" type="datetimeFigureOut">
              <a:rPr lang="en-GB" smtClean="0"/>
              <a:t>06/02/2020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275832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0E9E02E-A450-4DF2-836A-FF6FD97F3419}" type="datetimeFigureOut">
              <a:rPr lang="en-GB" smtClean="0"/>
              <a:t>06/02/2020</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5631578-36BE-4FF8-B3DB-5FE8B34D24DB}" type="slidenum">
              <a:rPr lang="en-GB" smtClean="0"/>
              <a:t>‹#›</a:t>
            </a:fld>
            <a:endParaRPr lang="en-GB"/>
          </a:p>
        </p:txBody>
      </p:sp>
    </p:spTree>
    <p:extLst>
      <p:ext uri="{BB962C8B-B14F-4D97-AF65-F5344CB8AC3E}">
        <p14:creationId xmlns:p14="http://schemas.microsoft.com/office/powerpoint/2010/main" val="399722167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CC81C-8637-40F7-B983-CC28626285FD}"/>
              </a:ext>
            </a:extLst>
          </p:cNvPr>
          <p:cNvSpPr>
            <a:spLocks noGrp="1"/>
          </p:cNvSpPr>
          <p:nvPr>
            <p:ph type="ctrTitle"/>
          </p:nvPr>
        </p:nvSpPr>
        <p:spPr/>
        <p:txBody>
          <a:bodyPr>
            <a:normAutofit fontScale="90000"/>
          </a:bodyPr>
          <a:lstStyle/>
          <a:p>
            <a:r>
              <a:rPr lang="en-GB" dirty="0"/>
              <a:t>Spring term 2020</a:t>
            </a:r>
            <a:br>
              <a:rPr lang="en-GB" dirty="0"/>
            </a:br>
            <a:r>
              <a:rPr lang="en-GB" dirty="0"/>
              <a:t>Lesson Two</a:t>
            </a:r>
            <a:br>
              <a:rPr lang="en-GB" dirty="0"/>
            </a:br>
            <a:r>
              <a:rPr lang="en-GB" dirty="0"/>
              <a:t>Epistle of Paul to the Romans </a:t>
            </a:r>
          </a:p>
        </p:txBody>
      </p:sp>
      <p:sp>
        <p:nvSpPr>
          <p:cNvPr id="3" name="Subtitle 2">
            <a:extLst>
              <a:ext uri="{FF2B5EF4-FFF2-40B4-BE49-F238E27FC236}">
                <a16:creationId xmlns:a16="http://schemas.microsoft.com/office/drawing/2014/main" id="{A0FCD659-B40B-4C2B-8335-BC4976E491BC}"/>
              </a:ext>
            </a:extLst>
          </p:cNvPr>
          <p:cNvSpPr>
            <a:spLocks noGrp="1"/>
          </p:cNvSpPr>
          <p:nvPr>
            <p:ph type="subTitle" idx="1"/>
          </p:nvPr>
        </p:nvSpPr>
        <p:spPr/>
        <p:txBody>
          <a:bodyPr/>
          <a:lstStyle/>
          <a:p>
            <a:r>
              <a:rPr lang="en-GB" dirty="0">
                <a:solidFill>
                  <a:prstClr val="black">
                    <a:lumMod val="65000"/>
                    <a:lumOff val="35000"/>
                  </a:prstClr>
                </a:solidFill>
              </a:rPr>
              <a:t>Mountjoy bible school</a:t>
            </a:r>
            <a:br>
              <a:rPr lang="en-GB" dirty="0">
                <a:solidFill>
                  <a:prstClr val="black">
                    <a:lumMod val="65000"/>
                    <a:lumOff val="35000"/>
                  </a:prstClr>
                </a:solidFill>
              </a:rPr>
            </a:br>
            <a:r>
              <a:rPr lang="en-GB" dirty="0">
                <a:solidFill>
                  <a:prstClr val="black">
                    <a:lumMod val="65000"/>
                    <a:lumOff val="35000"/>
                  </a:prstClr>
                </a:solidFill>
              </a:rPr>
              <a:t>Weymouth class of 2019</a:t>
            </a:r>
            <a:br>
              <a:rPr lang="en-GB" dirty="0">
                <a:solidFill>
                  <a:prstClr val="black">
                    <a:lumMod val="65000"/>
                    <a:lumOff val="35000"/>
                  </a:prstClr>
                </a:solidFill>
              </a:rPr>
            </a:br>
            <a:r>
              <a:rPr lang="en-GB" dirty="0"/>
              <a:t>Spring term 2020</a:t>
            </a:r>
          </a:p>
          <a:p>
            <a:endParaRPr lang="en-GB" dirty="0"/>
          </a:p>
        </p:txBody>
      </p:sp>
    </p:spTree>
    <p:extLst>
      <p:ext uri="{BB962C8B-B14F-4D97-AF65-F5344CB8AC3E}">
        <p14:creationId xmlns:p14="http://schemas.microsoft.com/office/powerpoint/2010/main" val="4118740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fontScale="90000"/>
          </a:bodyPr>
          <a:lstStyle/>
          <a:p>
            <a:r>
              <a:rPr lang="en-GB" dirty="0"/>
              <a:t>Drawing back the curtain (the apocalypse)</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1941095" y="1387641"/>
            <a:ext cx="9857873" cy="5093369"/>
          </a:xfrm>
        </p:spPr>
        <p:txBody>
          <a:bodyPr>
            <a:normAutofit/>
          </a:bodyPr>
          <a:lstStyle/>
          <a:p>
            <a:r>
              <a:rPr lang="en-GB" sz="2800" dirty="0"/>
              <a:t>Both truths, the offer of salvation through faith and the certainty of the wrath of God, are revelations from God, both are the objects of true faith. </a:t>
            </a:r>
          </a:p>
          <a:p>
            <a:r>
              <a:rPr lang="en-GB" sz="2800" dirty="0"/>
              <a:t>The believer who would be in a moral condition acceptable to God must believe and trust in the truthfulness of both revelations. </a:t>
            </a:r>
          </a:p>
          <a:p>
            <a:r>
              <a:rPr lang="en-GB" sz="2800" dirty="0"/>
              <a:t>It may be that in our day we fail to present a true message since we rarely mention the truth of God’s certain judgement against sin. “Flee from the wrath to come” is not part of the current message to the lost. </a:t>
            </a:r>
          </a:p>
        </p:txBody>
      </p:sp>
    </p:spTree>
    <p:extLst>
      <p:ext uri="{BB962C8B-B14F-4D97-AF65-F5344CB8AC3E}">
        <p14:creationId xmlns:p14="http://schemas.microsoft.com/office/powerpoint/2010/main" val="1607381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fontScale="90000"/>
          </a:bodyPr>
          <a:lstStyle/>
          <a:p>
            <a:r>
              <a:rPr lang="en-GB" dirty="0"/>
              <a:t>Drawing back the curtain (the apocalypse)</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a:bodyPr>
          <a:lstStyle/>
          <a:p>
            <a:r>
              <a:rPr lang="en-GB" sz="2800" dirty="0"/>
              <a:t>However Paul is setting out the foundation for the greatest exposition of the gospel ever written</a:t>
            </a:r>
          </a:p>
          <a:p>
            <a:r>
              <a:rPr lang="en-GB" sz="2800" dirty="0"/>
              <a:t>He is inspired by the Holy Spirit of God to set before the world the truth of the good news and that good news is set against the certainty of God’s wrath. </a:t>
            </a:r>
          </a:p>
          <a:p>
            <a:r>
              <a:rPr lang="en-GB" sz="2800" dirty="0"/>
              <a:t>He lays bare the human condition from God’s standpoint, their rebellion against God and their wickedness. </a:t>
            </a:r>
          </a:p>
          <a:p>
            <a:r>
              <a:rPr lang="en-GB" sz="2800" dirty="0"/>
              <a:t>The wrath of God is not the Gospel but the backcloth to the Gospel</a:t>
            </a:r>
          </a:p>
        </p:txBody>
      </p:sp>
    </p:spTree>
    <p:extLst>
      <p:ext uri="{BB962C8B-B14F-4D97-AF65-F5344CB8AC3E}">
        <p14:creationId xmlns:p14="http://schemas.microsoft.com/office/powerpoint/2010/main" val="1690044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a:bodyPr>
          <a:lstStyle/>
          <a:p>
            <a:r>
              <a:rPr lang="en-GB" dirty="0"/>
              <a:t>One man’s awakening to the Gospel</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a:bodyPr>
          <a:lstStyle/>
          <a:p>
            <a:r>
              <a:rPr lang="en-GB" sz="2800" dirty="0"/>
              <a:t>“But the same day, as I was in the midst of a game of cat, and having struck it one blow from the hole, just as I was about to strike it a second time, a voice did suddenly dart from heaven into my soul, which said, </a:t>
            </a:r>
          </a:p>
          <a:p>
            <a:r>
              <a:rPr lang="en-GB" sz="2800" dirty="0"/>
              <a:t>"Wilt thou leave thy sins and go to heaven, or have thy sins and go to hell?" </a:t>
            </a:r>
            <a:br>
              <a:rPr lang="en-GB" sz="2800" dirty="0"/>
            </a:br>
            <a:r>
              <a:rPr lang="en-GB" sz="2800" dirty="0"/>
              <a:t>( John Bunyan Grace Abounding)</a:t>
            </a:r>
          </a:p>
          <a:p>
            <a:r>
              <a:rPr lang="en-GB" sz="2800" dirty="0"/>
              <a:t>One option is not available; to keep your sins and go to heaven!</a:t>
            </a:r>
          </a:p>
        </p:txBody>
      </p:sp>
    </p:spTree>
    <p:extLst>
      <p:ext uri="{BB962C8B-B14F-4D97-AF65-F5344CB8AC3E}">
        <p14:creationId xmlns:p14="http://schemas.microsoft.com/office/powerpoint/2010/main" val="136664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lstStyle/>
          <a:p>
            <a:r>
              <a:rPr lang="en-GB" dirty="0"/>
              <a:t>The need for the Gospel</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lnSpcReduction="10000"/>
          </a:bodyPr>
          <a:lstStyle/>
          <a:p>
            <a:r>
              <a:rPr lang="en-GB" sz="2800" dirty="0"/>
              <a:t>18 For the wrath of God is </a:t>
            </a:r>
            <a:r>
              <a:rPr lang="en-GB" sz="2800" b="1" dirty="0"/>
              <a:t>revealed</a:t>
            </a:r>
            <a:r>
              <a:rPr lang="en-GB" sz="2800" dirty="0"/>
              <a:t> from heaven against all ungodliness and unrighteousness&lt;93 </a:t>
            </a:r>
            <a:r>
              <a:rPr lang="en-GB" sz="2800" dirty="0" err="1"/>
              <a:t>adikia</a:t>
            </a:r>
            <a:r>
              <a:rPr lang="en-GB" sz="2800" dirty="0"/>
              <a:t>&gt; of men, who by their unrighteousness suppress &lt;2722 </a:t>
            </a:r>
            <a:r>
              <a:rPr lang="en-GB" sz="2800" dirty="0" err="1"/>
              <a:t>katecho</a:t>
            </a:r>
            <a:r>
              <a:rPr lang="en-GB" sz="2800" dirty="0"/>
              <a:t>&gt; the truth</a:t>
            </a:r>
          </a:p>
          <a:p>
            <a:r>
              <a:rPr lang="en-GB" sz="2800" dirty="0"/>
              <a:t>Notice the charge against men that they suppress the truth. They hold it down forcibly.</a:t>
            </a:r>
          </a:p>
          <a:p>
            <a:r>
              <a:rPr lang="en-GB" sz="2800" dirty="0"/>
              <a:t>19 For what can be known about God is plain to them, because God has shown it to them. 20 For his invisible attributes, namely, his eternal power and divine nature, have been clearly perceived, ever since the creation of the world, in the things that have been made. So, they are without excuse.</a:t>
            </a:r>
          </a:p>
        </p:txBody>
      </p:sp>
    </p:spTree>
    <p:extLst>
      <p:ext uri="{BB962C8B-B14F-4D97-AF65-F5344CB8AC3E}">
        <p14:creationId xmlns:p14="http://schemas.microsoft.com/office/powerpoint/2010/main" val="3170444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lstStyle/>
          <a:p>
            <a:r>
              <a:rPr lang="en-GB" dirty="0"/>
              <a:t>The need for the Gospel</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lnSpcReduction="10000"/>
          </a:bodyPr>
          <a:lstStyle/>
          <a:p>
            <a:r>
              <a:rPr lang="en-GB" sz="2800" dirty="0"/>
              <a:t>That the charge of godlessness and wickedness can be made against all men will be shown later in the argument. </a:t>
            </a:r>
          </a:p>
          <a:p>
            <a:r>
              <a:rPr lang="en-GB" sz="2800" dirty="0"/>
              <a:t>All of mankind is created, “in the image and likeness of God” this is still revealed in fallen man in self-awareness, personhood, the moral law and conscience. The internal evidence which is suppressed</a:t>
            </a:r>
          </a:p>
          <a:p>
            <a:r>
              <a:rPr lang="en-GB" sz="2800" dirty="0"/>
              <a:t>It is also made clear that there can be no excuse, for the creation itself is sufficient evidence for all men to know enough about God and his power to make them revere and worship him. </a:t>
            </a:r>
          </a:p>
          <a:p>
            <a:endParaRPr lang="en-GB" sz="2800" dirty="0"/>
          </a:p>
        </p:txBody>
      </p:sp>
    </p:spTree>
    <p:extLst>
      <p:ext uri="{BB962C8B-B14F-4D97-AF65-F5344CB8AC3E}">
        <p14:creationId xmlns:p14="http://schemas.microsoft.com/office/powerpoint/2010/main" val="1191481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a:bodyPr>
          <a:lstStyle/>
          <a:p>
            <a:r>
              <a:rPr lang="en-GB" dirty="0"/>
              <a:t>The starry skies and the moral law</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lnSpcReduction="10000"/>
          </a:bodyPr>
          <a:lstStyle/>
          <a:p>
            <a:r>
              <a:rPr lang="en-GB" sz="2800" dirty="0"/>
              <a:t>Immanuel Kant concluded his Critique of Practical Reason (1788) thus: </a:t>
            </a:r>
          </a:p>
          <a:p>
            <a:r>
              <a:rPr lang="en-GB" sz="2800" dirty="0"/>
              <a:t>"Two things fill the mind with ever new and increasing admiration and awe, the more often and steadily we reflect upon them: the starry heavens above me and the moral law within me. </a:t>
            </a:r>
          </a:p>
          <a:p>
            <a:r>
              <a:rPr lang="en-GB" sz="2800" dirty="0"/>
              <a:t>The first starts at the place that I occupy in the external world of the senses.</a:t>
            </a:r>
          </a:p>
          <a:p>
            <a:r>
              <a:rPr lang="en-GB" sz="2800" dirty="0"/>
              <a:t>The second begins with my invisible self, my personality, and displays to me a world that has true infinity, but which can only be detected through the understanding.”</a:t>
            </a:r>
          </a:p>
        </p:txBody>
      </p:sp>
    </p:spTree>
    <p:extLst>
      <p:ext uri="{BB962C8B-B14F-4D97-AF65-F5344CB8AC3E}">
        <p14:creationId xmlns:p14="http://schemas.microsoft.com/office/powerpoint/2010/main" val="3294705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a:bodyPr>
          <a:lstStyle/>
          <a:p>
            <a:r>
              <a:rPr lang="en-GB" dirty="0"/>
              <a:t>The need for the Gospel</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253791"/>
          </a:xfrm>
        </p:spPr>
        <p:txBody>
          <a:bodyPr>
            <a:normAutofit fontScale="92500"/>
          </a:bodyPr>
          <a:lstStyle/>
          <a:p>
            <a:r>
              <a:rPr lang="en-GB" sz="2800" dirty="0"/>
              <a:t>21 For although they knew God, they did not honour him as God or give thanks to him, but they became futile in their thinking, and their foolish hearts were darkened. </a:t>
            </a:r>
          </a:p>
          <a:p>
            <a:r>
              <a:rPr lang="en-GB" sz="2800" dirty="0"/>
              <a:t>22 Claiming to be wise, they became fools, 23 and exchanged the glory of the immortal God for images resembling mortal man and birds and animals and creeping things. </a:t>
            </a:r>
          </a:p>
          <a:p>
            <a:r>
              <a:rPr lang="en-GB" sz="2800" dirty="0"/>
              <a:t>24 Therefore God gave them up&lt;3860 paradidomi&gt;  in the lusts of their hearts to impurity, to the dishonouring of their bodies among themselves, </a:t>
            </a:r>
            <a:br>
              <a:rPr lang="en-GB" sz="2800" dirty="0"/>
            </a:br>
            <a:r>
              <a:rPr lang="en-GB" sz="2800" dirty="0"/>
              <a:t>3860 paradidomi; to give over to the control of another </a:t>
            </a:r>
          </a:p>
        </p:txBody>
      </p:sp>
    </p:spTree>
    <p:extLst>
      <p:ext uri="{BB962C8B-B14F-4D97-AF65-F5344CB8AC3E}">
        <p14:creationId xmlns:p14="http://schemas.microsoft.com/office/powerpoint/2010/main" val="353937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a:bodyPr>
          <a:lstStyle/>
          <a:p>
            <a:r>
              <a:rPr lang="en-GB" dirty="0"/>
              <a:t>The need for the Gospel</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1989221" y="1387641"/>
            <a:ext cx="9809747" cy="5093369"/>
          </a:xfrm>
        </p:spPr>
        <p:txBody>
          <a:bodyPr>
            <a:normAutofit/>
          </a:bodyPr>
          <a:lstStyle/>
          <a:p>
            <a:r>
              <a:rPr lang="en-GB" sz="2800" dirty="0"/>
              <a:t>Here is the charge against all men, as relevant today as it was when Paul wrote it. </a:t>
            </a:r>
          </a:p>
          <a:p>
            <a:r>
              <a:rPr lang="en-GB" sz="2800" dirty="0"/>
              <a:t>It begins with the breaking of the first commandment, “Thou shalt have no other gods before me”. Failure to acknowledge God brings the downward spiral of sins so familiar to us in our day.  </a:t>
            </a:r>
          </a:p>
          <a:p>
            <a:r>
              <a:rPr lang="en-GB" sz="2800" dirty="0"/>
              <a:t>Rejection </a:t>
            </a:r>
            <a:r>
              <a:rPr lang="en-GB" sz="2800" b="1" dirty="0"/>
              <a:t>of</a:t>
            </a:r>
            <a:r>
              <a:rPr lang="en-GB" sz="2800" dirty="0"/>
              <a:t> God brings rejection </a:t>
            </a:r>
            <a:r>
              <a:rPr lang="en-GB" sz="2800" b="1" dirty="0"/>
              <a:t>by</a:t>
            </a:r>
            <a:r>
              <a:rPr lang="en-GB" sz="2800" dirty="0"/>
              <a:t> God and the rebels are given over to the control of their sinful natures so that out of the heart comes the sins that they now stand accused of. </a:t>
            </a:r>
          </a:p>
          <a:p>
            <a:endParaRPr lang="en-GB" sz="2800" dirty="0"/>
          </a:p>
          <a:p>
            <a:endParaRPr lang="en-GB" sz="2800" dirty="0"/>
          </a:p>
        </p:txBody>
      </p:sp>
    </p:spTree>
    <p:extLst>
      <p:ext uri="{BB962C8B-B14F-4D97-AF65-F5344CB8AC3E}">
        <p14:creationId xmlns:p14="http://schemas.microsoft.com/office/powerpoint/2010/main" val="2834345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a:bodyPr>
          <a:lstStyle/>
          <a:p>
            <a:r>
              <a:rPr lang="en-GB" dirty="0"/>
              <a:t>The need for the Gospel</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1981201" y="1387641"/>
            <a:ext cx="9817768" cy="5093369"/>
          </a:xfrm>
        </p:spPr>
        <p:txBody>
          <a:bodyPr>
            <a:normAutofit lnSpcReduction="10000"/>
          </a:bodyPr>
          <a:lstStyle/>
          <a:p>
            <a:r>
              <a:rPr lang="en-GB" sz="2800" dirty="0"/>
              <a:t>25 because they exchanged the truth about God for a lie and worshiped and served the creature rather than the Creator, who is blessed forever! Amen. </a:t>
            </a:r>
          </a:p>
          <a:p>
            <a:r>
              <a:rPr lang="en-GB" sz="2800" dirty="0"/>
              <a:t>26 For this reason God gave them up </a:t>
            </a:r>
            <a:br>
              <a:rPr lang="en-GB" sz="2800" dirty="0"/>
            </a:br>
            <a:r>
              <a:rPr lang="en-GB" sz="2800" dirty="0"/>
              <a:t>&lt;3860 paradidomi&gt; to dishonourable passions. For their women exchanged natural relations for those that are contrary to nature; </a:t>
            </a:r>
          </a:p>
          <a:p>
            <a:r>
              <a:rPr lang="en-GB" sz="2800" dirty="0"/>
              <a:t>27 and the men likewise gave up natural relations with women and were consumed with passion for one another, men committing shameless acts with men and receiving in themselves the due penalty for their error. </a:t>
            </a:r>
          </a:p>
          <a:p>
            <a:endParaRPr lang="en-GB" sz="2800" dirty="0"/>
          </a:p>
        </p:txBody>
      </p:sp>
    </p:spTree>
    <p:extLst>
      <p:ext uri="{BB962C8B-B14F-4D97-AF65-F5344CB8AC3E}">
        <p14:creationId xmlns:p14="http://schemas.microsoft.com/office/powerpoint/2010/main" val="437741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a:bodyPr>
          <a:lstStyle/>
          <a:p>
            <a:r>
              <a:rPr lang="en-GB" dirty="0"/>
              <a:t>The need for the Gospel</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1997243" y="1387641"/>
            <a:ext cx="9801726" cy="5093369"/>
          </a:xfrm>
        </p:spPr>
        <p:txBody>
          <a:bodyPr>
            <a:normAutofit/>
          </a:bodyPr>
          <a:lstStyle/>
          <a:p>
            <a:r>
              <a:rPr lang="en-GB" sz="2800" dirty="0"/>
              <a:t>28 And since they did not see fit to acknowledge God, God gave them up &lt;3860 paradidomi&gt; to a debased mind to do what ought not to be done. </a:t>
            </a:r>
          </a:p>
          <a:p>
            <a:r>
              <a:rPr lang="en-GB" sz="2800" dirty="0"/>
              <a:t>29 They were filled with all manner of unrighteousness, evil, covetousness, malice. They are full of envy, murder, strife, deceit, maliciousness. They are gossips, 30 slanderers, haters of God, insolent, haughty, boastful, inventors of evil, disobedient to parents, 31 foolish, faithless, heartless, ruthless.</a:t>
            </a:r>
          </a:p>
          <a:p>
            <a:endParaRPr lang="en-GB" sz="2800" dirty="0"/>
          </a:p>
        </p:txBody>
      </p:sp>
    </p:spTree>
    <p:extLst>
      <p:ext uri="{BB962C8B-B14F-4D97-AF65-F5344CB8AC3E}">
        <p14:creationId xmlns:p14="http://schemas.microsoft.com/office/powerpoint/2010/main" val="3253374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1104106"/>
          </a:xfrm>
        </p:spPr>
        <p:txBody>
          <a:bodyPr>
            <a:normAutofit/>
          </a:bodyPr>
          <a:lstStyle/>
          <a:p>
            <a:r>
              <a:rPr lang="en-GB" dirty="0"/>
              <a:t>Reminding ourselves of the Gospel</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5" y="1812759"/>
            <a:ext cx="8915400" cy="4836694"/>
          </a:xfrm>
        </p:spPr>
        <p:txBody>
          <a:bodyPr>
            <a:normAutofit fontScale="92500"/>
          </a:bodyPr>
          <a:lstStyle/>
          <a:p>
            <a:r>
              <a:rPr lang="en-GB" sz="2800" dirty="0"/>
              <a:t>God has revealed a righteousness that is available by faith and through faith alone.</a:t>
            </a:r>
          </a:p>
          <a:p>
            <a:r>
              <a:rPr lang="en-GB" sz="2800" dirty="0"/>
              <a:t>We can paraphrase this core doctrine thus;</a:t>
            </a:r>
          </a:p>
          <a:p>
            <a:r>
              <a:rPr lang="en-GB" sz="2800" dirty="0"/>
              <a:t>God has revealed the, long-promised, good news concerning the Lord Jesus Christ, who is marked out as the Son of God by his resurrection from the dead. Now a moral condition is available to all men, a moral condition acceptable to a Holy God, and that this moral condition is available on the basis of believing the gospel of Jesus Christ, in trusting wholly in this gospel, and on no other basis.</a:t>
            </a:r>
          </a:p>
        </p:txBody>
      </p:sp>
    </p:spTree>
    <p:extLst>
      <p:ext uri="{BB962C8B-B14F-4D97-AF65-F5344CB8AC3E}">
        <p14:creationId xmlns:p14="http://schemas.microsoft.com/office/powerpoint/2010/main" val="1285675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a:bodyPr>
          <a:lstStyle/>
          <a:p>
            <a:r>
              <a:rPr lang="en-GB" dirty="0"/>
              <a:t>The need for the Gospel</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lnSpcReduction="10000"/>
          </a:bodyPr>
          <a:lstStyle/>
          <a:p>
            <a:r>
              <a:rPr lang="en-US" sz="2800" dirty="0"/>
              <a:t>We do not have to learn how to sin, we do not have to copy one another, although we quickly follow a bad example</a:t>
            </a:r>
          </a:p>
          <a:p>
            <a:r>
              <a:rPr lang="en-US" sz="2800" dirty="0"/>
              <a:t>All the possibilities of depravity are to be found within each and every one of us. By the rejection of light from above moral darkness from within falls. </a:t>
            </a:r>
          </a:p>
          <a:p>
            <a:r>
              <a:rPr lang="en-US" sz="2800" dirty="0"/>
              <a:t>There is a moral perversion which affects every aspect of life; </a:t>
            </a:r>
          </a:p>
          <a:p>
            <a:r>
              <a:rPr lang="en-US" sz="2800" dirty="0"/>
              <a:t>The creature becomes more important than the creator; </a:t>
            </a:r>
          </a:p>
          <a:p>
            <a:r>
              <a:rPr lang="en-US" sz="2800" dirty="0"/>
              <a:t>The lie more palatable than the truth. </a:t>
            </a:r>
            <a:endParaRPr lang="en-GB" sz="4000" dirty="0"/>
          </a:p>
        </p:txBody>
      </p:sp>
    </p:spTree>
    <p:extLst>
      <p:ext uri="{BB962C8B-B14F-4D97-AF65-F5344CB8AC3E}">
        <p14:creationId xmlns:p14="http://schemas.microsoft.com/office/powerpoint/2010/main" val="148573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a:bodyPr>
          <a:lstStyle/>
          <a:p>
            <a:r>
              <a:rPr lang="en-GB" dirty="0"/>
              <a:t>The need for the Gospel</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lnSpcReduction="10000"/>
          </a:bodyPr>
          <a:lstStyle/>
          <a:p>
            <a:r>
              <a:rPr lang="en-US" sz="2800" dirty="0"/>
              <a:t>The vacuum created by the absence of God is soon filled with sins; sins of action and sins of attitude. </a:t>
            </a:r>
          </a:p>
          <a:p>
            <a:r>
              <a:rPr lang="en-US" sz="2800" dirty="0"/>
              <a:t>The corruption is from within the heart and mind; creativity is turned to inventing new ways to defy God. </a:t>
            </a:r>
          </a:p>
          <a:p>
            <a:r>
              <a:rPr lang="en-US" sz="2800" dirty="0"/>
              <a:t>Men and women support each other in the rebellion and positively delight in their position. </a:t>
            </a:r>
          </a:p>
          <a:p>
            <a:r>
              <a:rPr lang="en-US" sz="2800" dirty="0"/>
              <a:t>Paul is anxious to explain the Gospel but first he must explain the need for it</a:t>
            </a:r>
          </a:p>
          <a:p>
            <a:r>
              <a:rPr lang="en-US" sz="2800" dirty="0"/>
              <a:t>The Gospel can never be proved except to an awakened conscience</a:t>
            </a:r>
          </a:p>
          <a:p>
            <a:endParaRPr lang="en-GB" sz="2800" dirty="0"/>
          </a:p>
          <a:p>
            <a:endParaRPr lang="en-GB" sz="2800" dirty="0"/>
          </a:p>
        </p:txBody>
      </p:sp>
    </p:spTree>
    <p:extLst>
      <p:ext uri="{BB962C8B-B14F-4D97-AF65-F5344CB8AC3E}">
        <p14:creationId xmlns:p14="http://schemas.microsoft.com/office/powerpoint/2010/main" val="2151178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763532"/>
          </a:xfrm>
        </p:spPr>
        <p:txBody>
          <a:bodyPr>
            <a:normAutofit fontScale="90000"/>
          </a:bodyPr>
          <a:lstStyle/>
          <a:p>
            <a:r>
              <a:rPr lang="en-GB" dirty="0"/>
              <a:t> Jewish responsibility and guilt Chapter 2:1-29 </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a:bodyPr>
          <a:lstStyle/>
          <a:p>
            <a:r>
              <a:rPr lang="en-GB" sz="2800" dirty="0"/>
              <a:t>Therefore, you have no excuse, O man, every one of you who judges. For in passing judgment on another you condemn yourself, because you, the judge, practice the very same things. </a:t>
            </a:r>
          </a:p>
          <a:p>
            <a:r>
              <a:rPr lang="en-GB" sz="2800" dirty="0"/>
              <a:t>2 We know that the judgment of God rightly falls on those who practice such things. </a:t>
            </a:r>
          </a:p>
          <a:p>
            <a:r>
              <a:rPr lang="en-GB" sz="2800" dirty="0"/>
              <a:t>3 Do you suppose, O man—you who judge those who practice such things and yet do them yourself—that you will escape the judgment of God? </a:t>
            </a:r>
          </a:p>
        </p:txBody>
      </p:sp>
    </p:spTree>
    <p:extLst>
      <p:ext uri="{BB962C8B-B14F-4D97-AF65-F5344CB8AC3E}">
        <p14:creationId xmlns:p14="http://schemas.microsoft.com/office/powerpoint/2010/main" val="2549352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763532"/>
          </a:xfrm>
        </p:spPr>
        <p:txBody>
          <a:bodyPr>
            <a:normAutofit fontScale="90000"/>
          </a:bodyPr>
          <a:lstStyle/>
          <a:p>
            <a:r>
              <a:rPr lang="en-GB" dirty="0"/>
              <a:t> Jewish responsibility and guilt Chapter 2:1-29 </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lnSpcReduction="10000"/>
          </a:bodyPr>
          <a:lstStyle/>
          <a:p>
            <a:r>
              <a:rPr lang="en-GB" sz="2800" dirty="0"/>
              <a:t>4 Or do you presume on the riches of his kindness and forbearance and patience, not knowing that God’s kindness is meant to lead you to repentance &lt;3341 metanoia&gt;? </a:t>
            </a:r>
          </a:p>
          <a:p>
            <a:r>
              <a:rPr lang="en-GB" sz="2800" dirty="0"/>
              <a:t>3341 metanoia; a change of heart and mind</a:t>
            </a:r>
          </a:p>
          <a:p>
            <a:r>
              <a:rPr lang="en-GB" sz="2800" dirty="0"/>
              <a:t>If the latter part of chapter one describes God’s judgement against all sinful men and God’s view of their sinful condition, then chapter two is specifically directed against Jews. </a:t>
            </a:r>
          </a:p>
          <a:p>
            <a:r>
              <a:rPr lang="en-GB" sz="2800" dirty="0"/>
              <a:t>“You who pass judgement in v. 1 are later identified in v. 17 “Now you who call yourself a Jew”. </a:t>
            </a:r>
          </a:p>
        </p:txBody>
      </p:sp>
    </p:spTree>
    <p:extLst>
      <p:ext uri="{BB962C8B-B14F-4D97-AF65-F5344CB8AC3E}">
        <p14:creationId xmlns:p14="http://schemas.microsoft.com/office/powerpoint/2010/main" val="352383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763532"/>
          </a:xfrm>
        </p:spPr>
        <p:txBody>
          <a:bodyPr>
            <a:normAutofit fontScale="90000"/>
          </a:bodyPr>
          <a:lstStyle/>
          <a:p>
            <a:r>
              <a:rPr lang="en-GB" dirty="0"/>
              <a:t> Jewish responsibility and guilt Chapter 2:1-29 </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fontScale="92500" lnSpcReduction="10000"/>
          </a:bodyPr>
          <a:lstStyle/>
          <a:p>
            <a:r>
              <a:rPr lang="en-GB" sz="3000" dirty="0"/>
              <a:t>Paul has in mind the natural tendency of all religious people to become self-righteous and to become critical of those more sinful than themselves. </a:t>
            </a:r>
          </a:p>
          <a:p>
            <a:r>
              <a:rPr lang="en-GB" sz="3000" dirty="0"/>
              <a:t>He pictures their position legally, not as the accused in the dock, but as an extra accuser sitting next to the Judge</a:t>
            </a:r>
          </a:p>
          <a:p>
            <a:r>
              <a:rPr lang="en-GB" sz="3000" dirty="0"/>
              <a:t>We have become conditioned in our generation to a comparative morality based on situational ethics. Nothing is good or bad except by comparison, and we are accustomed to judging our actions and attitudes against a constantly moving standard of what is acceptable in society. </a:t>
            </a:r>
          </a:p>
          <a:p>
            <a:endParaRPr lang="en-GB" sz="2800" dirty="0"/>
          </a:p>
          <a:p>
            <a:endParaRPr lang="en-GB" sz="2800" dirty="0"/>
          </a:p>
        </p:txBody>
      </p:sp>
    </p:spTree>
    <p:extLst>
      <p:ext uri="{BB962C8B-B14F-4D97-AF65-F5344CB8AC3E}">
        <p14:creationId xmlns:p14="http://schemas.microsoft.com/office/powerpoint/2010/main" val="204907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763532"/>
          </a:xfrm>
        </p:spPr>
        <p:txBody>
          <a:bodyPr>
            <a:normAutofit fontScale="90000"/>
          </a:bodyPr>
          <a:lstStyle/>
          <a:p>
            <a:r>
              <a:rPr lang="en-GB" dirty="0"/>
              <a:t> Jewish responsibility and guilt Chapter 2:1-29 </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1708484" y="1387641"/>
            <a:ext cx="10347158" cy="5093369"/>
          </a:xfrm>
        </p:spPr>
        <p:txBody>
          <a:bodyPr>
            <a:normAutofit fontScale="92500" lnSpcReduction="10000"/>
          </a:bodyPr>
          <a:lstStyle/>
          <a:p>
            <a:r>
              <a:rPr lang="en-GB" sz="3000" dirty="0"/>
              <a:t>Paul reminds a group of religious people, who were, by and large, far more righteous and moral than the present generation, that God judges on an entirely different moral basis; the basis of His own absolute holiness and truth. </a:t>
            </a:r>
          </a:p>
          <a:p>
            <a:r>
              <a:rPr lang="en-GB" sz="3000" dirty="0"/>
              <a:t>Paul also points out that this holy God has reached out to fallen mankind in such kindness, tolerance, patience and love that those who fully appreciate this kindness are moved to a change of heart. </a:t>
            </a:r>
          </a:p>
          <a:p>
            <a:r>
              <a:rPr lang="en-US" sz="3000" dirty="0"/>
              <a:t>This double revelation; of the righteous judgement of a holy God; and His infinite kindness leads to repentance and faith.  </a:t>
            </a:r>
            <a:endParaRPr lang="en-GB" sz="3000" dirty="0"/>
          </a:p>
          <a:p>
            <a:endParaRPr lang="en-GB" sz="2800" dirty="0"/>
          </a:p>
          <a:p>
            <a:endParaRPr lang="en-GB" sz="2800" dirty="0"/>
          </a:p>
        </p:txBody>
      </p:sp>
    </p:spTree>
    <p:extLst>
      <p:ext uri="{BB962C8B-B14F-4D97-AF65-F5344CB8AC3E}">
        <p14:creationId xmlns:p14="http://schemas.microsoft.com/office/powerpoint/2010/main" val="269288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fontScale="90000"/>
          </a:bodyPr>
          <a:lstStyle/>
          <a:p>
            <a:r>
              <a:rPr lang="en-GB" dirty="0"/>
              <a:t>Jewish responsibility and guilt Chapter 2:1-29</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lnSpcReduction="10000"/>
          </a:bodyPr>
          <a:lstStyle/>
          <a:p>
            <a:r>
              <a:rPr lang="en-GB" sz="2800" dirty="0"/>
              <a:t>5 But because of your hard and impenitent heart you are storing up wrath for yourself on the day of wrath when God’s righteous judgment will be revealed. </a:t>
            </a:r>
          </a:p>
          <a:p>
            <a:r>
              <a:rPr lang="en-GB" sz="2800" dirty="0"/>
              <a:t>6 He will render to each one according to his works:</a:t>
            </a:r>
          </a:p>
          <a:p>
            <a:r>
              <a:rPr lang="en-GB" sz="2800" dirty="0"/>
              <a:t>7 to those who by patience in well-doing seek for glory and honour and immortality, he will give eternal life; </a:t>
            </a:r>
          </a:p>
          <a:p>
            <a:r>
              <a:rPr lang="en-GB" sz="2800" dirty="0"/>
              <a:t>8 but for those who are self-seeking and do not obey the truth, but obey unrighteousness, there will be wrath and fury. </a:t>
            </a:r>
          </a:p>
          <a:p>
            <a:endParaRPr lang="en-GB" sz="2800" dirty="0"/>
          </a:p>
        </p:txBody>
      </p:sp>
    </p:spTree>
    <p:extLst>
      <p:ext uri="{BB962C8B-B14F-4D97-AF65-F5344CB8AC3E}">
        <p14:creationId xmlns:p14="http://schemas.microsoft.com/office/powerpoint/2010/main" val="382711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fontScale="90000"/>
          </a:bodyPr>
          <a:lstStyle/>
          <a:p>
            <a:r>
              <a:rPr lang="en-GB" dirty="0"/>
              <a:t>Jewish responsibility and guilt Chapter 2:1-29</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a:bodyPr>
          <a:lstStyle/>
          <a:p>
            <a:r>
              <a:rPr lang="en-GB" sz="2800" dirty="0"/>
              <a:t>9 There will be tribulation and distress for every human being who does evil, the Jew first and also the Greek, 10 but glory and honour and peace for everyone who does good, the Jew first and also the Greek. 11 For God shows no partiality.</a:t>
            </a:r>
          </a:p>
          <a:p>
            <a:r>
              <a:rPr lang="en-GB" sz="2800" dirty="0"/>
              <a:t>Resistance to God’s offer comes from the world of the ignorant heathen and the self-righteous religious person; from the Gentile and from the Jew. </a:t>
            </a:r>
          </a:p>
          <a:p>
            <a:r>
              <a:rPr lang="en-GB" sz="2800" dirty="0"/>
              <a:t>Furthermore, the teaching of scripture is very plain; that increased light brings with it increased responsibility. </a:t>
            </a:r>
          </a:p>
        </p:txBody>
      </p:sp>
    </p:spTree>
    <p:extLst>
      <p:ext uri="{BB962C8B-B14F-4D97-AF65-F5344CB8AC3E}">
        <p14:creationId xmlns:p14="http://schemas.microsoft.com/office/powerpoint/2010/main" val="1141336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fontScale="90000"/>
          </a:bodyPr>
          <a:lstStyle/>
          <a:p>
            <a:r>
              <a:rPr lang="en-GB" dirty="0"/>
              <a:t>Jewish responsibility and guilt Chapter 2:1-29</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lnSpcReduction="10000"/>
          </a:bodyPr>
          <a:lstStyle/>
          <a:p>
            <a:r>
              <a:rPr lang="en-GB" sz="2800" dirty="0"/>
              <a:t>“Woe to you, Korazin! Woe to you, Bethsaida! If the miracles that were performed in you had been performed in Tyre and Sidon, they would have repented long ago in sackcloth and ashes. 22 But I tell you, it will be more bearable for Tyre and Sidon on the day of judgment than for you. 23 And you, Capernaum, will you be lifted up to the skies? No, you will go down to the depths. If the miracles that were performed in you had been performed in Sodom, it would have remained to this day. 24 But I tell you that it will be more bearable for Sodom on the day of judgment than for you.” </a:t>
            </a:r>
            <a:br>
              <a:rPr lang="en-GB" sz="2800" dirty="0"/>
            </a:br>
            <a:r>
              <a:rPr lang="en-GB" sz="2800" dirty="0"/>
              <a:t>Matthew 11:21-23;</a:t>
            </a:r>
          </a:p>
          <a:p>
            <a:endParaRPr lang="en-GB" sz="2800" dirty="0"/>
          </a:p>
        </p:txBody>
      </p:sp>
    </p:spTree>
    <p:extLst>
      <p:ext uri="{BB962C8B-B14F-4D97-AF65-F5344CB8AC3E}">
        <p14:creationId xmlns:p14="http://schemas.microsoft.com/office/powerpoint/2010/main" val="1554653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fontScale="90000"/>
          </a:bodyPr>
          <a:lstStyle/>
          <a:p>
            <a:r>
              <a:rPr lang="en-GB" dirty="0"/>
              <a:t>Jewish responsibility and guilt Chapter 2:1-29</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a:bodyPr>
          <a:lstStyle/>
          <a:p>
            <a:r>
              <a:rPr lang="en-GB" sz="2800" dirty="0"/>
              <a:t>Here are the important principles of God’s judgement; </a:t>
            </a:r>
          </a:p>
          <a:p>
            <a:r>
              <a:rPr lang="en-GB" sz="2800" dirty="0"/>
              <a:t>it is based on absolute truth; </a:t>
            </a:r>
          </a:p>
          <a:p>
            <a:r>
              <a:rPr lang="en-GB" sz="2800" dirty="0"/>
              <a:t>it takes into account the light given to every person; </a:t>
            </a:r>
          </a:p>
          <a:p>
            <a:r>
              <a:rPr lang="en-GB" sz="2800" dirty="0"/>
              <a:t>the judgement falls against rebellion against that light, ( In John 3:19 we read; This is the verdict: Light has come into the world, but men loved darkness instead of light because their deeds were evil), </a:t>
            </a:r>
          </a:p>
          <a:p>
            <a:r>
              <a:rPr lang="en-GB" sz="2800" dirty="0"/>
              <a:t>and finally God does not show favouritism.  </a:t>
            </a:r>
          </a:p>
          <a:p>
            <a:endParaRPr lang="en-GB" sz="2800" dirty="0"/>
          </a:p>
        </p:txBody>
      </p:sp>
    </p:spTree>
    <p:extLst>
      <p:ext uri="{BB962C8B-B14F-4D97-AF65-F5344CB8AC3E}">
        <p14:creationId xmlns:p14="http://schemas.microsoft.com/office/powerpoint/2010/main" val="309890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fontScale="90000"/>
          </a:bodyPr>
          <a:lstStyle/>
          <a:p>
            <a:r>
              <a:rPr lang="en-GB" dirty="0"/>
              <a:t>Drawing back the curtain (the apocalypse)</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a:bodyPr>
          <a:lstStyle/>
          <a:p>
            <a:r>
              <a:rPr lang="en-GB" sz="2800" dirty="0"/>
              <a:t>Now with the introduction over Tertius is poised over a fresh sheet of papyrus and Paul begins to draw back the curtain</a:t>
            </a:r>
          </a:p>
          <a:p>
            <a:r>
              <a:rPr lang="en-GB" sz="2800" dirty="0"/>
              <a:t>What do you think is behind it, how would you describe the Gospel, where would you start?</a:t>
            </a:r>
          </a:p>
          <a:p>
            <a:r>
              <a:rPr lang="en-GB" sz="2800" dirty="0"/>
              <a:t>17 For in it the righteousness &lt;1343 dikaiosune&gt; of God is </a:t>
            </a:r>
            <a:r>
              <a:rPr lang="en-GB" sz="2800" b="1" dirty="0"/>
              <a:t>revealed</a:t>
            </a:r>
            <a:r>
              <a:rPr lang="en-GB" sz="2800" dirty="0"/>
              <a:t> from faith for faith, as it is written, “The righteous shall live by faith.” </a:t>
            </a:r>
          </a:p>
          <a:p>
            <a:r>
              <a:rPr lang="en-GB" sz="2800" dirty="0"/>
              <a:t>Exhibit one: the righteousness of God</a:t>
            </a:r>
          </a:p>
          <a:p>
            <a:endParaRPr lang="en-GB" sz="2800" dirty="0"/>
          </a:p>
        </p:txBody>
      </p:sp>
    </p:spTree>
    <p:extLst>
      <p:ext uri="{BB962C8B-B14F-4D97-AF65-F5344CB8AC3E}">
        <p14:creationId xmlns:p14="http://schemas.microsoft.com/office/powerpoint/2010/main" val="406956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fontScale="90000"/>
          </a:bodyPr>
          <a:lstStyle/>
          <a:p>
            <a:r>
              <a:rPr lang="en-GB" dirty="0"/>
              <a:t>Jewish responsibility and guilt Chapter 2:1-29</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a:bodyPr>
          <a:lstStyle/>
          <a:p>
            <a:r>
              <a:rPr lang="en-GB" sz="2800" dirty="0"/>
              <a:t>In this passage Paul is not teaching a salvation based on works; after all the whole treatise is the explanation of the gospel of grace; “by grace alone, through faith alone, in the blood of Jesus alone.” but he is stressing the absolute justice of God. </a:t>
            </a:r>
          </a:p>
          <a:p>
            <a:r>
              <a:rPr lang="en-GB" sz="2800" dirty="0"/>
              <a:t>Justice is not available from the judgements of men; men cannot assess the culpability of one another, cannot truly establish the facts, assess the motives or see into the heart, but God can, and His judgement is true and certain. </a:t>
            </a:r>
          </a:p>
          <a:p>
            <a:endParaRPr lang="en-GB" sz="2800" dirty="0"/>
          </a:p>
        </p:txBody>
      </p:sp>
    </p:spTree>
    <p:extLst>
      <p:ext uri="{BB962C8B-B14F-4D97-AF65-F5344CB8AC3E}">
        <p14:creationId xmlns:p14="http://schemas.microsoft.com/office/powerpoint/2010/main" val="2552800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fontScale="90000"/>
          </a:bodyPr>
          <a:lstStyle/>
          <a:p>
            <a:r>
              <a:rPr lang="en-GB" dirty="0"/>
              <a:t>Jewish responsibility and guilt Chapter 2:1-29</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a:bodyPr>
          <a:lstStyle/>
          <a:p>
            <a:r>
              <a:rPr lang="en-GB" sz="2800" dirty="0"/>
              <a:t>12 For all who have sinned without the law will also perish without the law, and all who have sinned under the law will be judged by the law. </a:t>
            </a:r>
          </a:p>
          <a:p>
            <a:r>
              <a:rPr lang="en-GB" sz="2800" dirty="0"/>
              <a:t>13 For it is not the hearers of the law who are righteous before God, but the doers of the law who will be justified. </a:t>
            </a:r>
          </a:p>
          <a:p>
            <a:r>
              <a:rPr lang="en-GB" sz="2800" dirty="0"/>
              <a:t>14 For when Gentiles, who do not have the law, by nature do what the law requires, they are a law to themselves, even though they do not have the law. </a:t>
            </a:r>
          </a:p>
        </p:txBody>
      </p:sp>
    </p:spTree>
    <p:extLst>
      <p:ext uri="{BB962C8B-B14F-4D97-AF65-F5344CB8AC3E}">
        <p14:creationId xmlns:p14="http://schemas.microsoft.com/office/powerpoint/2010/main" val="3817568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fontScale="90000"/>
          </a:bodyPr>
          <a:lstStyle/>
          <a:p>
            <a:r>
              <a:rPr lang="en-GB" dirty="0"/>
              <a:t>Jewish responsibility and guilt Chapter 2:1-29</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fontScale="92500" lnSpcReduction="10000"/>
          </a:bodyPr>
          <a:lstStyle/>
          <a:p>
            <a:r>
              <a:rPr lang="en-GB" sz="2800" dirty="0"/>
              <a:t>15 They show that the work of the law is written on their hearts, while their conscience also bears witness, and their conflicting thoughts accuse or even excuse them 16 on that day when, according to my gospel, God judges the secrets of men by Christ Jesus.</a:t>
            </a:r>
          </a:p>
          <a:p>
            <a:r>
              <a:rPr lang="en-GB" sz="2800" dirty="0"/>
              <a:t>Here again Paul is not teaching salvation by obedience to the law but rather teaching the additional obligation and responsibility placed upon those who have a knowledge of God. </a:t>
            </a:r>
          </a:p>
          <a:p>
            <a:r>
              <a:rPr lang="en-GB" sz="2800" dirty="0"/>
              <a:t>When Jesus prayed, “Father forgive them for they know not what they do” he prayed that prayer for the Roman soldiers who carried out His execution, not for the religious leaders of the Jews who plotted His death. </a:t>
            </a:r>
          </a:p>
          <a:p>
            <a:endParaRPr lang="en-GB" sz="2800" dirty="0"/>
          </a:p>
        </p:txBody>
      </p:sp>
    </p:spTree>
    <p:extLst>
      <p:ext uri="{BB962C8B-B14F-4D97-AF65-F5344CB8AC3E}">
        <p14:creationId xmlns:p14="http://schemas.microsoft.com/office/powerpoint/2010/main" val="4291687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fontScale="90000"/>
          </a:bodyPr>
          <a:lstStyle/>
          <a:p>
            <a:r>
              <a:rPr lang="en-GB" dirty="0"/>
              <a:t>Jewish responsibility and guilt Chapter 2:1-29</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a:bodyPr>
          <a:lstStyle/>
          <a:p>
            <a:r>
              <a:rPr lang="en-GB" sz="2800" dirty="0"/>
              <a:t>As in Chapter one when the creation itself is considered to be a sufficient witness to God’s existence so now conscience is given as a second source of divine illumination. A person can find God by following the dictates of their conscience.</a:t>
            </a:r>
          </a:p>
          <a:p>
            <a:r>
              <a:rPr lang="en-GB" sz="2800" dirty="0"/>
              <a:t>God has spoken in creation</a:t>
            </a:r>
          </a:p>
          <a:p>
            <a:r>
              <a:rPr lang="en-GB" sz="2800" dirty="0"/>
              <a:t>God has spoken in conscience</a:t>
            </a:r>
          </a:p>
          <a:p>
            <a:r>
              <a:rPr lang="en-GB" sz="2800" dirty="0"/>
              <a:t>And now we come to the truth that God has spoken in commandment</a:t>
            </a:r>
          </a:p>
          <a:p>
            <a:endParaRPr lang="en-GB" sz="2800" dirty="0"/>
          </a:p>
        </p:txBody>
      </p:sp>
    </p:spTree>
    <p:extLst>
      <p:ext uri="{BB962C8B-B14F-4D97-AF65-F5344CB8AC3E}">
        <p14:creationId xmlns:p14="http://schemas.microsoft.com/office/powerpoint/2010/main" val="420566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a:bodyPr>
          <a:lstStyle/>
          <a:p>
            <a:r>
              <a:rPr lang="en-GB" dirty="0"/>
              <a:t>The Jews and the Law</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a:bodyPr>
          <a:lstStyle/>
          <a:p>
            <a:r>
              <a:rPr lang="en-GB" sz="2800" dirty="0"/>
              <a:t>2:17 But if you call yourself a Jew and rely on the law and boast in God 18 and know his will and approve what is excellent, because you are instructed from the law; </a:t>
            </a:r>
          </a:p>
          <a:p>
            <a:r>
              <a:rPr lang="en-GB" sz="2800" dirty="0"/>
              <a:t>19 and if you are sure that you yourself are a guide to the blind, a light to those who are in darkness, 20 an instructor of the foolish, a teacher of children, having in the law the embodiment of knowledge and truth </a:t>
            </a:r>
          </a:p>
          <a:p>
            <a:r>
              <a:rPr lang="en-GB" sz="2800" dirty="0"/>
              <a:t>21 you then who teach others, do you not teach yourself? </a:t>
            </a:r>
          </a:p>
        </p:txBody>
      </p:sp>
    </p:spTree>
    <p:extLst>
      <p:ext uri="{BB962C8B-B14F-4D97-AF65-F5344CB8AC3E}">
        <p14:creationId xmlns:p14="http://schemas.microsoft.com/office/powerpoint/2010/main" val="32695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a:bodyPr>
          <a:lstStyle/>
          <a:p>
            <a:r>
              <a:rPr lang="en-GB" dirty="0"/>
              <a:t>The Jews and the Law</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lnSpcReduction="10000"/>
          </a:bodyPr>
          <a:lstStyle/>
          <a:p>
            <a:r>
              <a:rPr lang="en-GB" sz="2800" dirty="0"/>
              <a:t>While you preach against stealing, do you steal? </a:t>
            </a:r>
          </a:p>
          <a:p>
            <a:r>
              <a:rPr lang="en-GB" sz="2800" dirty="0"/>
              <a:t>22 You who say that one must not commit adultery, do you commit adultery? You who abhor idols, do you rob temples? </a:t>
            </a:r>
          </a:p>
          <a:p>
            <a:r>
              <a:rPr lang="en-GB" sz="2800" dirty="0"/>
              <a:t>23 You who boast in the law dishonour God by breaking the law. </a:t>
            </a:r>
          </a:p>
          <a:p>
            <a:r>
              <a:rPr lang="en-GB" sz="2800" dirty="0"/>
              <a:t>24 For, as it is written, “The name of God is blasphemed among the Gentiles because of you.” </a:t>
            </a:r>
          </a:p>
          <a:p>
            <a:r>
              <a:rPr lang="en-GB" sz="2800" dirty="0"/>
              <a:t>25 For circumcision indeed is of value if you obey the law, but if you break the law, your circumcision becomes uncircumcision. </a:t>
            </a:r>
          </a:p>
        </p:txBody>
      </p:sp>
    </p:spTree>
    <p:extLst>
      <p:ext uri="{BB962C8B-B14F-4D97-AF65-F5344CB8AC3E}">
        <p14:creationId xmlns:p14="http://schemas.microsoft.com/office/powerpoint/2010/main" val="10095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a:bodyPr>
          <a:lstStyle/>
          <a:p>
            <a:r>
              <a:rPr lang="en-GB" dirty="0"/>
              <a:t>The Jews and the Law</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a:bodyPr>
          <a:lstStyle/>
          <a:p>
            <a:r>
              <a:rPr lang="en-GB" sz="2800" dirty="0"/>
              <a:t>26 So, if a man who is uncircumcised keeps the precepts of the law, will not his uncircumcision be regarded as circumcision? </a:t>
            </a:r>
          </a:p>
          <a:p>
            <a:r>
              <a:rPr lang="en-GB" sz="2800" dirty="0"/>
              <a:t>27 Then he who is physically uncircumcised but keeps the law will condemn you who have the written code and circumcision but break the law. </a:t>
            </a:r>
          </a:p>
          <a:p>
            <a:r>
              <a:rPr lang="en-GB" sz="2800" dirty="0"/>
              <a:t>28 For no one is a Jew who is merely one outwardly, nor is circumcision outward and physical. </a:t>
            </a:r>
          </a:p>
        </p:txBody>
      </p:sp>
    </p:spTree>
    <p:extLst>
      <p:ext uri="{BB962C8B-B14F-4D97-AF65-F5344CB8AC3E}">
        <p14:creationId xmlns:p14="http://schemas.microsoft.com/office/powerpoint/2010/main" val="2732404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a:bodyPr>
          <a:lstStyle/>
          <a:p>
            <a:r>
              <a:rPr lang="en-GB" dirty="0"/>
              <a:t>The Jews and the Law</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a:bodyPr>
          <a:lstStyle/>
          <a:p>
            <a:r>
              <a:rPr lang="en-GB" sz="2800" dirty="0"/>
              <a:t>29 But a Jew is one inwardly, and circumcision is a matter of the heart, by the Spirit, not by the letter. His praise is not from man but from God.</a:t>
            </a:r>
          </a:p>
          <a:p>
            <a:r>
              <a:rPr lang="en-GB" sz="2800" dirty="0"/>
              <a:t>Here is the truth concerning a religious person from God’s perspective. Man is a creature so utterly fallen (total depravity) that even religion is used by man as a cloak for sin. </a:t>
            </a:r>
          </a:p>
          <a:p>
            <a:r>
              <a:rPr lang="en-GB" sz="2800" dirty="0"/>
              <a:t>The Jews had more light that the heathen, but this light did not make them any less sinful, in fact in God’s eyes they were more culpable. </a:t>
            </a:r>
          </a:p>
          <a:p>
            <a:endParaRPr lang="en-GB" sz="2800" dirty="0"/>
          </a:p>
          <a:p>
            <a:endParaRPr lang="en-GB" sz="2800" dirty="0"/>
          </a:p>
        </p:txBody>
      </p:sp>
    </p:spTree>
    <p:extLst>
      <p:ext uri="{BB962C8B-B14F-4D97-AF65-F5344CB8AC3E}">
        <p14:creationId xmlns:p14="http://schemas.microsoft.com/office/powerpoint/2010/main" val="2590065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a:bodyPr>
          <a:lstStyle/>
          <a:p>
            <a:r>
              <a:rPr lang="en-GB" dirty="0"/>
              <a:t>The Jews and the Law</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lnSpcReduction="10000"/>
          </a:bodyPr>
          <a:lstStyle/>
          <a:p>
            <a:r>
              <a:rPr lang="en-GB" sz="2800" dirty="0"/>
              <a:t>Since God’s judgement is based on the rebellion against light, the more the light the greater the rebellion against it, the more there is stored up the wrath of God against the sin. </a:t>
            </a:r>
          </a:p>
          <a:p>
            <a:r>
              <a:rPr lang="en-GB" sz="2800" dirty="0"/>
              <a:t>The law that the Jews were so proud of that they multiplied it with thousands of legal definitions and rulings, was not as they imagined a matter of external observance but of internal obedience.</a:t>
            </a:r>
          </a:p>
          <a:p>
            <a:r>
              <a:rPr lang="en-GB" sz="2800" dirty="0"/>
              <a:t>They had in their zeal placed a “hedge around the law” so that one would not even break it accidentally, but they had robbed the law of its true meaning and purpose. </a:t>
            </a:r>
          </a:p>
          <a:p>
            <a:endParaRPr lang="en-GB" sz="2800" dirty="0"/>
          </a:p>
        </p:txBody>
      </p:sp>
    </p:spTree>
    <p:extLst>
      <p:ext uri="{BB962C8B-B14F-4D97-AF65-F5344CB8AC3E}">
        <p14:creationId xmlns:p14="http://schemas.microsoft.com/office/powerpoint/2010/main" val="2857617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a:bodyPr>
          <a:lstStyle/>
          <a:p>
            <a:r>
              <a:rPr lang="en-GB" dirty="0"/>
              <a:t>The Jews and the Law</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a:bodyPr>
          <a:lstStyle/>
          <a:p>
            <a:r>
              <a:rPr lang="en-GB" sz="2800" dirty="0"/>
              <a:t>They “strained at a gnat and swallowed a camel”. However, the outward show of scrupulous observance meant nothing to a God who, unlike man, did not look at the outward appearance but looked at the heart. </a:t>
            </a:r>
          </a:p>
          <a:p>
            <a:r>
              <a:rPr lang="en-GB" sz="2800" dirty="0"/>
              <a:t>Here also Paul makes an astonishing claim to his fellow Jews; if a Gentile keeps the law, he is preferred to a true born Jew who does not keep the law! </a:t>
            </a:r>
          </a:p>
          <a:p>
            <a:endParaRPr lang="en-GB" sz="2800" dirty="0"/>
          </a:p>
          <a:p>
            <a:endParaRPr lang="en-GB" sz="2800" dirty="0"/>
          </a:p>
        </p:txBody>
      </p:sp>
    </p:spTree>
    <p:extLst>
      <p:ext uri="{BB962C8B-B14F-4D97-AF65-F5344CB8AC3E}">
        <p14:creationId xmlns:p14="http://schemas.microsoft.com/office/powerpoint/2010/main" val="1698105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fontScale="90000"/>
          </a:bodyPr>
          <a:lstStyle/>
          <a:p>
            <a:r>
              <a:rPr lang="en-GB" dirty="0"/>
              <a:t>Drawing back the curtain (the apocalypse)</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lnSpcReduction="10000"/>
          </a:bodyPr>
          <a:lstStyle/>
          <a:p>
            <a:r>
              <a:rPr lang="en-GB" sz="2800" dirty="0"/>
              <a:t>Would you have started there?</a:t>
            </a:r>
          </a:p>
          <a:p>
            <a:r>
              <a:rPr lang="en-GB" sz="2800" dirty="0"/>
              <a:t>Might we not have started with the Love of God for fallen mankind?</a:t>
            </a:r>
          </a:p>
          <a:p>
            <a:r>
              <a:rPr lang="en-GB" sz="2800" dirty="0"/>
              <a:t>For God so loved the world, that he gave his only begotten Son, that whosoever believeth in him should not perish, but have everlasting life. John 3:16</a:t>
            </a:r>
          </a:p>
          <a:p>
            <a:r>
              <a:rPr lang="en-GB" sz="2800" dirty="0"/>
              <a:t>Paul starts with the righteousness of God we need to dig a little into this first exhibit</a:t>
            </a:r>
          </a:p>
          <a:p>
            <a:r>
              <a:rPr lang="en-GB" sz="2800" dirty="0"/>
              <a:t>The phrase, “the righteousness of God” occurs eight  times in the epistle. Once in chap. 1, five times in chap. 3 and twice in chap. 10</a:t>
            </a:r>
          </a:p>
          <a:p>
            <a:endParaRPr lang="en-GB" sz="2800" dirty="0"/>
          </a:p>
          <a:p>
            <a:endParaRPr lang="en-GB" sz="2800" dirty="0"/>
          </a:p>
        </p:txBody>
      </p:sp>
    </p:spTree>
    <p:extLst>
      <p:ext uri="{BB962C8B-B14F-4D97-AF65-F5344CB8AC3E}">
        <p14:creationId xmlns:p14="http://schemas.microsoft.com/office/powerpoint/2010/main" val="3646588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1156564"/>
          </a:xfrm>
        </p:spPr>
        <p:txBody>
          <a:bodyPr>
            <a:normAutofit fontScale="90000"/>
          </a:bodyPr>
          <a:lstStyle/>
          <a:p>
            <a:r>
              <a:rPr lang="en-GB" dirty="0"/>
              <a:t>The advantage of the Jew and human merit Chapter 3:1-20</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2029326"/>
            <a:ext cx="9585157" cy="4451684"/>
          </a:xfrm>
        </p:spPr>
        <p:txBody>
          <a:bodyPr>
            <a:normAutofit/>
          </a:bodyPr>
          <a:lstStyle/>
          <a:p>
            <a:r>
              <a:rPr lang="en-GB" sz="2800" dirty="0"/>
              <a:t>Then what advantage has the Jew? Or what is the value of circumcision? 2 Much in every way. To begin with, the Jews were entrusted with the oracles of God. 3 What if some were unfaithful? Does their faithlessness nullify the faithfulness of God? 4 By no means! Let God be true though everyone were a liar, as it is written,</a:t>
            </a:r>
          </a:p>
          <a:p>
            <a:pPr algn="ctr"/>
            <a:r>
              <a:rPr lang="en-GB" sz="2800" dirty="0"/>
              <a:t>“That you may be justified in your words,</a:t>
            </a:r>
            <a:br>
              <a:rPr lang="en-GB" sz="2800" dirty="0"/>
            </a:br>
            <a:r>
              <a:rPr lang="en-GB" sz="2800" dirty="0"/>
              <a:t>and prevail when you are judged.”</a:t>
            </a:r>
          </a:p>
          <a:p>
            <a:endParaRPr lang="en-GB" sz="2800" dirty="0"/>
          </a:p>
        </p:txBody>
      </p:sp>
    </p:spTree>
    <p:extLst>
      <p:ext uri="{BB962C8B-B14F-4D97-AF65-F5344CB8AC3E}">
        <p14:creationId xmlns:p14="http://schemas.microsoft.com/office/powerpoint/2010/main" val="257018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1156564"/>
          </a:xfrm>
        </p:spPr>
        <p:txBody>
          <a:bodyPr>
            <a:normAutofit fontScale="90000"/>
          </a:bodyPr>
          <a:lstStyle/>
          <a:p>
            <a:r>
              <a:rPr lang="en-GB" dirty="0"/>
              <a:t>The advantage of the Jew and human merit Chapter 3:1-20</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2029326"/>
            <a:ext cx="9585157" cy="4451684"/>
          </a:xfrm>
        </p:spPr>
        <p:txBody>
          <a:bodyPr>
            <a:normAutofit/>
          </a:bodyPr>
          <a:lstStyle/>
          <a:p>
            <a:r>
              <a:rPr lang="en-GB" sz="2800" dirty="0"/>
              <a:t>Paul is not here modifying his view of the religious Jew but emphasising their tremendous advantages. </a:t>
            </a:r>
          </a:p>
          <a:p>
            <a:r>
              <a:rPr lang="en-GB" sz="2800" dirty="0"/>
              <a:t>It is true that increased light brings increased responsibilities, but this does not mean that light is evil because it increases the judgement of God. </a:t>
            </a:r>
          </a:p>
          <a:p>
            <a:r>
              <a:rPr lang="en-GB" sz="2800" dirty="0"/>
              <a:t>Man, in his fallen condition is in total darkness and would remain there had God not lifted the moral cloud, by creation, by conscience and by commandment, i.e. by the law. </a:t>
            </a:r>
          </a:p>
          <a:p>
            <a:endParaRPr lang="en-GB" sz="2800" dirty="0"/>
          </a:p>
        </p:txBody>
      </p:sp>
    </p:spTree>
    <p:extLst>
      <p:ext uri="{BB962C8B-B14F-4D97-AF65-F5344CB8AC3E}">
        <p14:creationId xmlns:p14="http://schemas.microsoft.com/office/powerpoint/2010/main" val="4172366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1156564"/>
          </a:xfrm>
        </p:spPr>
        <p:txBody>
          <a:bodyPr>
            <a:normAutofit fontScale="90000"/>
          </a:bodyPr>
          <a:lstStyle/>
          <a:p>
            <a:r>
              <a:rPr lang="en-GB" dirty="0"/>
              <a:t>The advantage of the Jew and human merit Chapter 3:1-20</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2029326"/>
            <a:ext cx="9585157" cy="4451684"/>
          </a:xfrm>
        </p:spPr>
        <p:txBody>
          <a:bodyPr>
            <a:normAutofit/>
          </a:bodyPr>
          <a:lstStyle/>
          <a:p>
            <a:r>
              <a:rPr lang="en-GB" sz="2800" dirty="0"/>
              <a:t>Light from God is a blessing from God, and it remains a blessing even when men reject it. </a:t>
            </a:r>
          </a:p>
          <a:p>
            <a:r>
              <a:rPr lang="en-GB" sz="2800" dirty="0"/>
              <a:t>God will remain just, fair and true. </a:t>
            </a:r>
          </a:p>
          <a:p>
            <a:r>
              <a:rPr lang="en-GB" sz="2800" dirty="0"/>
              <a:t>God’s judgement will be a righteous judgement in accordance with His nature. </a:t>
            </a:r>
          </a:p>
          <a:p>
            <a:r>
              <a:rPr lang="en-GB" sz="2800" dirty="0"/>
              <a:t>For the first time in human history there will be judgement against evil combined with perfect justice. </a:t>
            </a:r>
          </a:p>
        </p:txBody>
      </p:sp>
    </p:spTree>
    <p:extLst>
      <p:ext uri="{BB962C8B-B14F-4D97-AF65-F5344CB8AC3E}">
        <p14:creationId xmlns:p14="http://schemas.microsoft.com/office/powerpoint/2010/main" val="2998149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1156564"/>
          </a:xfrm>
        </p:spPr>
        <p:txBody>
          <a:bodyPr>
            <a:normAutofit fontScale="90000"/>
          </a:bodyPr>
          <a:lstStyle/>
          <a:p>
            <a:r>
              <a:rPr lang="en-GB" dirty="0"/>
              <a:t>The advantage of the Jew and human merit Chapter 3:1-20</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2029326"/>
            <a:ext cx="9585157" cy="4451684"/>
          </a:xfrm>
        </p:spPr>
        <p:txBody>
          <a:bodyPr>
            <a:normAutofit/>
          </a:bodyPr>
          <a:lstStyle/>
          <a:p>
            <a:r>
              <a:rPr lang="en-GB" sz="2800" dirty="0"/>
              <a:t>The absolute truth will be revealed, the enlightenment of the accused will be fully known, no witnesses will be required, no favouritism will be shown, and the true motivations of the heart will be fully known. The true response of the heart touched by the knowledge of the justice of God is that response noted in verse four</a:t>
            </a:r>
          </a:p>
          <a:p>
            <a:r>
              <a:rPr lang="en-GB" sz="2800" dirty="0"/>
              <a:t>It is a quotation from Psalm 51 where David comes to terms with his terrible sin with Bathsheba. </a:t>
            </a:r>
          </a:p>
        </p:txBody>
      </p:sp>
    </p:spTree>
    <p:extLst>
      <p:ext uri="{BB962C8B-B14F-4D97-AF65-F5344CB8AC3E}">
        <p14:creationId xmlns:p14="http://schemas.microsoft.com/office/powerpoint/2010/main" val="4243540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1156564"/>
          </a:xfrm>
        </p:spPr>
        <p:txBody>
          <a:bodyPr>
            <a:normAutofit fontScale="90000"/>
          </a:bodyPr>
          <a:lstStyle/>
          <a:p>
            <a:r>
              <a:rPr lang="en-GB" dirty="0"/>
              <a:t>The advantage of the Jew and human merit Chapter 3:1-20</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2029326"/>
            <a:ext cx="9585157" cy="4451684"/>
          </a:xfrm>
        </p:spPr>
        <p:txBody>
          <a:bodyPr>
            <a:normAutofit lnSpcReduction="10000"/>
          </a:bodyPr>
          <a:lstStyle/>
          <a:p>
            <a:r>
              <a:rPr lang="en-GB" sz="2800" dirty="0"/>
              <a:t>Faced with a true knowledge of God he doesn’t try to change the nature of God to accommodate his sin but acknowledges that God must stay true to himself and that he, David, must repent of his sin. </a:t>
            </a:r>
          </a:p>
          <a:p>
            <a:r>
              <a:rPr lang="en-GB" sz="2800" dirty="0"/>
              <a:t>If God were to cease to be true, righteous and holy He would cease to be God. </a:t>
            </a:r>
          </a:p>
          <a:p>
            <a:r>
              <a:rPr lang="en-GB" sz="2800" dirty="0"/>
              <a:t>We remind ourselves of the seeming paradox of the Gospel </a:t>
            </a:r>
          </a:p>
          <a:p>
            <a:r>
              <a:rPr lang="en-GB" sz="2800" dirty="0"/>
              <a:t>That he might be just and the justifier of the one who has faith in Jesus. Romans 3:26 (ESV)</a:t>
            </a:r>
          </a:p>
          <a:p>
            <a:endParaRPr lang="en-GB" sz="2800" dirty="0"/>
          </a:p>
        </p:txBody>
      </p:sp>
    </p:spTree>
    <p:extLst>
      <p:ext uri="{BB962C8B-B14F-4D97-AF65-F5344CB8AC3E}">
        <p14:creationId xmlns:p14="http://schemas.microsoft.com/office/powerpoint/2010/main" val="279189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1156564"/>
          </a:xfrm>
        </p:spPr>
        <p:txBody>
          <a:bodyPr>
            <a:normAutofit fontScale="90000"/>
          </a:bodyPr>
          <a:lstStyle/>
          <a:p>
            <a:r>
              <a:rPr lang="en-GB" dirty="0"/>
              <a:t>The advantage of the Jew and human merit Chapter 3:1-20</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2029326"/>
            <a:ext cx="9585157" cy="4451684"/>
          </a:xfrm>
        </p:spPr>
        <p:txBody>
          <a:bodyPr>
            <a:normAutofit lnSpcReduction="10000"/>
          </a:bodyPr>
          <a:lstStyle/>
          <a:p>
            <a:r>
              <a:rPr lang="en-GB" sz="2800" dirty="0"/>
              <a:t>5 But if our unrighteousness serves to show the righteousness of God, what shall we say? That God is unrighteous to inflict wrath on us? (I speak in a human way.) 6 By no means! For then how could God judge the world? </a:t>
            </a:r>
          </a:p>
          <a:p>
            <a:r>
              <a:rPr lang="en-GB" sz="2800" dirty="0"/>
              <a:t>7 But if through my lie God’s truth abounds to his glory, why am I still being condemned as a sinner? </a:t>
            </a:r>
          </a:p>
          <a:p>
            <a:r>
              <a:rPr lang="en-GB" sz="2800" dirty="0"/>
              <a:t>8 And why not do evil that good may come? —as some people slanderously charge us with saying. Their condemnation is just. </a:t>
            </a:r>
          </a:p>
          <a:p>
            <a:endParaRPr lang="en-GB" sz="2800" dirty="0"/>
          </a:p>
        </p:txBody>
      </p:sp>
    </p:spTree>
    <p:extLst>
      <p:ext uri="{BB962C8B-B14F-4D97-AF65-F5344CB8AC3E}">
        <p14:creationId xmlns:p14="http://schemas.microsoft.com/office/powerpoint/2010/main" val="186813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1156564"/>
          </a:xfrm>
        </p:spPr>
        <p:txBody>
          <a:bodyPr>
            <a:normAutofit fontScale="90000"/>
          </a:bodyPr>
          <a:lstStyle/>
          <a:p>
            <a:r>
              <a:rPr lang="en-GB" dirty="0"/>
              <a:t>The advantage of the Jew and human merit Chapter 3:1-20</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2029326"/>
            <a:ext cx="9585157" cy="4451684"/>
          </a:xfrm>
        </p:spPr>
        <p:txBody>
          <a:bodyPr>
            <a:normAutofit lnSpcReduction="10000"/>
          </a:bodyPr>
          <a:lstStyle/>
          <a:p>
            <a:r>
              <a:rPr lang="en-GB" sz="2800" dirty="0"/>
              <a:t>Here Paul refers to the false accusation of the Jews against the gospel of salvation by grace alone through faith alone. </a:t>
            </a:r>
          </a:p>
          <a:p>
            <a:r>
              <a:rPr lang="en-GB" sz="2800" dirty="0"/>
              <a:t>Their argument ran something like this; this Paul is preaching that we are all guilty, he is also preaching that we can all be declared righteous. He says that God is both righteous and forgiving and the result of this message must be that the more sinful we are the more God forgives and therefore our sin glorifies the grace of God. </a:t>
            </a:r>
          </a:p>
        </p:txBody>
      </p:sp>
    </p:spTree>
    <p:extLst>
      <p:ext uri="{BB962C8B-B14F-4D97-AF65-F5344CB8AC3E}">
        <p14:creationId xmlns:p14="http://schemas.microsoft.com/office/powerpoint/2010/main" val="508043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1156564"/>
          </a:xfrm>
        </p:spPr>
        <p:txBody>
          <a:bodyPr>
            <a:normAutofit fontScale="90000"/>
          </a:bodyPr>
          <a:lstStyle/>
          <a:p>
            <a:r>
              <a:rPr lang="en-GB" dirty="0"/>
              <a:t>The advantage of the Jew and human merit Chapter 3:1-20</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2029326"/>
            <a:ext cx="9585157" cy="4451684"/>
          </a:xfrm>
        </p:spPr>
        <p:txBody>
          <a:bodyPr>
            <a:normAutofit/>
          </a:bodyPr>
          <a:lstStyle/>
          <a:p>
            <a:r>
              <a:rPr lang="en-GB" sz="2800" dirty="0"/>
              <a:t>According to this gospel we might as well sin more so that God will be glorified more. </a:t>
            </a:r>
          </a:p>
          <a:p>
            <a:r>
              <a:rPr lang="en-GB" sz="2800"/>
              <a:t>This </a:t>
            </a:r>
            <a:r>
              <a:rPr lang="en-GB" sz="2800" dirty="0"/>
              <a:t>view is a travesty of the gospel </a:t>
            </a:r>
          </a:p>
          <a:p>
            <a:r>
              <a:rPr lang="en-GB" sz="2800" dirty="0"/>
              <a:t>When we reach chapter 6 Paul will deal with this accusation in detail.</a:t>
            </a:r>
          </a:p>
          <a:p>
            <a:r>
              <a:rPr lang="en-GB" sz="2800" dirty="0"/>
              <a:t>But for the meantime he simply states that anyone perverting the truth of God to such an extent will receive their just condemnation from God. </a:t>
            </a:r>
          </a:p>
          <a:p>
            <a:endParaRPr lang="en-GB" sz="2800" dirty="0"/>
          </a:p>
        </p:txBody>
      </p:sp>
    </p:spTree>
    <p:extLst>
      <p:ext uri="{BB962C8B-B14F-4D97-AF65-F5344CB8AC3E}">
        <p14:creationId xmlns:p14="http://schemas.microsoft.com/office/powerpoint/2010/main" val="3508696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1156564"/>
          </a:xfrm>
        </p:spPr>
        <p:txBody>
          <a:bodyPr>
            <a:normAutofit fontScale="90000"/>
          </a:bodyPr>
          <a:lstStyle/>
          <a:p>
            <a:r>
              <a:rPr lang="en-GB" dirty="0"/>
              <a:t>The advantage of the Jew and human merit Chapter 3:1-20</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2029326"/>
            <a:ext cx="9585157" cy="4451684"/>
          </a:xfrm>
        </p:spPr>
        <p:txBody>
          <a:bodyPr>
            <a:normAutofit fontScale="92500"/>
          </a:bodyPr>
          <a:lstStyle/>
          <a:p>
            <a:r>
              <a:rPr lang="en-GB" sz="2800" dirty="0"/>
              <a:t>9 What then? Are we Jews any better off? No, not at all. For we have already charged that all, both Jews and Greeks, are under sin, </a:t>
            </a:r>
          </a:p>
          <a:p>
            <a:r>
              <a:rPr lang="en-GB" sz="2800" dirty="0"/>
              <a:t>10 as it is written: “None is righteous, no, not one; </a:t>
            </a:r>
          </a:p>
          <a:p>
            <a:r>
              <a:rPr lang="en-GB" sz="2800" dirty="0"/>
              <a:t>11 no one understands; no one seeks for God. </a:t>
            </a:r>
          </a:p>
          <a:p>
            <a:r>
              <a:rPr lang="en-GB" sz="2800" dirty="0"/>
              <a:t>12 All have turned aside; together they have become worthless; no one does good, not even one.” </a:t>
            </a:r>
          </a:p>
          <a:p>
            <a:r>
              <a:rPr lang="en-GB" sz="2800" dirty="0"/>
              <a:t>13 “Their throat is an open grave; they use their tongues to deceive.” “The venom of asps is under their lips.”</a:t>
            </a:r>
          </a:p>
        </p:txBody>
      </p:sp>
    </p:spTree>
    <p:extLst>
      <p:ext uri="{BB962C8B-B14F-4D97-AF65-F5344CB8AC3E}">
        <p14:creationId xmlns:p14="http://schemas.microsoft.com/office/powerpoint/2010/main" val="953004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1156564"/>
          </a:xfrm>
        </p:spPr>
        <p:txBody>
          <a:bodyPr>
            <a:normAutofit fontScale="90000"/>
          </a:bodyPr>
          <a:lstStyle/>
          <a:p>
            <a:r>
              <a:rPr lang="en-GB" dirty="0"/>
              <a:t>The advantage of the Jew and human merit Chapter 3:1-20</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2029326"/>
            <a:ext cx="9585157" cy="4451684"/>
          </a:xfrm>
        </p:spPr>
        <p:txBody>
          <a:bodyPr>
            <a:normAutofit fontScale="85000" lnSpcReduction="10000"/>
          </a:bodyPr>
          <a:lstStyle/>
          <a:p>
            <a:r>
              <a:rPr lang="en-GB" sz="2800" dirty="0"/>
              <a:t>14 “Their mouth is full of curses and bitterness.” </a:t>
            </a:r>
          </a:p>
          <a:p>
            <a:r>
              <a:rPr lang="en-GB" sz="2800" dirty="0"/>
              <a:t>15 “Their feet are swift to shed blood; </a:t>
            </a:r>
          </a:p>
          <a:p>
            <a:r>
              <a:rPr lang="en-GB" sz="2800" dirty="0"/>
              <a:t>16 in their paths are ruin and misery, 17 and the way of peace they have not known.” </a:t>
            </a:r>
          </a:p>
          <a:p>
            <a:r>
              <a:rPr lang="en-GB" sz="2800" dirty="0"/>
              <a:t>18 “There is no fear of God before their eyes.” </a:t>
            </a:r>
          </a:p>
          <a:p>
            <a:r>
              <a:rPr lang="en-GB" sz="2800" dirty="0"/>
              <a:t>19 Now we know that whatever the law says it speaks to those who are under the law, so that every mouth may be stopped, and the whole world may be held accountable to God. </a:t>
            </a:r>
          </a:p>
          <a:p>
            <a:r>
              <a:rPr lang="en-GB" sz="2800" dirty="0"/>
              <a:t>20 For by works of the law no human being will be justified in his sight, since through the law comes knowledge of sin.</a:t>
            </a:r>
          </a:p>
          <a:p>
            <a:endParaRPr lang="en-GB" sz="2800" dirty="0"/>
          </a:p>
        </p:txBody>
      </p:sp>
    </p:spTree>
    <p:extLst>
      <p:ext uri="{BB962C8B-B14F-4D97-AF65-F5344CB8AC3E}">
        <p14:creationId xmlns:p14="http://schemas.microsoft.com/office/powerpoint/2010/main" val="1890121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fontScale="90000"/>
          </a:bodyPr>
          <a:lstStyle/>
          <a:p>
            <a:r>
              <a:rPr lang="en-GB" dirty="0"/>
              <a:t>Drawing back the curtain (the apocalypse)</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lnSpcReduction="10000"/>
          </a:bodyPr>
          <a:lstStyle/>
          <a:p>
            <a:r>
              <a:rPr lang="en-GB" sz="2800" dirty="0"/>
              <a:t>Out of these passages, 3:26 gives us the key. </a:t>
            </a:r>
          </a:p>
          <a:p>
            <a:r>
              <a:rPr lang="en-GB" sz="2800" dirty="0"/>
              <a:t>26 It was to show his righteousness at the present time, so that he might be just and the justifier of the one who has faith in Jesus. Romans 3:26 (ESV)</a:t>
            </a:r>
          </a:p>
          <a:p>
            <a:r>
              <a:rPr lang="en-GB" sz="2800" dirty="0"/>
              <a:t>Here is the paradox of the Gospel how can a Holy God, eternally truthful, eternally rightful, infinitely law-abiding, protect his Law and at the same time say to man, “As your Holy judge;</a:t>
            </a:r>
          </a:p>
          <a:p>
            <a:r>
              <a:rPr lang="en-GB" sz="2800" dirty="0"/>
              <a:t>I lawfully acquit you, </a:t>
            </a:r>
          </a:p>
          <a:p>
            <a:r>
              <a:rPr lang="en-GB" sz="2800" dirty="0"/>
              <a:t>I lawfully accept you, </a:t>
            </a:r>
          </a:p>
          <a:p>
            <a:r>
              <a:rPr lang="en-GB" sz="2800" dirty="0"/>
              <a:t>I lawfully embrace you.”  </a:t>
            </a:r>
          </a:p>
        </p:txBody>
      </p:sp>
    </p:spTree>
    <p:extLst>
      <p:ext uri="{BB962C8B-B14F-4D97-AF65-F5344CB8AC3E}">
        <p14:creationId xmlns:p14="http://schemas.microsoft.com/office/powerpoint/2010/main" val="1797964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1156564"/>
          </a:xfrm>
        </p:spPr>
        <p:txBody>
          <a:bodyPr>
            <a:normAutofit fontScale="90000"/>
          </a:bodyPr>
          <a:lstStyle/>
          <a:p>
            <a:r>
              <a:rPr lang="en-GB" dirty="0"/>
              <a:t>The advantage of the Jew and human merit Chapter 3:1-20</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2029326"/>
            <a:ext cx="9585157" cy="4451684"/>
          </a:xfrm>
        </p:spPr>
        <p:txBody>
          <a:bodyPr>
            <a:normAutofit fontScale="92500" lnSpcReduction="20000"/>
          </a:bodyPr>
          <a:lstStyle/>
          <a:p>
            <a:r>
              <a:rPr lang="en-GB" sz="2800" dirty="0"/>
              <a:t>As it is written; Paul now proves that the Jews are shut up to the same condemnation as the Gentiles because of their sin. To prove this the apostle assembles together a whole range of scriptures from the Jewish Old Testament the T’nach.</a:t>
            </a:r>
          </a:p>
          <a:p>
            <a:r>
              <a:rPr lang="en-GB" sz="2800" dirty="0"/>
              <a:t>1 The fool says in his heart, “There is no God.” They are corrupt, they do abominable deeds; there is none who does good. 2 The LORD looks down from heaven on the children of man, to see if there are any who understand, who seek after God. 3 They have all turned aside; together they have become corrupt; there is none who does good, not even one. Psalm 14:1–3 (ESV)</a:t>
            </a:r>
          </a:p>
          <a:p>
            <a:endParaRPr lang="en-GB" sz="2800" dirty="0"/>
          </a:p>
        </p:txBody>
      </p:sp>
    </p:spTree>
    <p:extLst>
      <p:ext uri="{BB962C8B-B14F-4D97-AF65-F5344CB8AC3E}">
        <p14:creationId xmlns:p14="http://schemas.microsoft.com/office/powerpoint/2010/main" val="345952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1156564"/>
          </a:xfrm>
        </p:spPr>
        <p:txBody>
          <a:bodyPr>
            <a:normAutofit fontScale="90000"/>
          </a:bodyPr>
          <a:lstStyle/>
          <a:p>
            <a:r>
              <a:rPr lang="en-GB" dirty="0"/>
              <a:t>The advantage of the Jew and human merit Chapter 3:1-20</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2029326"/>
            <a:ext cx="9585157" cy="4451684"/>
          </a:xfrm>
        </p:spPr>
        <p:txBody>
          <a:bodyPr>
            <a:normAutofit lnSpcReduction="10000"/>
          </a:bodyPr>
          <a:lstStyle/>
          <a:p>
            <a:r>
              <a:rPr lang="en-GB" sz="2800" dirty="0"/>
              <a:t>1 The fool says in his heart, “There is no God.” They are corrupt, doing abominable iniquity; there is none who does good. 2 God looks down from heaven on the children of man to see if there are any who understand, who seek after God. 3 They have all fallen away; together they have become corrupt; there is none who does good, not even one. Psalm 53:1–3 (ESV)</a:t>
            </a:r>
          </a:p>
          <a:p>
            <a:r>
              <a:rPr lang="en-GB" sz="2800" dirty="0"/>
              <a:t>These statements of the Psalmist show what man is in his present condition.</a:t>
            </a:r>
          </a:p>
          <a:p>
            <a:endParaRPr lang="en-GB" sz="2800" dirty="0"/>
          </a:p>
        </p:txBody>
      </p:sp>
    </p:spTree>
    <p:extLst>
      <p:ext uri="{BB962C8B-B14F-4D97-AF65-F5344CB8AC3E}">
        <p14:creationId xmlns:p14="http://schemas.microsoft.com/office/powerpoint/2010/main" val="988098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1156564"/>
          </a:xfrm>
        </p:spPr>
        <p:txBody>
          <a:bodyPr>
            <a:normAutofit fontScale="90000"/>
          </a:bodyPr>
          <a:lstStyle/>
          <a:p>
            <a:r>
              <a:rPr lang="en-GB" dirty="0"/>
              <a:t>The advantage of the Jew and human merit Chapter 3:1-20</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2029326"/>
            <a:ext cx="9585157" cy="4451684"/>
          </a:xfrm>
        </p:spPr>
        <p:txBody>
          <a:bodyPr>
            <a:normAutofit/>
          </a:bodyPr>
          <a:lstStyle/>
          <a:p>
            <a:r>
              <a:rPr lang="en-GB" sz="2800" dirty="0"/>
              <a:t>Verses 13–18. From general statements to particular elements the scriptural truth of the depravity of man is culled from various passages. These passages speak of the depravity affecting different members of the body as if to show how “from the sole of the foot even to the head there is no soundness” in us. </a:t>
            </a:r>
          </a:p>
          <a:p>
            <a:r>
              <a:rPr lang="en-GB" sz="2800" dirty="0"/>
              <a:t>For there is no truth in their mouth; their inmost self is destruction; their throat is an open grave; they flatter with their tongue. Psalm 5:9 (ESV)</a:t>
            </a:r>
          </a:p>
          <a:p>
            <a:endParaRPr lang="en-GB" sz="2800" dirty="0"/>
          </a:p>
          <a:p>
            <a:endParaRPr lang="en-GB" sz="2800" dirty="0"/>
          </a:p>
          <a:p>
            <a:endParaRPr lang="en-GB" sz="2800" dirty="0"/>
          </a:p>
          <a:p>
            <a:endParaRPr lang="en-GB" sz="2800" dirty="0"/>
          </a:p>
        </p:txBody>
      </p:sp>
    </p:spTree>
    <p:extLst>
      <p:ext uri="{BB962C8B-B14F-4D97-AF65-F5344CB8AC3E}">
        <p14:creationId xmlns:p14="http://schemas.microsoft.com/office/powerpoint/2010/main" val="48650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1156564"/>
          </a:xfrm>
        </p:spPr>
        <p:txBody>
          <a:bodyPr>
            <a:normAutofit fontScale="90000"/>
          </a:bodyPr>
          <a:lstStyle/>
          <a:p>
            <a:r>
              <a:rPr lang="en-GB" dirty="0"/>
              <a:t>The advantage of the Jew and human merit Chapter 3:1-20</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2029326"/>
            <a:ext cx="9585157" cy="4451684"/>
          </a:xfrm>
        </p:spPr>
        <p:txBody>
          <a:bodyPr>
            <a:normAutofit/>
          </a:bodyPr>
          <a:lstStyle/>
          <a:p>
            <a:r>
              <a:rPr lang="en-GB" sz="2800" dirty="0"/>
              <a:t>The gift of speech is given to man alone and should be man’s glory (Ps 16:9; 57:8)</a:t>
            </a:r>
          </a:p>
          <a:p>
            <a:r>
              <a:rPr lang="en-GB" sz="2800" dirty="0"/>
              <a:t>Awake, my glory! Awake, O harp and lyre! I will awake the dawn! Psalm 57:8 (ESV) </a:t>
            </a:r>
          </a:p>
          <a:p>
            <a:r>
              <a:rPr lang="en-GB" sz="2800" dirty="0"/>
              <a:t>Is perverted for the purposes of deception; They make their tongue sharp as a serpent’s, and under their lips is the venom of asps. Selah Psalm 140:3</a:t>
            </a:r>
          </a:p>
          <a:p>
            <a:endParaRPr lang="en-GB" sz="2800" dirty="0"/>
          </a:p>
        </p:txBody>
      </p:sp>
    </p:spTree>
    <p:extLst>
      <p:ext uri="{BB962C8B-B14F-4D97-AF65-F5344CB8AC3E}">
        <p14:creationId xmlns:p14="http://schemas.microsoft.com/office/powerpoint/2010/main" val="3620548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1156564"/>
          </a:xfrm>
        </p:spPr>
        <p:txBody>
          <a:bodyPr>
            <a:normAutofit fontScale="90000"/>
          </a:bodyPr>
          <a:lstStyle/>
          <a:p>
            <a:r>
              <a:rPr lang="en-GB" dirty="0"/>
              <a:t>The advantage of the Jew and human merit Chapter 3:1-20</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2029326"/>
            <a:ext cx="9585157" cy="4451684"/>
          </a:xfrm>
        </p:spPr>
        <p:txBody>
          <a:bodyPr>
            <a:normAutofit lnSpcReduction="10000"/>
          </a:bodyPr>
          <a:lstStyle/>
          <a:p>
            <a:r>
              <a:rPr lang="en-GB" sz="2800" dirty="0"/>
              <a:t>“Those feet, which should ‘run the way of God’s commandments’ (Ps 119:32), are employed to conduct men to deeds of darkest crime.” </a:t>
            </a:r>
          </a:p>
          <a:p>
            <a:r>
              <a:rPr lang="en-GB" sz="2800" dirty="0"/>
              <a:t>Their feet run to evil, and they are swift to shed innocent blood; their thoughts are thoughts of iniquity; desolation and destruction are in their highways. Isaiah 59:7 (ESV)</a:t>
            </a:r>
          </a:p>
          <a:p>
            <a:r>
              <a:rPr lang="en-GB" sz="2800" dirty="0"/>
              <a:t>Ruin and misery mark their ways; and the way of peace they do not know—This is a supplementary statement about men’s ways. </a:t>
            </a:r>
          </a:p>
          <a:p>
            <a:endParaRPr lang="en-GB" sz="2800" dirty="0"/>
          </a:p>
          <a:p>
            <a:endParaRPr lang="en-GB" sz="2800" dirty="0"/>
          </a:p>
        </p:txBody>
      </p:sp>
    </p:spTree>
    <p:extLst>
      <p:ext uri="{BB962C8B-B14F-4D97-AF65-F5344CB8AC3E}">
        <p14:creationId xmlns:p14="http://schemas.microsoft.com/office/powerpoint/2010/main" val="3984600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1156564"/>
          </a:xfrm>
        </p:spPr>
        <p:txBody>
          <a:bodyPr>
            <a:normAutofit fontScale="90000"/>
          </a:bodyPr>
          <a:lstStyle/>
          <a:p>
            <a:r>
              <a:rPr lang="en-GB" dirty="0"/>
              <a:t>The advantage of the Jew and human merit Chapter 3:1-20</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2029326"/>
            <a:ext cx="9585157" cy="4451684"/>
          </a:xfrm>
        </p:spPr>
        <p:txBody>
          <a:bodyPr>
            <a:normAutofit/>
          </a:bodyPr>
          <a:lstStyle/>
          <a:p>
            <a:r>
              <a:rPr lang="en-GB" sz="2800" dirty="0"/>
              <a:t>There is no fear of God before their eyes</a:t>
            </a:r>
          </a:p>
          <a:p>
            <a:r>
              <a:rPr lang="en-GB" sz="2800" dirty="0"/>
              <a:t>Transgression speaks to the wicked deep in his heart; there is no fear of God before his eyes. Psalm 36:1</a:t>
            </a:r>
          </a:p>
          <a:p>
            <a:r>
              <a:rPr lang="en-GB" sz="2800" dirty="0"/>
              <a:t>What a graphic picture of human depravity, which finds its way through each element of the body into the life. </a:t>
            </a:r>
          </a:p>
          <a:p>
            <a:r>
              <a:rPr lang="en-GB" sz="2800" dirty="0"/>
              <a:t>Here then is Paul’s conclusion regarding the privileged Jews of which he is one. </a:t>
            </a:r>
          </a:p>
        </p:txBody>
      </p:sp>
    </p:spTree>
    <p:extLst>
      <p:ext uri="{BB962C8B-B14F-4D97-AF65-F5344CB8AC3E}">
        <p14:creationId xmlns:p14="http://schemas.microsoft.com/office/powerpoint/2010/main" val="4060786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1156564"/>
          </a:xfrm>
        </p:spPr>
        <p:txBody>
          <a:bodyPr>
            <a:normAutofit fontScale="90000"/>
          </a:bodyPr>
          <a:lstStyle/>
          <a:p>
            <a:r>
              <a:rPr lang="en-GB" dirty="0"/>
              <a:t>The advantage of the Jew and human merit Chapter 3:1-20</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2029326"/>
            <a:ext cx="9585157" cy="4451684"/>
          </a:xfrm>
        </p:spPr>
        <p:txBody>
          <a:bodyPr>
            <a:normAutofit/>
          </a:bodyPr>
          <a:lstStyle/>
          <a:p>
            <a:r>
              <a:rPr lang="en-GB" sz="2800" dirty="0"/>
              <a:t>They have more light than the Gentiles, they are therefore more accountable. </a:t>
            </a:r>
          </a:p>
          <a:p>
            <a:r>
              <a:rPr lang="en-GB" sz="2800" dirty="0"/>
              <a:t>Even more significantly they will be judged by the same holy God and by the same holy standards.</a:t>
            </a:r>
          </a:p>
          <a:p>
            <a:r>
              <a:rPr lang="en-GB" sz="2800" dirty="0"/>
              <a:t>The searching eye of God can see the condition of their hearts and there they appear as all men appear, sinful and rebellious.</a:t>
            </a:r>
          </a:p>
          <a:p>
            <a:endParaRPr lang="en-GB" sz="2800" dirty="0"/>
          </a:p>
        </p:txBody>
      </p:sp>
    </p:spTree>
    <p:extLst>
      <p:ext uri="{BB962C8B-B14F-4D97-AF65-F5344CB8AC3E}">
        <p14:creationId xmlns:p14="http://schemas.microsoft.com/office/powerpoint/2010/main" val="161741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1156564"/>
          </a:xfrm>
        </p:spPr>
        <p:txBody>
          <a:bodyPr>
            <a:normAutofit fontScale="90000"/>
          </a:bodyPr>
          <a:lstStyle/>
          <a:p>
            <a:r>
              <a:rPr lang="en-GB" dirty="0"/>
              <a:t>The advantage of the Jew and human merit Chapter 3:1-20</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2029326"/>
            <a:ext cx="9585157" cy="4451684"/>
          </a:xfrm>
        </p:spPr>
        <p:txBody>
          <a:bodyPr>
            <a:normAutofit/>
          </a:bodyPr>
          <a:lstStyle/>
          <a:p>
            <a:r>
              <a:rPr lang="en-GB" sz="2800" dirty="0"/>
              <a:t>The veneer of religious respectability is stripped away, the cloak of religion may hide their condition from men but not from the omniscient God.</a:t>
            </a:r>
          </a:p>
          <a:p>
            <a:r>
              <a:rPr lang="en-GB" sz="2800" dirty="0"/>
              <a:t>The law, which was revealed to Moses for the nation, of which the Jews are the remaining remnant, is the revelation of God’s holiness and far from saving them it judges them and finds them guilty. </a:t>
            </a:r>
          </a:p>
        </p:txBody>
      </p:sp>
    </p:spTree>
    <p:extLst>
      <p:ext uri="{BB962C8B-B14F-4D97-AF65-F5344CB8AC3E}">
        <p14:creationId xmlns:p14="http://schemas.microsoft.com/office/powerpoint/2010/main" val="374188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213811" y="624110"/>
            <a:ext cx="9290801" cy="1156564"/>
          </a:xfrm>
        </p:spPr>
        <p:txBody>
          <a:bodyPr>
            <a:normAutofit fontScale="90000"/>
          </a:bodyPr>
          <a:lstStyle/>
          <a:p>
            <a:r>
              <a:rPr lang="en-GB" dirty="0"/>
              <a:t>The advantage of the Jew and human merit Chapter 3:1-20</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2029326"/>
            <a:ext cx="9585157" cy="4451684"/>
          </a:xfrm>
        </p:spPr>
        <p:txBody>
          <a:bodyPr>
            <a:normAutofit lnSpcReduction="10000"/>
          </a:bodyPr>
          <a:lstStyle/>
          <a:p>
            <a:r>
              <a:rPr lang="en-GB" sz="2800" dirty="0"/>
              <a:t>This operation of the law will be returned to in chapter seven, but for the meantime it has served the purpose of Paul’s argument; it does not save but increases the knowledge of sin.</a:t>
            </a:r>
          </a:p>
          <a:p>
            <a:r>
              <a:rPr lang="en-GB" sz="2800" dirty="0"/>
              <a:t>3:19 Now we know that whatever the law says it speaks to those who are under the law, so that every mouth may be stopped, and the whole world may be held accountable to God. 20 For by works of the law no human being will be justified in his sight, since through the law comes knowledge of sin. </a:t>
            </a:r>
          </a:p>
          <a:p>
            <a:endParaRPr lang="en-GB" sz="2800" dirty="0"/>
          </a:p>
        </p:txBody>
      </p:sp>
    </p:spTree>
    <p:extLst>
      <p:ext uri="{BB962C8B-B14F-4D97-AF65-F5344CB8AC3E}">
        <p14:creationId xmlns:p14="http://schemas.microsoft.com/office/powerpoint/2010/main" val="1972553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fontScale="90000"/>
          </a:bodyPr>
          <a:lstStyle/>
          <a:p>
            <a:r>
              <a:rPr lang="en-GB" dirty="0"/>
              <a:t>Drawing back the curtain (the apocalypse)</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a:bodyPr>
          <a:lstStyle/>
          <a:p>
            <a:r>
              <a:rPr lang="en-GB" sz="2800" dirty="0"/>
              <a:t>From 3:26 we can see that, “the righteousness of God” in the epistle means the acceptance offered by the Holy Judge to sinful man. </a:t>
            </a:r>
          </a:p>
          <a:p>
            <a:r>
              <a:rPr lang="en-GB" sz="2800" dirty="0"/>
              <a:t>It means God's way of justifying the ungodly, His method of pouring out His love while He maintains and magnifies His law. </a:t>
            </a:r>
          </a:p>
          <a:p>
            <a:r>
              <a:rPr lang="en-GB" sz="2800" dirty="0"/>
              <a:t>In effect, not as a translation but as an explanation </a:t>
            </a:r>
          </a:p>
          <a:p>
            <a:r>
              <a:rPr lang="en-GB" sz="2800" dirty="0"/>
              <a:t>God's Righteousness is God's Justification. </a:t>
            </a:r>
          </a:p>
          <a:p>
            <a:r>
              <a:rPr lang="en-GB" sz="2800" dirty="0"/>
              <a:t>Who shall bring any charge against God’s elect? It is God who justifies. Romans 8:33 (ESV)</a:t>
            </a:r>
          </a:p>
          <a:p>
            <a:endParaRPr lang="en-GB" sz="2800" dirty="0"/>
          </a:p>
          <a:p>
            <a:endParaRPr lang="en-GB" sz="2800" dirty="0"/>
          </a:p>
          <a:p>
            <a:endParaRPr lang="en-GB" sz="2800" dirty="0"/>
          </a:p>
        </p:txBody>
      </p:sp>
    </p:spTree>
    <p:extLst>
      <p:ext uri="{BB962C8B-B14F-4D97-AF65-F5344CB8AC3E}">
        <p14:creationId xmlns:p14="http://schemas.microsoft.com/office/powerpoint/2010/main" val="1505696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fontScale="90000"/>
          </a:bodyPr>
          <a:lstStyle/>
          <a:p>
            <a:r>
              <a:rPr lang="en-GB" dirty="0"/>
              <a:t>Drawing back the curtain (the apocalypse)</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Autofit/>
          </a:bodyPr>
          <a:lstStyle/>
          <a:p>
            <a:r>
              <a:rPr lang="en-GB" sz="2800" dirty="0"/>
              <a:t>17 For in it the righteousness &lt;1343 dikaiosune&gt; of God is </a:t>
            </a:r>
            <a:r>
              <a:rPr lang="en-GB" sz="2800" b="1" dirty="0"/>
              <a:t>revealed</a:t>
            </a:r>
            <a:r>
              <a:rPr lang="en-GB" sz="2800" dirty="0"/>
              <a:t> from faith for faith, as it is written, “The righteous shall live by faith.” </a:t>
            </a:r>
          </a:p>
          <a:p>
            <a:r>
              <a:rPr lang="en-GB" sz="2800" dirty="0"/>
              <a:t>Let us pause just a moment over the phrase from faith for faith; Many translations will have “from faith to faith” or, “by faith from first to last”; meaning “from one degree of faith to another.</a:t>
            </a:r>
          </a:p>
          <a:p>
            <a:r>
              <a:rPr lang="en-GB" sz="2800" dirty="0"/>
              <a:t>But Paul is not concerned here with the progressive nature of faith but with faith itself as the appointed way of receiving God’s “righteousness.” </a:t>
            </a:r>
          </a:p>
        </p:txBody>
      </p:sp>
    </p:spTree>
    <p:extLst>
      <p:ext uri="{BB962C8B-B14F-4D97-AF65-F5344CB8AC3E}">
        <p14:creationId xmlns:p14="http://schemas.microsoft.com/office/powerpoint/2010/main" val="57142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fontScale="90000"/>
          </a:bodyPr>
          <a:lstStyle/>
          <a:p>
            <a:r>
              <a:rPr lang="en-GB" dirty="0"/>
              <a:t>Drawing back the curtain (the apocalypse)</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053389" y="1387641"/>
            <a:ext cx="9745579" cy="5093369"/>
          </a:xfrm>
        </p:spPr>
        <p:txBody>
          <a:bodyPr>
            <a:noAutofit/>
          </a:bodyPr>
          <a:lstStyle/>
          <a:p>
            <a:r>
              <a:rPr lang="en-GB" sz="2800" dirty="0"/>
              <a:t>We recommend translations such as the ESV, “from faith for faith” </a:t>
            </a:r>
          </a:p>
          <a:p>
            <a:r>
              <a:rPr lang="en-GB" sz="2800" dirty="0"/>
              <a:t>“The righteousness of God is revealed in the gospel message, as coming from faith for faith. By chapter 4 we will see that it has to be by faith. </a:t>
            </a:r>
          </a:p>
          <a:p>
            <a:r>
              <a:rPr lang="en-GB" sz="2800" dirty="0"/>
              <a:t>That is why it depends on faith, in order that the promise may rest on grace and be guaranteed to all his offspring—not only to the adherent of the law but also to the one who shares the faith of Abraham, who is the father of us all, Romans 4:16 (ESV) </a:t>
            </a:r>
          </a:p>
          <a:p>
            <a:endParaRPr lang="en-GB" dirty="0"/>
          </a:p>
          <a:p>
            <a:endParaRPr lang="en-GB" sz="2800" dirty="0"/>
          </a:p>
        </p:txBody>
      </p:sp>
    </p:spTree>
    <p:extLst>
      <p:ext uri="{BB962C8B-B14F-4D97-AF65-F5344CB8AC3E}">
        <p14:creationId xmlns:p14="http://schemas.microsoft.com/office/powerpoint/2010/main" val="204394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3EB6-F3C1-4525-BD3C-1D07EA2E0CE6}"/>
              </a:ext>
            </a:extLst>
          </p:cNvPr>
          <p:cNvSpPr>
            <a:spLocks noGrp="1"/>
          </p:cNvSpPr>
          <p:nvPr>
            <p:ph type="title"/>
          </p:nvPr>
        </p:nvSpPr>
        <p:spPr>
          <a:xfrm>
            <a:off x="2592925" y="624110"/>
            <a:ext cx="8911687" cy="763532"/>
          </a:xfrm>
        </p:spPr>
        <p:txBody>
          <a:bodyPr>
            <a:normAutofit fontScale="90000"/>
          </a:bodyPr>
          <a:lstStyle/>
          <a:p>
            <a:r>
              <a:rPr lang="en-GB" dirty="0"/>
              <a:t>Drawing back the curtain (the apocalypse)</a:t>
            </a:r>
          </a:p>
        </p:txBody>
      </p:sp>
      <p:sp>
        <p:nvSpPr>
          <p:cNvPr id="3" name="Content Placeholder 2">
            <a:extLst>
              <a:ext uri="{FF2B5EF4-FFF2-40B4-BE49-F238E27FC236}">
                <a16:creationId xmlns:a16="http://schemas.microsoft.com/office/drawing/2014/main" id="{396235DC-9B80-4884-9E49-DCF02E79FFC5}"/>
              </a:ext>
            </a:extLst>
          </p:cNvPr>
          <p:cNvSpPr>
            <a:spLocks noGrp="1"/>
          </p:cNvSpPr>
          <p:nvPr>
            <p:ph idx="1"/>
          </p:nvPr>
        </p:nvSpPr>
        <p:spPr>
          <a:xfrm>
            <a:off x="2213811" y="1387641"/>
            <a:ext cx="9585157" cy="5093369"/>
          </a:xfrm>
        </p:spPr>
        <p:txBody>
          <a:bodyPr>
            <a:normAutofit lnSpcReduction="10000"/>
          </a:bodyPr>
          <a:lstStyle/>
          <a:p>
            <a:r>
              <a:rPr lang="en-GB" sz="2800" dirty="0"/>
              <a:t>If the first revelation in the Gospel was unexpected what about the second?</a:t>
            </a:r>
          </a:p>
          <a:p>
            <a:r>
              <a:rPr lang="en-GB" sz="2800" dirty="0"/>
              <a:t>18 For the wrath of God is </a:t>
            </a:r>
            <a:r>
              <a:rPr lang="en-GB" sz="2800" b="1" dirty="0"/>
              <a:t>revealed</a:t>
            </a:r>
            <a:r>
              <a:rPr lang="en-GB" sz="2800" dirty="0"/>
              <a:t> from heaven against all ungodliness </a:t>
            </a:r>
            <a:r>
              <a:rPr lang="en-GB" sz="2800"/>
              <a:t>and unrighteousness &lt;</a:t>
            </a:r>
            <a:r>
              <a:rPr lang="en-GB" sz="2800" dirty="0"/>
              <a:t>93 </a:t>
            </a:r>
            <a:r>
              <a:rPr lang="en-GB" sz="2800" dirty="0" err="1"/>
              <a:t>adikia</a:t>
            </a:r>
            <a:r>
              <a:rPr lang="en-GB" sz="2800" dirty="0"/>
              <a:t>&gt; of men, who by their unrighteousness suppress &lt;2722 </a:t>
            </a:r>
            <a:r>
              <a:rPr lang="en-GB" sz="2800" dirty="0" err="1"/>
              <a:t>katecho</a:t>
            </a:r>
            <a:r>
              <a:rPr lang="en-GB" sz="2800" dirty="0"/>
              <a:t>&gt; the truth</a:t>
            </a:r>
          </a:p>
          <a:p>
            <a:r>
              <a:rPr lang="en-GB" sz="2800" dirty="0"/>
              <a:t>Can there be a more striking contrast between two verses in scripture than that between verses 17 and 18? </a:t>
            </a:r>
          </a:p>
          <a:p>
            <a:r>
              <a:rPr lang="en-GB" sz="2800" dirty="0"/>
              <a:t>In the first one good news is uncovered and in the second one the wrath of God is uncovered. </a:t>
            </a:r>
          </a:p>
        </p:txBody>
      </p:sp>
    </p:spTree>
    <p:extLst>
      <p:ext uri="{BB962C8B-B14F-4D97-AF65-F5344CB8AC3E}">
        <p14:creationId xmlns:p14="http://schemas.microsoft.com/office/powerpoint/2010/main" val="1193213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4436</TotalTime>
  <Words>5606</Words>
  <Application>Microsoft Office PowerPoint</Application>
  <PresentationFormat>Widescreen</PresentationFormat>
  <Paragraphs>251</Paragraphs>
  <Slides>58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Century Gothic</vt:lpstr>
      <vt:lpstr>Wingdings 3</vt:lpstr>
      <vt:lpstr>Wisp</vt:lpstr>
      <vt:lpstr>Spring term 2020 Lesson Two Epistle of Paul to the Romans </vt:lpstr>
      <vt:lpstr>Reminding ourselves of the Gospel</vt:lpstr>
      <vt:lpstr>Drawing back the curtain (the apocalypse)</vt:lpstr>
      <vt:lpstr>Drawing back the curtain (the apocalypse)</vt:lpstr>
      <vt:lpstr>Drawing back the curtain (the apocalypse)</vt:lpstr>
      <vt:lpstr>Drawing back the curtain (the apocalypse)</vt:lpstr>
      <vt:lpstr>Drawing back the curtain (the apocalypse)</vt:lpstr>
      <vt:lpstr>Drawing back the curtain (the apocalypse)</vt:lpstr>
      <vt:lpstr>Drawing back the curtain (the apocalypse)</vt:lpstr>
      <vt:lpstr>Drawing back the curtain (the apocalypse)</vt:lpstr>
      <vt:lpstr>Drawing back the curtain (the apocalypse)</vt:lpstr>
      <vt:lpstr>One man’s awakening to the Gospel</vt:lpstr>
      <vt:lpstr>The need for the Gospel</vt:lpstr>
      <vt:lpstr>The need for the Gospel</vt:lpstr>
      <vt:lpstr>The starry skies and the moral law</vt:lpstr>
      <vt:lpstr>The need for the Gospel</vt:lpstr>
      <vt:lpstr>The need for the Gospel</vt:lpstr>
      <vt:lpstr>The need for the Gospel</vt:lpstr>
      <vt:lpstr>The need for the Gospel</vt:lpstr>
      <vt:lpstr>The need for the Gospel</vt:lpstr>
      <vt:lpstr>The need for the Gospel</vt:lpstr>
      <vt:lpstr> Jewish responsibility and guilt Chapter 2:1-29 </vt:lpstr>
      <vt:lpstr> Jewish responsibility and guilt Chapter 2:1-29 </vt:lpstr>
      <vt:lpstr> Jewish responsibility and guilt Chapter 2:1-29 </vt:lpstr>
      <vt:lpstr> Jewish responsibility and guilt Chapter 2:1-29 </vt:lpstr>
      <vt:lpstr>Jewish responsibility and guilt Chapter 2:1-29</vt:lpstr>
      <vt:lpstr>Jewish responsibility and guilt Chapter 2:1-29</vt:lpstr>
      <vt:lpstr>Jewish responsibility and guilt Chapter 2:1-29</vt:lpstr>
      <vt:lpstr>Jewish responsibility and guilt Chapter 2:1-29</vt:lpstr>
      <vt:lpstr>Jewish responsibility and guilt Chapter 2:1-29</vt:lpstr>
      <vt:lpstr>Jewish responsibility and guilt Chapter 2:1-29</vt:lpstr>
      <vt:lpstr>Jewish responsibility and guilt Chapter 2:1-29</vt:lpstr>
      <vt:lpstr>Jewish responsibility and guilt Chapter 2:1-29</vt:lpstr>
      <vt:lpstr>The Jews and the Law</vt:lpstr>
      <vt:lpstr>The Jews and the Law</vt:lpstr>
      <vt:lpstr>The Jews and the Law</vt:lpstr>
      <vt:lpstr>The Jews and the Law</vt:lpstr>
      <vt:lpstr>The Jews and the Law</vt:lpstr>
      <vt:lpstr>The Jews and the Law</vt:lpstr>
      <vt:lpstr>The advantage of the Jew and human merit Chapter 3:1-20</vt:lpstr>
      <vt:lpstr>The advantage of the Jew and human merit Chapter 3:1-20</vt:lpstr>
      <vt:lpstr>The advantage of the Jew and human merit Chapter 3:1-20</vt:lpstr>
      <vt:lpstr>The advantage of the Jew and human merit Chapter 3:1-20</vt:lpstr>
      <vt:lpstr>The advantage of the Jew and human merit Chapter 3:1-20</vt:lpstr>
      <vt:lpstr>The advantage of the Jew and human merit Chapter 3:1-20</vt:lpstr>
      <vt:lpstr>The advantage of the Jew and human merit Chapter 3:1-20</vt:lpstr>
      <vt:lpstr>The advantage of the Jew and human merit Chapter 3:1-20</vt:lpstr>
      <vt:lpstr>The advantage of the Jew and human merit Chapter 3:1-20</vt:lpstr>
      <vt:lpstr>The advantage of the Jew and human merit Chapter 3:1-20</vt:lpstr>
      <vt:lpstr>The advantage of the Jew and human merit Chapter 3:1-20</vt:lpstr>
      <vt:lpstr>The advantage of the Jew and human merit Chapter 3:1-20</vt:lpstr>
      <vt:lpstr>The advantage of the Jew and human merit Chapter 3:1-20</vt:lpstr>
      <vt:lpstr>The advantage of the Jew and human merit Chapter 3:1-20</vt:lpstr>
      <vt:lpstr>The advantage of the Jew and human merit Chapter 3:1-20</vt:lpstr>
      <vt:lpstr>The advantage of the Jew and human merit Chapter 3:1-20</vt:lpstr>
      <vt:lpstr>The advantage of the Jew and human merit Chapter 3:1-20</vt:lpstr>
      <vt:lpstr>The advantage of the Jew and human merit Chapter 3:1-20</vt:lpstr>
      <vt:lpstr>The advantage of the Jew and human merit Chapter 3:1-20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 term 2020 Lesson Two Epistle of Paul to the Romans</dc:title>
  <dc:creator>Edward J S Donald</dc:creator>
  <cp:lastModifiedBy>Doug Brown</cp:lastModifiedBy>
  <cp:revision>38</cp:revision>
  <dcterms:created xsi:type="dcterms:W3CDTF">2020-01-31T15:18:17Z</dcterms:created>
  <dcterms:modified xsi:type="dcterms:W3CDTF">2020-02-06T18:22:22Z</dcterms:modified>
</cp:coreProperties>
</file>