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3"/>
  </p:notesMasterIdLst>
  <p:sldIdLst>
    <p:sldId id="256" r:id="rId2"/>
    <p:sldId id="652" r:id="rId3"/>
    <p:sldId id="651" r:id="rId4"/>
    <p:sldId id="597" r:id="rId5"/>
    <p:sldId id="610" r:id="rId6"/>
    <p:sldId id="635" r:id="rId7"/>
    <p:sldId id="611" r:id="rId8"/>
    <p:sldId id="615" r:id="rId9"/>
    <p:sldId id="655" r:id="rId10"/>
    <p:sldId id="656" r:id="rId11"/>
    <p:sldId id="657" r:id="rId12"/>
    <p:sldId id="658" r:id="rId13"/>
    <p:sldId id="654" r:id="rId14"/>
    <p:sldId id="644" r:id="rId15"/>
    <p:sldId id="643" r:id="rId16"/>
    <p:sldId id="629" r:id="rId17"/>
    <p:sldId id="630" r:id="rId18"/>
    <p:sldId id="642" r:id="rId19"/>
    <p:sldId id="646" r:id="rId20"/>
    <p:sldId id="645" r:id="rId21"/>
    <p:sldId id="640" r:id="rId22"/>
    <p:sldId id="641" r:id="rId23"/>
    <p:sldId id="631" r:id="rId24"/>
    <p:sldId id="647" r:id="rId25"/>
    <p:sldId id="632" r:id="rId26"/>
    <p:sldId id="653" r:id="rId27"/>
    <p:sldId id="648" r:id="rId28"/>
    <p:sldId id="638" r:id="rId29"/>
    <p:sldId id="633" r:id="rId30"/>
    <p:sldId id="649" r:id="rId31"/>
    <p:sldId id="65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07" autoAdjust="0"/>
  </p:normalViewPr>
  <p:slideViewPr>
    <p:cSldViewPr snapToGrid="0">
      <p:cViewPr varScale="1">
        <p:scale>
          <a:sx n="106" d="100"/>
          <a:sy n="106" d="100"/>
        </p:scale>
        <p:origin x="732" y="108"/>
      </p:cViewPr>
      <p:guideLst/>
    </p:cSldViewPr>
  </p:slideViewPr>
  <p:outlineViewPr>
    <p:cViewPr>
      <p:scale>
        <a:sx n="33" d="100"/>
        <a:sy n="33" d="100"/>
      </p:scale>
      <p:origin x="0" y="-882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1" d="100"/>
          <a:sy n="91" d="100"/>
        </p:scale>
        <p:origin x="375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EFBEE-621E-46B2-BE87-96DF23D4198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80D35723-1210-4EEA-88A5-BF60CABD0CE7}">
      <dgm:prSet/>
      <dgm:spPr/>
      <dgm:t>
        <a:bodyPr/>
        <a:lstStyle/>
        <a:p>
          <a:pPr algn="ctr"/>
          <a:r>
            <a:rPr lang="en-US" dirty="0"/>
            <a:t>But where sin increased, grace increased all the more”</a:t>
          </a:r>
          <a:endParaRPr lang="en-GB" dirty="0"/>
        </a:p>
      </dgm:t>
    </dgm:pt>
    <dgm:pt modelId="{B07C2445-2A5D-4F86-B3FF-BB30B8369ECA}" type="parTrans" cxnId="{DCBB1701-CD38-4FDB-AC79-FCA3734C7ACA}">
      <dgm:prSet/>
      <dgm:spPr/>
      <dgm:t>
        <a:bodyPr/>
        <a:lstStyle/>
        <a:p>
          <a:endParaRPr lang="en-GB"/>
        </a:p>
      </dgm:t>
    </dgm:pt>
    <dgm:pt modelId="{E8C5295D-CA23-4261-94F0-6F7E236E2502}" type="sibTrans" cxnId="{DCBB1701-CD38-4FDB-AC79-FCA3734C7ACA}">
      <dgm:prSet/>
      <dgm:spPr/>
      <dgm:t>
        <a:bodyPr/>
        <a:lstStyle/>
        <a:p>
          <a:endParaRPr lang="en-GB"/>
        </a:p>
      </dgm:t>
    </dgm:pt>
    <dgm:pt modelId="{5C5AC125-F7F9-408F-96E2-A22B668C290C}">
      <dgm:prSet/>
      <dgm:spPr/>
      <dgm:t>
        <a:bodyPr/>
        <a:lstStyle/>
        <a:p>
          <a:pPr algn="ctr"/>
          <a:r>
            <a:rPr lang="en-GB" dirty="0"/>
            <a:t>“so that, just as sin reigned in death”</a:t>
          </a:r>
        </a:p>
      </dgm:t>
    </dgm:pt>
    <dgm:pt modelId="{E2A10DE9-0A95-4665-A747-BB374C1D05CB}" type="parTrans" cxnId="{13B9272C-53EC-4D43-8DF2-105D0339FB75}">
      <dgm:prSet/>
      <dgm:spPr/>
      <dgm:t>
        <a:bodyPr/>
        <a:lstStyle/>
        <a:p>
          <a:endParaRPr lang="en-GB"/>
        </a:p>
      </dgm:t>
    </dgm:pt>
    <dgm:pt modelId="{8ECCF70E-239A-4394-98F9-5D29C5E54010}" type="sibTrans" cxnId="{13B9272C-53EC-4D43-8DF2-105D0339FB75}">
      <dgm:prSet/>
      <dgm:spPr/>
      <dgm:t>
        <a:bodyPr/>
        <a:lstStyle/>
        <a:p>
          <a:endParaRPr lang="en-GB"/>
        </a:p>
      </dgm:t>
    </dgm:pt>
    <dgm:pt modelId="{05334F90-82CD-4F6A-9077-3D7D4827243C}">
      <dgm:prSet/>
      <dgm:spPr/>
      <dgm:t>
        <a:bodyPr/>
        <a:lstStyle/>
        <a:p>
          <a:pPr algn="ctr"/>
          <a:r>
            <a:rPr lang="en-GB" dirty="0"/>
            <a:t>“so also grace might reign through righteousness to bring eternal life through Jesus Christ our Lord”</a:t>
          </a:r>
        </a:p>
      </dgm:t>
    </dgm:pt>
    <dgm:pt modelId="{CF349AA0-F0F3-4725-800E-11BC07A1B767}" type="parTrans" cxnId="{E9807A45-94F2-41EF-AAFE-A3878D5C9288}">
      <dgm:prSet/>
      <dgm:spPr/>
      <dgm:t>
        <a:bodyPr/>
        <a:lstStyle/>
        <a:p>
          <a:endParaRPr lang="en-GB"/>
        </a:p>
      </dgm:t>
    </dgm:pt>
    <dgm:pt modelId="{94DDB2E8-0681-412A-9A7F-C146D8E0DD77}" type="sibTrans" cxnId="{E9807A45-94F2-41EF-AAFE-A3878D5C9288}">
      <dgm:prSet/>
      <dgm:spPr/>
      <dgm:t>
        <a:bodyPr/>
        <a:lstStyle/>
        <a:p>
          <a:endParaRPr lang="en-GB"/>
        </a:p>
      </dgm:t>
    </dgm:pt>
    <dgm:pt modelId="{60468B69-9B6E-4576-A3E8-C5FA875BE642}" type="pres">
      <dgm:prSet presAssocID="{E95EFBEE-621E-46B2-BE87-96DF23D4198C}" presName="linear" presStyleCnt="0">
        <dgm:presLayoutVars>
          <dgm:animLvl val="lvl"/>
          <dgm:resizeHandles val="exact"/>
        </dgm:presLayoutVars>
      </dgm:prSet>
      <dgm:spPr/>
    </dgm:pt>
    <dgm:pt modelId="{C7AFB915-AE50-4EE8-A7D2-0E66AA20064F}" type="pres">
      <dgm:prSet presAssocID="{80D35723-1210-4EEA-88A5-BF60CABD0CE7}" presName="parentText" presStyleLbl="node1" presStyleIdx="0" presStyleCnt="3">
        <dgm:presLayoutVars>
          <dgm:chMax val="0"/>
          <dgm:bulletEnabled val="1"/>
        </dgm:presLayoutVars>
      </dgm:prSet>
      <dgm:spPr/>
    </dgm:pt>
    <dgm:pt modelId="{C66B38C0-B865-4BA8-A57B-438C3F19DF2F}" type="pres">
      <dgm:prSet presAssocID="{E8C5295D-CA23-4261-94F0-6F7E236E2502}" presName="spacer" presStyleCnt="0"/>
      <dgm:spPr/>
    </dgm:pt>
    <dgm:pt modelId="{0AAC020D-46E4-4795-B7A9-9A0A7D40DC4A}" type="pres">
      <dgm:prSet presAssocID="{5C5AC125-F7F9-408F-96E2-A22B668C290C}" presName="parentText" presStyleLbl="node1" presStyleIdx="1" presStyleCnt="3">
        <dgm:presLayoutVars>
          <dgm:chMax val="0"/>
          <dgm:bulletEnabled val="1"/>
        </dgm:presLayoutVars>
      </dgm:prSet>
      <dgm:spPr/>
    </dgm:pt>
    <dgm:pt modelId="{CD58BA32-76D3-473A-AF7B-9074672A7718}" type="pres">
      <dgm:prSet presAssocID="{8ECCF70E-239A-4394-98F9-5D29C5E54010}" presName="spacer" presStyleCnt="0"/>
      <dgm:spPr/>
    </dgm:pt>
    <dgm:pt modelId="{224C4FE8-B2EF-4DF4-B142-850184A12676}" type="pres">
      <dgm:prSet presAssocID="{05334F90-82CD-4F6A-9077-3D7D4827243C}" presName="parentText" presStyleLbl="node1" presStyleIdx="2" presStyleCnt="3">
        <dgm:presLayoutVars>
          <dgm:chMax val="0"/>
          <dgm:bulletEnabled val="1"/>
        </dgm:presLayoutVars>
      </dgm:prSet>
      <dgm:spPr/>
    </dgm:pt>
  </dgm:ptLst>
  <dgm:cxnLst>
    <dgm:cxn modelId="{DCBB1701-CD38-4FDB-AC79-FCA3734C7ACA}" srcId="{E95EFBEE-621E-46B2-BE87-96DF23D4198C}" destId="{80D35723-1210-4EEA-88A5-BF60CABD0CE7}" srcOrd="0" destOrd="0" parTransId="{B07C2445-2A5D-4F86-B3FF-BB30B8369ECA}" sibTransId="{E8C5295D-CA23-4261-94F0-6F7E236E2502}"/>
    <dgm:cxn modelId="{13B9272C-53EC-4D43-8DF2-105D0339FB75}" srcId="{E95EFBEE-621E-46B2-BE87-96DF23D4198C}" destId="{5C5AC125-F7F9-408F-96E2-A22B668C290C}" srcOrd="1" destOrd="0" parTransId="{E2A10DE9-0A95-4665-A747-BB374C1D05CB}" sibTransId="{8ECCF70E-239A-4394-98F9-5D29C5E54010}"/>
    <dgm:cxn modelId="{81BAC136-6F73-4895-8082-8F58ABACBAFE}" type="presOf" srcId="{E95EFBEE-621E-46B2-BE87-96DF23D4198C}" destId="{60468B69-9B6E-4576-A3E8-C5FA875BE642}" srcOrd="0" destOrd="0" presId="urn:microsoft.com/office/officeart/2005/8/layout/vList2"/>
    <dgm:cxn modelId="{F5B07F5D-7B0B-4FE0-A89A-DE688BC01BFC}" type="presOf" srcId="{05334F90-82CD-4F6A-9077-3D7D4827243C}" destId="{224C4FE8-B2EF-4DF4-B142-850184A12676}" srcOrd="0" destOrd="0" presId="urn:microsoft.com/office/officeart/2005/8/layout/vList2"/>
    <dgm:cxn modelId="{E9807A45-94F2-41EF-AAFE-A3878D5C9288}" srcId="{E95EFBEE-621E-46B2-BE87-96DF23D4198C}" destId="{05334F90-82CD-4F6A-9077-3D7D4827243C}" srcOrd="2" destOrd="0" parTransId="{CF349AA0-F0F3-4725-800E-11BC07A1B767}" sibTransId="{94DDB2E8-0681-412A-9A7F-C146D8E0DD77}"/>
    <dgm:cxn modelId="{DAE14684-B403-4D6B-BF8A-DAAA3EDD019C}" type="presOf" srcId="{80D35723-1210-4EEA-88A5-BF60CABD0CE7}" destId="{C7AFB915-AE50-4EE8-A7D2-0E66AA20064F}" srcOrd="0" destOrd="0" presId="urn:microsoft.com/office/officeart/2005/8/layout/vList2"/>
    <dgm:cxn modelId="{5E8C30EE-B132-4753-8EFE-13D36464A9FB}" type="presOf" srcId="{5C5AC125-F7F9-408F-96E2-A22B668C290C}" destId="{0AAC020D-46E4-4795-B7A9-9A0A7D40DC4A}" srcOrd="0" destOrd="0" presId="urn:microsoft.com/office/officeart/2005/8/layout/vList2"/>
    <dgm:cxn modelId="{B3F671F3-32D9-4A3A-AC14-F62C0DE10C60}" type="presParOf" srcId="{60468B69-9B6E-4576-A3E8-C5FA875BE642}" destId="{C7AFB915-AE50-4EE8-A7D2-0E66AA20064F}" srcOrd="0" destOrd="0" presId="urn:microsoft.com/office/officeart/2005/8/layout/vList2"/>
    <dgm:cxn modelId="{2D175BAA-7AAA-46C8-BBA1-1D6BF8324B2F}" type="presParOf" srcId="{60468B69-9B6E-4576-A3E8-C5FA875BE642}" destId="{C66B38C0-B865-4BA8-A57B-438C3F19DF2F}" srcOrd="1" destOrd="0" presId="urn:microsoft.com/office/officeart/2005/8/layout/vList2"/>
    <dgm:cxn modelId="{CB1A9518-2B8E-4AD3-B0B0-28E080EFA441}" type="presParOf" srcId="{60468B69-9B6E-4576-A3E8-C5FA875BE642}" destId="{0AAC020D-46E4-4795-B7A9-9A0A7D40DC4A}" srcOrd="2" destOrd="0" presId="urn:microsoft.com/office/officeart/2005/8/layout/vList2"/>
    <dgm:cxn modelId="{EC8D6E12-D131-4B24-A77A-432E9F6D9346}" type="presParOf" srcId="{60468B69-9B6E-4576-A3E8-C5FA875BE642}" destId="{CD58BA32-76D3-473A-AF7B-9074672A7718}" srcOrd="3" destOrd="0" presId="urn:microsoft.com/office/officeart/2005/8/layout/vList2"/>
    <dgm:cxn modelId="{EACC9B48-18F0-4110-9D95-A45487BAE57B}" type="presParOf" srcId="{60468B69-9B6E-4576-A3E8-C5FA875BE642}" destId="{224C4FE8-B2EF-4DF4-B142-850184A126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FB915-AE50-4EE8-A7D2-0E66AA20064F}">
      <dsp:nvSpPr>
        <dsp:cNvPr id="0" name=""/>
        <dsp:cNvSpPr/>
      </dsp:nvSpPr>
      <dsp:spPr>
        <a:xfrm>
          <a:off x="0" y="582632"/>
          <a:ext cx="10634131" cy="13525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But where sin increased, grace increased all the more”</a:t>
          </a:r>
          <a:endParaRPr lang="en-GB" sz="3400" kern="1200" dirty="0"/>
        </a:p>
      </dsp:txBody>
      <dsp:txXfrm>
        <a:off x="66025" y="648657"/>
        <a:ext cx="10502081" cy="1220470"/>
      </dsp:txXfrm>
    </dsp:sp>
    <dsp:sp modelId="{0AAC020D-46E4-4795-B7A9-9A0A7D40DC4A}">
      <dsp:nvSpPr>
        <dsp:cNvPr id="0" name=""/>
        <dsp:cNvSpPr/>
      </dsp:nvSpPr>
      <dsp:spPr>
        <a:xfrm>
          <a:off x="0" y="2033072"/>
          <a:ext cx="10634131" cy="13525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“so that, just as sin reigned in death”</a:t>
          </a:r>
        </a:p>
      </dsp:txBody>
      <dsp:txXfrm>
        <a:off x="66025" y="2099097"/>
        <a:ext cx="10502081" cy="1220470"/>
      </dsp:txXfrm>
    </dsp:sp>
    <dsp:sp modelId="{224C4FE8-B2EF-4DF4-B142-850184A12676}">
      <dsp:nvSpPr>
        <dsp:cNvPr id="0" name=""/>
        <dsp:cNvSpPr/>
      </dsp:nvSpPr>
      <dsp:spPr>
        <a:xfrm>
          <a:off x="0" y="3483513"/>
          <a:ext cx="10634131" cy="13525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“so also grace might reign through righteousness to bring eternal life through Jesus Christ our Lord”</a:t>
          </a:r>
        </a:p>
      </dsp:txBody>
      <dsp:txXfrm>
        <a:off x="66025" y="3549538"/>
        <a:ext cx="10502081" cy="12204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5077D-575C-4B57-9A37-691D46EB6FAC}" type="datetimeFigureOut">
              <a:rPr lang="en-GB" smtClean="0"/>
              <a:t>20/12/2021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F44CBB-42FD-4E05-9FE0-85905876372D}" type="slidenum">
              <a:rPr lang="en-GB" smtClean="0"/>
              <a:t>‹#›</a:t>
            </a:fld>
            <a:endParaRPr lang="en-GB"/>
          </a:p>
        </p:txBody>
      </p:sp>
    </p:spTree>
    <p:extLst>
      <p:ext uri="{BB962C8B-B14F-4D97-AF65-F5344CB8AC3E}">
        <p14:creationId xmlns:p14="http://schemas.microsoft.com/office/powerpoint/2010/main" val="19187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6041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5615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182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084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3477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9871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62365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6365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48128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28977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35306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9E02E-A450-4DF2-836A-FF6FD97F3419}" type="datetimeFigureOut">
              <a:rPr lang="en-GB" smtClean="0"/>
              <a:t>20/12/2021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36837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9E02E-A450-4DF2-836A-FF6FD97F3419}" type="datetimeFigureOut">
              <a:rPr lang="en-GB" smtClean="0"/>
              <a:t>20/12/2021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53166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9E02E-A450-4DF2-836A-FF6FD97F3419}" type="datetimeFigureOut">
              <a:rPr lang="en-GB" smtClean="0"/>
              <a:t>20/12/2021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54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94396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7583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E9E02E-A450-4DF2-836A-FF6FD97F3419}" type="datetimeFigureOut">
              <a:rPr lang="en-GB" smtClean="0"/>
              <a:t>20/12/2021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631578-36BE-4FF8-B3DB-5FE8B34D24DB}" type="slidenum">
              <a:rPr lang="en-GB" smtClean="0"/>
              <a:t>‹#›</a:t>
            </a:fld>
            <a:endParaRPr lang="en-GB"/>
          </a:p>
        </p:txBody>
      </p:sp>
    </p:spTree>
    <p:extLst>
      <p:ext uri="{BB962C8B-B14F-4D97-AF65-F5344CB8AC3E}">
        <p14:creationId xmlns:p14="http://schemas.microsoft.com/office/powerpoint/2010/main" val="39972216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C81C-8637-40F7-B983-CC28626285FD}"/>
              </a:ext>
            </a:extLst>
          </p:cNvPr>
          <p:cNvSpPr>
            <a:spLocks noGrp="1"/>
          </p:cNvSpPr>
          <p:nvPr>
            <p:ph type="ctrTitle"/>
          </p:nvPr>
        </p:nvSpPr>
        <p:spPr/>
        <p:txBody>
          <a:bodyPr>
            <a:normAutofit fontScale="90000"/>
          </a:bodyPr>
          <a:lstStyle/>
          <a:p>
            <a:r>
              <a:rPr lang="en-GB" dirty="0"/>
              <a:t>Spring term 2020</a:t>
            </a:r>
            <a:br>
              <a:rPr lang="en-GB" dirty="0"/>
            </a:br>
            <a:r>
              <a:rPr lang="en-GB" dirty="0"/>
              <a:t>Lesson Five</a:t>
            </a:r>
            <a:br>
              <a:rPr lang="en-GB" dirty="0"/>
            </a:br>
            <a:r>
              <a:rPr lang="en-GB" dirty="0"/>
              <a:t>Epistle of Paul to the Romans </a:t>
            </a:r>
          </a:p>
        </p:txBody>
      </p:sp>
      <p:sp>
        <p:nvSpPr>
          <p:cNvPr id="3" name="Subtitle 2">
            <a:extLst>
              <a:ext uri="{FF2B5EF4-FFF2-40B4-BE49-F238E27FC236}">
                <a16:creationId xmlns:a16="http://schemas.microsoft.com/office/drawing/2014/main" id="{A0FCD659-B40B-4C2B-8335-BC4976E491BC}"/>
              </a:ext>
            </a:extLst>
          </p:cNvPr>
          <p:cNvSpPr>
            <a:spLocks noGrp="1"/>
          </p:cNvSpPr>
          <p:nvPr>
            <p:ph type="subTitle" idx="1"/>
          </p:nvPr>
        </p:nvSpPr>
        <p:spPr/>
        <p:txBody>
          <a:bodyPr/>
          <a:lstStyle/>
          <a:p>
            <a:r>
              <a:rPr lang="en-GB" dirty="0">
                <a:solidFill>
                  <a:prstClr val="black">
                    <a:lumMod val="65000"/>
                    <a:lumOff val="35000"/>
                  </a:prstClr>
                </a:solidFill>
              </a:rPr>
              <a:t>Mountjoy bible school</a:t>
            </a:r>
            <a:br>
              <a:rPr lang="en-GB" dirty="0">
                <a:solidFill>
                  <a:prstClr val="black">
                    <a:lumMod val="65000"/>
                    <a:lumOff val="35000"/>
                  </a:prstClr>
                </a:solidFill>
              </a:rPr>
            </a:br>
            <a:r>
              <a:rPr lang="en-GB" dirty="0">
                <a:solidFill>
                  <a:prstClr val="black">
                    <a:lumMod val="65000"/>
                    <a:lumOff val="35000"/>
                  </a:prstClr>
                </a:solidFill>
              </a:rPr>
              <a:t>Weymouth class of 2019</a:t>
            </a:r>
            <a:br>
              <a:rPr lang="en-GB" dirty="0">
                <a:solidFill>
                  <a:prstClr val="black">
                    <a:lumMod val="65000"/>
                    <a:lumOff val="35000"/>
                  </a:prstClr>
                </a:solidFill>
              </a:rPr>
            </a:br>
            <a:r>
              <a:rPr lang="en-GB" dirty="0"/>
              <a:t>Spring term 2020</a:t>
            </a:r>
          </a:p>
          <a:p>
            <a:endParaRPr lang="en-GB" dirty="0"/>
          </a:p>
        </p:txBody>
      </p:sp>
    </p:spTree>
    <p:extLst>
      <p:ext uri="{BB962C8B-B14F-4D97-AF65-F5344CB8AC3E}">
        <p14:creationId xmlns:p14="http://schemas.microsoft.com/office/powerpoint/2010/main" val="4118740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600" dirty="0"/>
              <a:t>This passage is also linear but it has multiple strands</a:t>
            </a:r>
          </a:p>
          <a:p>
            <a:r>
              <a:rPr lang="en-GB" sz="2600" dirty="0"/>
              <a:t>Here are interwoven a number of contrasts and comparisons</a:t>
            </a:r>
          </a:p>
          <a:p>
            <a:r>
              <a:rPr lang="en-GB" sz="2600" dirty="0"/>
              <a:t>One man and all men</a:t>
            </a:r>
          </a:p>
          <a:p>
            <a:r>
              <a:rPr lang="en-GB" sz="2600" dirty="0"/>
              <a:t>Sin and the death penalty</a:t>
            </a:r>
          </a:p>
          <a:p>
            <a:r>
              <a:rPr lang="en-GB" sz="2600" dirty="0"/>
              <a:t>Inherited guilt and personal guilt</a:t>
            </a:r>
          </a:p>
          <a:p>
            <a:r>
              <a:rPr lang="en-GB" sz="2600" dirty="0"/>
              <a:t>The offence of sin and the free gift of grace</a:t>
            </a:r>
          </a:p>
          <a:p>
            <a:r>
              <a:rPr lang="en-GB" sz="2600" dirty="0"/>
              <a:t>The offence of one bringing condemnation to all</a:t>
            </a:r>
          </a:p>
          <a:p>
            <a:r>
              <a:rPr lang="en-GB" sz="2600" dirty="0"/>
              <a:t>The righteousness of ONE bringing justification</a:t>
            </a:r>
          </a:p>
        </p:txBody>
      </p:sp>
    </p:spTree>
    <p:extLst>
      <p:ext uri="{BB962C8B-B14F-4D97-AF65-F5344CB8AC3E}">
        <p14:creationId xmlns:p14="http://schemas.microsoft.com/office/powerpoint/2010/main" val="224787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One man’s disobedience making many sinners</a:t>
            </a:r>
          </a:p>
          <a:p>
            <a:r>
              <a:rPr lang="en-GB" sz="2800" dirty="0"/>
              <a:t>One man’s obedience making many righteous</a:t>
            </a:r>
          </a:p>
          <a:p>
            <a:r>
              <a:rPr lang="en-GB" sz="2800" dirty="0"/>
              <a:t>Sin abounding but grace abounding more</a:t>
            </a:r>
          </a:p>
          <a:p>
            <a:r>
              <a:rPr lang="en-GB" sz="2800" dirty="0"/>
              <a:t>Sin reigning through death but grace reigning through righteousness</a:t>
            </a:r>
          </a:p>
          <a:p>
            <a:r>
              <a:rPr lang="en-GB" sz="2800" dirty="0"/>
              <a:t>Eternal death or eternal life</a:t>
            </a:r>
          </a:p>
          <a:p>
            <a:r>
              <a:rPr lang="en-GB" sz="2800" dirty="0"/>
              <a:t>We have to simultaneously follow these strands</a:t>
            </a:r>
          </a:p>
          <a:p>
            <a:endParaRPr lang="en-GB" sz="2600" dirty="0"/>
          </a:p>
        </p:txBody>
      </p:sp>
    </p:spTree>
    <p:extLst>
      <p:ext uri="{BB962C8B-B14F-4D97-AF65-F5344CB8AC3E}">
        <p14:creationId xmlns:p14="http://schemas.microsoft.com/office/powerpoint/2010/main" val="4200237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FDFF60-732A-4671-8B6D-5886A09113BB}"/>
              </a:ext>
            </a:extLst>
          </p:cNvPr>
          <p:cNvPicPr>
            <a:picLocks noChangeAspect="1"/>
          </p:cNvPicPr>
          <p:nvPr/>
        </p:nvPicPr>
        <p:blipFill>
          <a:blip r:embed="rId2"/>
          <a:stretch>
            <a:fillRect/>
          </a:stretch>
        </p:blipFill>
        <p:spPr>
          <a:xfrm>
            <a:off x="177800" y="200282"/>
            <a:ext cx="12014200" cy="6457892"/>
          </a:xfrm>
          <a:prstGeom prst="rect">
            <a:avLst/>
          </a:prstGeom>
        </p:spPr>
      </p:pic>
    </p:spTree>
    <p:extLst>
      <p:ext uri="{BB962C8B-B14F-4D97-AF65-F5344CB8AC3E}">
        <p14:creationId xmlns:p14="http://schemas.microsoft.com/office/powerpoint/2010/main" val="273912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lnSpcReduction="10000"/>
          </a:bodyPr>
          <a:lstStyle/>
          <a:p>
            <a:r>
              <a:rPr lang="en-GB" sz="2800" dirty="0"/>
              <a:t>We have noted the change in language between verse 12 and all that has gone before. </a:t>
            </a:r>
          </a:p>
          <a:p>
            <a:r>
              <a:rPr lang="en-GB" sz="2800" dirty="0"/>
              <a:t>Up until this point the subject has been ‘sins’ but now the subject is ‘sin’. </a:t>
            </a:r>
          </a:p>
          <a:p>
            <a:r>
              <a:rPr lang="en-GB" sz="2800" dirty="0"/>
              <a:t>SIN entered the world through one man.</a:t>
            </a:r>
          </a:p>
          <a:p>
            <a:r>
              <a:rPr lang="en-GB" sz="2800" dirty="0"/>
              <a:t>Note the highlighted expressions, </a:t>
            </a:r>
          </a:p>
          <a:p>
            <a:pPr lvl="1"/>
            <a:r>
              <a:rPr lang="en-GB" sz="2600" dirty="0"/>
              <a:t>death reigned, </a:t>
            </a:r>
          </a:p>
          <a:p>
            <a:pPr lvl="1"/>
            <a:r>
              <a:rPr lang="en-GB" sz="2600" dirty="0"/>
              <a:t>we reigned in life, </a:t>
            </a:r>
          </a:p>
          <a:p>
            <a:pPr lvl="1"/>
            <a:r>
              <a:rPr lang="en-GB" sz="2600" dirty="0"/>
              <a:t>sin reigned, </a:t>
            </a:r>
          </a:p>
          <a:p>
            <a:pPr lvl="1"/>
            <a:r>
              <a:rPr lang="en-GB" sz="2600" dirty="0"/>
              <a:t>grace might reign;</a:t>
            </a:r>
          </a:p>
        </p:txBody>
      </p:sp>
    </p:spTree>
    <p:extLst>
      <p:ext uri="{BB962C8B-B14F-4D97-AF65-F5344CB8AC3E}">
        <p14:creationId xmlns:p14="http://schemas.microsoft.com/office/powerpoint/2010/main" val="103036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b="1" dirty="0"/>
              <a:t>Death reigned</a:t>
            </a:r>
          </a:p>
          <a:p>
            <a:r>
              <a:rPr lang="en-GB" sz="2800" dirty="0"/>
              <a:t>Those who receive the gift of righteousness </a:t>
            </a:r>
            <a:br>
              <a:rPr lang="en-GB" sz="2800" dirty="0"/>
            </a:br>
            <a:r>
              <a:rPr lang="en-GB" sz="2800" b="1" dirty="0"/>
              <a:t>Reign in life </a:t>
            </a:r>
          </a:p>
          <a:p>
            <a:r>
              <a:rPr lang="en-GB" sz="2800" b="1" dirty="0"/>
              <a:t>Sin reigned</a:t>
            </a:r>
          </a:p>
          <a:p>
            <a:r>
              <a:rPr lang="en-GB" sz="2800" b="1" dirty="0"/>
              <a:t>Grace might reign </a:t>
            </a:r>
          </a:p>
          <a:p>
            <a:r>
              <a:rPr lang="en-GB" sz="2800" dirty="0"/>
              <a:t>These expressions describe the only possible conditions of human life. </a:t>
            </a:r>
          </a:p>
        </p:txBody>
      </p:sp>
    </p:spTree>
    <p:extLst>
      <p:ext uri="{BB962C8B-B14F-4D97-AF65-F5344CB8AC3E}">
        <p14:creationId xmlns:p14="http://schemas.microsoft.com/office/powerpoint/2010/main" val="204038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We are born under the reign of death</a:t>
            </a:r>
          </a:p>
          <a:p>
            <a:r>
              <a:rPr lang="en-GB" sz="2800" dirty="0"/>
              <a:t>We live under the reign of sin</a:t>
            </a:r>
          </a:p>
          <a:p>
            <a:r>
              <a:rPr lang="en-GB" sz="2800" dirty="0"/>
              <a:t>But we can be reborn to reign in a new life</a:t>
            </a:r>
            <a:br>
              <a:rPr lang="en-GB" sz="2800" dirty="0"/>
            </a:br>
            <a:r>
              <a:rPr lang="en-GB" sz="2800" dirty="0"/>
              <a:t>(under the rule of righteousness given by grace and accepted by faith)</a:t>
            </a:r>
          </a:p>
          <a:p>
            <a:r>
              <a:rPr lang="en-GB" sz="2800" dirty="0"/>
              <a:t>And we thereafter live under the reign of grace. </a:t>
            </a:r>
          </a:p>
        </p:txBody>
      </p:sp>
    </p:spTree>
    <p:extLst>
      <p:ext uri="{BB962C8B-B14F-4D97-AF65-F5344CB8AC3E}">
        <p14:creationId xmlns:p14="http://schemas.microsoft.com/office/powerpoint/2010/main" val="359554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The Bible declares that the human race is a fallen race, that is the very opposite of the commonly held view of the evolutionists. </a:t>
            </a:r>
          </a:p>
          <a:p>
            <a:r>
              <a:rPr lang="en-GB" sz="2800" dirty="0"/>
              <a:t>They declare that we are evolved from a lower species to a higher whereas God declares that we have devolved from a higher species to a lower one. </a:t>
            </a:r>
          </a:p>
          <a:p>
            <a:r>
              <a:rPr lang="en-GB" sz="2800" dirty="0"/>
              <a:t>We were made in God’s image and likeness, made “a little lower than the angels”</a:t>
            </a:r>
          </a:p>
        </p:txBody>
      </p:sp>
    </p:spTree>
    <p:extLst>
      <p:ext uri="{BB962C8B-B14F-4D97-AF65-F5344CB8AC3E}">
        <p14:creationId xmlns:p14="http://schemas.microsoft.com/office/powerpoint/2010/main" val="311135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We were given a unique position in God’s creation, we were given a position of dominion over the creation to replenish it, subdue it and to multiply it</a:t>
            </a:r>
          </a:p>
          <a:p>
            <a:r>
              <a:rPr lang="en-GB" sz="2800" dirty="0"/>
              <a:t>Man was God’s earthly masterpiece and the designated master of the earth not just in terms of position but also in terms of responsibility.</a:t>
            </a:r>
          </a:p>
          <a:p>
            <a:r>
              <a:rPr lang="en-GB" sz="2800" dirty="0"/>
              <a:t>The first man given this responsibility failed and through his disobedience sin entered the world through that first man. </a:t>
            </a:r>
          </a:p>
        </p:txBody>
      </p:sp>
    </p:spTree>
    <p:extLst>
      <p:ext uri="{BB962C8B-B14F-4D97-AF65-F5344CB8AC3E}">
        <p14:creationId xmlns:p14="http://schemas.microsoft.com/office/powerpoint/2010/main" val="420995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And so Adam is the " the pattern of the Coming One." </a:t>
            </a:r>
          </a:p>
          <a:p>
            <a:r>
              <a:rPr lang="en-GB" sz="2800" dirty="0"/>
              <a:t>Now Jesus appears in comparison and contrast with Adam</a:t>
            </a:r>
          </a:p>
          <a:p>
            <a:r>
              <a:rPr lang="en-GB" sz="2800" dirty="0"/>
              <a:t>Writing to Corinth from Macedonia, about a year before, St Paul had called him "the Second Adam," " the Second Man "  and he outlined the truth he now gives in detail</a:t>
            </a:r>
          </a:p>
          <a:p>
            <a:r>
              <a:rPr lang="en-GB" sz="2800" dirty="0"/>
              <a:t>“For as in Adam all die, so also in Christ all will be made alive.” 1 Corinthians 15:22 </a:t>
            </a:r>
          </a:p>
        </p:txBody>
      </p:sp>
    </p:spTree>
    <p:extLst>
      <p:ext uri="{BB962C8B-B14F-4D97-AF65-F5344CB8AC3E}">
        <p14:creationId xmlns:p14="http://schemas.microsoft.com/office/powerpoint/2010/main" val="329109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lnSpcReduction="10000"/>
          </a:bodyPr>
          <a:lstStyle/>
          <a:p>
            <a:r>
              <a:rPr lang="en-GB" sz="2800" dirty="0"/>
              <a:t>Around six years later, he would write to the Ephesians, “who has blessed us </a:t>
            </a:r>
            <a:r>
              <a:rPr lang="en-GB" sz="2800" b="1" dirty="0"/>
              <a:t>in Christ </a:t>
            </a:r>
            <a:r>
              <a:rPr lang="en-GB" sz="2800" dirty="0"/>
              <a:t>with every spiritual blessing in the heavenly places, 4 even as he chose us </a:t>
            </a:r>
            <a:r>
              <a:rPr lang="en-GB" sz="2800" b="1" dirty="0"/>
              <a:t>in him </a:t>
            </a:r>
            <a:r>
              <a:rPr lang="en-GB" sz="2800" dirty="0"/>
              <a:t>before the foundation of the world,” Ephesians 1:3-4 </a:t>
            </a:r>
          </a:p>
          <a:p>
            <a:r>
              <a:rPr lang="en-GB" sz="2800" dirty="0"/>
              <a:t>“But God, being rich in mercy, because of the great love with which he loved us, 5 even when we were dead in our trespasses, made us alive </a:t>
            </a:r>
            <a:r>
              <a:rPr lang="en-GB" sz="2800" b="1" dirty="0"/>
              <a:t>together with Christ</a:t>
            </a:r>
            <a:r>
              <a:rPr lang="en-GB" sz="2800" dirty="0"/>
              <a:t>—by grace you have been saved— 6 and raised us up </a:t>
            </a:r>
            <a:r>
              <a:rPr lang="en-GB" sz="2800" b="1" dirty="0"/>
              <a:t>with him </a:t>
            </a:r>
            <a:r>
              <a:rPr lang="en-GB" sz="2800" dirty="0"/>
              <a:t>and seated us </a:t>
            </a:r>
            <a:r>
              <a:rPr lang="en-GB" sz="2800" b="1" dirty="0"/>
              <a:t>with him </a:t>
            </a:r>
            <a:r>
              <a:rPr lang="en-GB" sz="2800" dirty="0"/>
              <a:t>in the heavenly places </a:t>
            </a:r>
            <a:r>
              <a:rPr lang="en-GB" sz="2800" b="1" dirty="0"/>
              <a:t>in Christ Jesus</a:t>
            </a:r>
            <a:r>
              <a:rPr lang="en-GB" sz="2800" dirty="0"/>
              <a:t>” Ephesians 2:4–6 (ESV)</a:t>
            </a:r>
          </a:p>
        </p:txBody>
      </p:sp>
    </p:spTree>
    <p:extLst>
      <p:ext uri="{BB962C8B-B14F-4D97-AF65-F5344CB8AC3E}">
        <p14:creationId xmlns:p14="http://schemas.microsoft.com/office/powerpoint/2010/main" val="239431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a:bodyPr>
          <a:lstStyle/>
          <a:p>
            <a:r>
              <a:rPr lang="en-US" sz="4000" dirty="0"/>
              <a:t>The position of the justified</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We considered the true self-assessment of the believer in Christ</a:t>
            </a:r>
          </a:p>
          <a:p>
            <a:r>
              <a:rPr lang="en-GB" sz="2800" dirty="0"/>
              <a:t>Are we sinners still? The Bible gives various answers</a:t>
            </a:r>
          </a:p>
          <a:p>
            <a:r>
              <a:rPr lang="en-GB" sz="2800" dirty="0"/>
              <a:t>9 Whosoever is born of God doth not commit sin; for his seed </a:t>
            </a:r>
            <a:r>
              <a:rPr lang="en-GB" sz="2800" dirty="0" err="1"/>
              <a:t>remaineth</a:t>
            </a:r>
            <a:r>
              <a:rPr lang="en-GB" sz="2800" dirty="0"/>
              <a:t> in him: and he cannot sin, because he is born of God. 1 John 3:9 (AV)</a:t>
            </a:r>
          </a:p>
          <a:p>
            <a:r>
              <a:rPr lang="en-GB" sz="2800" dirty="0"/>
              <a:t>9 No one born of God makes a practice of sinning, for God’s seed abides in him; and he cannot keep on sinning, because he has been born of God. </a:t>
            </a:r>
            <a:br>
              <a:rPr lang="en-GB" sz="2800" dirty="0"/>
            </a:br>
            <a:r>
              <a:rPr lang="en-GB" sz="2800" dirty="0"/>
              <a:t>1 John 3:9 (ESV)</a:t>
            </a:r>
          </a:p>
          <a:p>
            <a:endParaRPr lang="en-GB" sz="2800" dirty="0"/>
          </a:p>
          <a:p>
            <a:endParaRPr lang="en-GB" sz="2800" dirty="0"/>
          </a:p>
          <a:p>
            <a:endParaRPr lang="en-GB" sz="2800" dirty="0"/>
          </a:p>
        </p:txBody>
      </p:sp>
    </p:spTree>
    <p:extLst>
      <p:ext uri="{BB962C8B-B14F-4D97-AF65-F5344CB8AC3E}">
        <p14:creationId xmlns:p14="http://schemas.microsoft.com/office/powerpoint/2010/main" val="311985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a:bodyPr>
          <a:lstStyle/>
          <a:p>
            <a:r>
              <a:rPr lang="en-US" sz="4000" dirty="0"/>
              <a:t>The universal reign of death</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“Therefore, just as sin entered the world through one man, and death through sin, and in this way, death came to all men, because all sinned”</a:t>
            </a:r>
          </a:p>
          <a:p>
            <a:r>
              <a:rPr lang="en-US" sz="2800" dirty="0"/>
              <a:t>“Nevertheless, </a:t>
            </a:r>
            <a:r>
              <a:rPr lang="en-US" sz="2800" b="1" dirty="0"/>
              <a:t>death reigned </a:t>
            </a:r>
            <a:r>
              <a:rPr lang="en-US" sz="2800" dirty="0"/>
              <a:t>from the time of Adam to the time of Moses, even over those who did not sin by breaking a command, as did Adam, who was a pattern of the one to come”</a:t>
            </a:r>
          </a:p>
          <a:p>
            <a:r>
              <a:rPr lang="en-GB" sz="2800" dirty="0"/>
              <a:t>Paul argues from the fact that death is universal which implies that guilt and liability are universal </a:t>
            </a:r>
            <a:endParaRPr lang="en-US" sz="2800" dirty="0"/>
          </a:p>
          <a:p>
            <a:endParaRPr lang="en-US" sz="2800" dirty="0"/>
          </a:p>
          <a:p>
            <a:endParaRPr lang="en-GB" sz="2800" dirty="0"/>
          </a:p>
        </p:txBody>
      </p:sp>
    </p:spTree>
    <p:extLst>
      <p:ext uri="{BB962C8B-B14F-4D97-AF65-F5344CB8AC3E}">
        <p14:creationId xmlns:p14="http://schemas.microsoft.com/office/powerpoint/2010/main" val="347184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universal reign of death</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lnSpcReduction="10000"/>
          </a:bodyPr>
          <a:lstStyle/>
          <a:p>
            <a:r>
              <a:rPr lang="en-GB" sz="2800" dirty="0"/>
              <a:t>The Bible teaches that, death is a penalty imposed by God on sin</a:t>
            </a:r>
          </a:p>
          <a:p>
            <a:r>
              <a:rPr lang="en-GB" sz="2800" dirty="0"/>
              <a:t>“For in the day thou </a:t>
            </a:r>
            <a:r>
              <a:rPr lang="en-GB" sz="2800" dirty="0" err="1"/>
              <a:t>eatest</a:t>
            </a:r>
            <a:r>
              <a:rPr lang="en-GB" sz="2800" dirty="0"/>
              <a:t> thereof thou shalt surely die” </a:t>
            </a:r>
          </a:p>
          <a:p>
            <a:r>
              <a:rPr lang="en-GB" sz="2800" dirty="0"/>
              <a:t>Man was not created to die but to live and death is the sentence of God against disobedience </a:t>
            </a:r>
          </a:p>
          <a:p>
            <a:r>
              <a:rPr lang="en-GB" sz="2800" dirty="0"/>
              <a:t>In the Bible the fact of death is connected with the fact of sin, offence, transgression. </a:t>
            </a:r>
          </a:p>
          <a:p>
            <a:r>
              <a:rPr lang="en-GB" sz="2800" dirty="0"/>
              <a:t>And the fact of death is universal, and has been so  from the first. </a:t>
            </a:r>
          </a:p>
        </p:txBody>
      </p:sp>
    </p:spTree>
    <p:extLst>
      <p:ext uri="{BB962C8B-B14F-4D97-AF65-F5344CB8AC3E}">
        <p14:creationId xmlns:p14="http://schemas.microsoft.com/office/powerpoint/2010/main" val="244834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universal reign of death</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662545"/>
            <a:ext cx="9900459" cy="4862946"/>
          </a:xfrm>
        </p:spPr>
        <p:txBody>
          <a:bodyPr>
            <a:normAutofit/>
          </a:bodyPr>
          <a:lstStyle/>
          <a:p>
            <a:r>
              <a:rPr lang="en-GB" sz="2800" dirty="0"/>
              <a:t>And this includes generations who have no knowledge of a law from God  </a:t>
            </a:r>
          </a:p>
          <a:p>
            <a:r>
              <a:rPr lang="en-GB" sz="2800" dirty="0"/>
              <a:t>And it includes individuals almost incapable of a conscious act of transgression such as Adam's was</a:t>
            </a:r>
          </a:p>
          <a:p>
            <a:r>
              <a:rPr lang="en-GB" sz="2800" dirty="0"/>
              <a:t>Therefore wherever there is human nature, since Adam fell, there is sin, in its form of guilt. </a:t>
            </a:r>
          </a:p>
          <a:p>
            <a:r>
              <a:rPr lang="en-GB" sz="2800" dirty="0"/>
              <a:t>And therefore all men offended in the First Man</a:t>
            </a:r>
          </a:p>
          <a:p>
            <a:r>
              <a:rPr lang="en-GB" sz="2800" dirty="0"/>
              <a:t>The guilt contracted by him is possessed also by them. </a:t>
            </a:r>
          </a:p>
          <a:p>
            <a:r>
              <a:rPr lang="en-GB" sz="2800" dirty="0"/>
              <a:t>And so Adam is </a:t>
            </a:r>
            <a:r>
              <a:rPr lang="en-US" sz="2800" dirty="0"/>
              <a:t>a pattern of the one to come. </a:t>
            </a:r>
            <a:endParaRPr lang="en-GB" sz="2800" dirty="0"/>
          </a:p>
        </p:txBody>
      </p:sp>
    </p:spTree>
    <p:extLst>
      <p:ext uri="{BB962C8B-B14F-4D97-AF65-F5344CB8AC3E}">
        <p14:creationId xmlns:p14="http://schemas.microsoft.com/office/powerpoint/2010/main" val="386751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universal reign of death</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The penalty for sin was death, physical and spiritual, and so death passed to all men. </a:t>
            </a:r>
          </a:p>
          <a:p>
            <a:r>
              <a:rPr lang="en-GB" sz="2800" dirty="0"/>
              <a:t>Death then reigned and sin reigned, not because of the disobedience of all but because of the disobedience of the one man. </a:t>
            </a:r>
          </a:p>
          <a:p>
            <a:r>
              <a:rPr lang="en-GB" sz="2800" dirty="0"/>
              <a:t>The species was fallen and at war with God. </a:t>
            </a:r>
          </a:p>
          <a:p>
            <a:r>
              <a:rPr lang="en-GB" sz="2800" dirty="0"/>
              <a:t>Now a contrast is made between the first man who disobeyed and the second man who represented the human race</a:t>
            </a:r>
          </a:p>
        </p:txBody>
      </p:sp>
    </p:spTree>
    <p:extLst>
      <p:ext uri="{BB962C8B-B14F-4D97-AF65-F5344CB8AC3E}">
        <p14:creationId xmlns:p14="http://schemas.microsoft.com/office/powerpoint/2010/main" val="217265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reign of grace</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lnSpcReduction="10000"/>
          </a:bodyPr>
          <a:lstStyle/>
          <a:p>
            <a:r>
              <a:rPr lang="en-GB" sz="2800" dirty="0"/>
              <a:t>“how much more did God’s grace and the gift that came by the grace of the one man, Jesus Christ, overflow to the many!”</a:t>
            </a:r>
          </a:p>
          <a:p>
            <a:r>
              <a:rPr lang="en-GB" sz="2800" dirty="0"/>
              <a:t>“how much more will those who receive God’s abundant provision of grace and of the gift of righteousness reign in life through the one man, Jesus Christ.”</a:t>
            </a:r>
          </a:p>
          <a:p>
            <a:r>
              <a:rPr lang="en-GB" sz="2800" dirty="0"/>
              <a:t>“so also the result of one act of righteousness was justification that brings life for all men.”</a:t>
            </a:r>
          </a:p>
          <a:p>
            <a:r>
              <a:rPr lang="en-GB" sz="2800" dirty="0"/>
              <a:t>“so also through the obedience of the one man the many will be made righteous.”</a:t>
            </a:r>
          </a:p>
        </p:txBody>
      </p:sp>
    </p:spTree>
    <p:extLst>
      <p:ext uri="{BB962C8B-B14F-4D97-AF65-F5344CB8AC3E}">
        <p14:creationId xmlns:p14="http://schemas.microsoft.com/office/powerpoint/2010/main" val="59245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reign of grace and the law</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lnSpcReduction="10000"/>
          </a:bodyPr>
          <a:lstStyle/>
          <a:p>
            <a:r>
              <a:rPr lang="en-GB" sz="2800" dirty="0"/>
              <a:t>“death reigned from the time of Adam to the time of Moses, even over those who did not sin by breaking a command, as did Adam,”</a:t>
            </a:r>
          </a:p>
          <a:p>
            <a:r>
              <a:rPr lang="en-GB" sz="2800" dirty="0"/>
              <a:t>The death penalty applied before the law </a:t>
            </a:r>
            <a:endParaRPr lang="en-US" sz="2800" dirty="0"/>
          </a:p>
          <a:p>
            <a:r>
              <a:rPr lang="en-US" sz="2800" dirty="0"/>
              <a:t>“The law was added &lt;</a:t>
            </a:r>
            <a:r>
              <a:rPr lang="en-US" sz="2800" dirty="0" err="1"/>
              <a:t>pareiserchomai</a:t>
            </a:r>
            <a:r>
              <a:rPr lang="en-US" sz="2800" dirty="0"/>
              <a:t>&gt; so that the trespass might increase.”</a:t>
            </a:r>
          </a:p>
          <a:p>
            <a:r>
              <a:rPr lang="en-US" sz="2800" dirty="0"/>
              <a:t>3922 &lt;</a:t>
            </a:r>
            <a:r>
              <a:rPr lang="en-US" sz="2800" dirty="0" err="1"/>
              <a:t>pareiserchomai</a:t>
            </a:r>
            <a:r>
              <a:rPr lang="en-US" sz="2800" dirty="0"/>
              <a:t>&gt; meaning “came in beside”</a:t>
            </a:r>
          </a:p>
          <a:p>
            <a:r>
              <a:rPr lang="en-US" sz="2800" dirty="0"/>
              <a:t>The law came in ‘sideways’ and shone a light on the sinful nature that was inherited from Adam and exposed it to the work of grace</a:t>
            </a:r>
          </a:p>
          <a:p>
            <a:endParaRPr lang="en-GB" sz="2800" dirty="0"/>
          </a:p>
        </p:txBody>
      </p:sp>
    </p:spTree>
    <p:extLst>
      <p:ext uri="{BB962C8B-B14F-4D97-AF65-F5344CB8AC3E}">
        <p14:creationId xmlns:p14="http://schemas.microsoft.com/office/powerpoint/2010/main" val="312007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reign of grace and the law</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endParaRPr lang="en-GB" sz="2800" dirty="0"/>
          </a:p>
        </p:txBody>
      </p:sp>
    </p:spTree>
    <p:extLst>
      <p:ext uri="{BB962C8B-B14F-4D97-AF65-F5344CB8AC3E}">
        <p14:creationId xmlns:p14="http://schemas.microsoft.com/office/powerpoint/2010/main" val="43791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pPr algn="ctr"/>
            <a:r>
              <a:rPr lang="en-US" dirty="0"/>
              <a:t>The reign of grace</a:t>
            </a:r>
            <a:endParaRPr lang="en-GB" dirty="0"/>
          </a:p>
        </p:txBody>
      </p:sp>
      <p:graphicFrame>
        <p:nvGraphicFramePr>
          <p:cNvPr id="4" name="Content Placeholder 3">
            <a:extLst>
              <a:ext uri="{FF2B5EF4-FFF2-40B4-BE49-F238E27FC236}">
                <a16:creationId xmlns:a16="http://schemas.microsoft.com/office/drawing/2014/main" id="{3DE95973-D688-487B-8EE5-865711C70EC9}"/>
              </a:ext>
            </a:extLst>
          </p:cNvPr>
          <p:cNvGraphicFramePr>
            <a:graphicFrameLocks noGrp="1"/>
          </p:cNvGraphicFramePr>
          <p:nvPr>
            <p:ph idx="1"/>
            <p:extLst>
              <p:ext uri="{D42A27DB-BD31-4B8C-83A1-F6EECF244321}">
                <p14:modId xmlns:p14="http://schemas.microsoft.com/office/powerpoint/2010/main" val="2828046467"/>
              </p:ext>
            </p:extLst>
          </p:nvPr>
        </p:nvGraphicFramePr>
        <p:xfrm>
          <a:off x="1143001" y="1303867"/>
          <a:ext cx="10634132" cy="5418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5611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a:bodyPr>
          <a:lstStyle/>
          <a:p>
            <a:r>
              <a:rPr lang="en-US" sz="4000" dirty="0"/>
              <a:t>Praise to the Holiest in the heights</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159933"/>
            <a:ext cx="9443056" cy="5365558"/>
          </a:xfrm>
        </p:spPr>
        <p:txBody>
          <a:bodyPr>
            <a:normAutofit fontScale="70000" lnSpcReduction="20000"/>
          </a:bodyPr>
          <a:lstStyle/>
          <a:p>
            <a:pPr marL="0" indent="0" algn="ctr">
              <a:buNone/>
            </a:pPr>
            <a:r>
              <a:rPr lang="en-GB" sz="2800" dirty="0"/>
              <a:t>Praise to the Holiest in the height,</a:t>
            </a:r>
          </a:p>
          <a:p>
            <a:pPr marL="0" indent="0" algn="ctr">
              <a:buNone/>
            </a:pPr>
            <a:r>
              <a:rPr lang="en-GB" sz="2800" dirty="0"/>
              <a:t>and in the depth be praise:</a:t>
            </a:r>
          </a:p>
          <a:p>
            <a:pPr marL="0" indent="0" algn="ctr">
              <a:buNone/>
            </a:pPr>
            <a:r>
              <a:rPr lang="en-GB" sz="2800" dirty="0"/>
              <a:t>in all his words most wonderful,</a:t>
            </a:r>
          </a:p>
          <a:p>
            <a:pPr marL="0" indent="0" algn="ctr">
              <a:buNone/>
            </a:pPr>
            <a:r>
              <a:rPr lang="en-GB" sz="2800" dirty="0"/>
              <a:t>most sure in all his ways.</a:t>
            </a:r>
            <a:br>
              <a:rPr lang="en-GB" sz="2800" dirty="0"/>
            </a:br>
            <a:endParaRPr lang="en-GB" sz="2800" dirty="0"/>
          </a:p>
          <a:p>
            <a:pPr marL="0" indent="0" algn="ctr">
              <a:buNone/>
            </a:pPr>
            <a:r>
              <a:rPr lang="en-GB" sz="2800" dirty="0"/>
              <a:t>O loving wisdom of our God!</a:t>
            </a:r>
          </a:p>
          <a:p>
            <a:pPr marL="0" indent="0" algn="ctr">
              <a:buNone/>
            </a:pPr>
            <a:r>
              <a:rPr lang="en-GB" sz="2800" dirty="0"/>
              <a:t>When all was sin and shame,</a:t>
            </a:r>
          </a:p>
          <a:p>
            <a:pPr marL="0" indent="0" algn="ctr">
              <a:buNone/>
            </a:pPr>
            <a:r>
              <a:rPr lang="en-GB" sz="2800" dirty="0"/>
              <a:t>a second Adam to the fight</a:t>
            </a:r>
          </a:p>
          <a:p>
            <a:pPr marL="0" indent="0" algn="ctr">
              <a:buNone/>
            </a:pPr>
            <a:r>
              <a:rPr lang="en-GB" sz="2800" dirty="0"/>
              <a:t>and to the rescue came.</a:t>
            </a:r>
            <a:br>
              <a:rPr lang="en-GB" sz="2800" dirty="0"/>
            </a:br>
            <a:endParaRPr lang="en-GB" sz="2800" dirty="0"/>
          </a:p>
          <a:p>
            <a:pPr marL="0" indent="0" algn="ctr">
              <a:buNone/>
            </a:pPr>
            <a:r>
              <a:rPr lang="en-GB" sz="2800" dirty="0"/>
              <a:t>O wisest love! that flesh and blood,</a:t>
            </a:r>
          </a:p>
          <a:p>
            <a:pPr marL="0" indent="0" algn="ctr">
              <a:buNone/>
            </a:pPr>
            <a:r>
              <a:rPr lang="en-GB" sz="2800" dirty="0"/>
              <a:t>which did in Adam fail,</a:t>
            </a:r>
          </a:p>
          <a:p>
            <a:pPr marL="0" indent="0" algn="ctr">
              <a:buNone/>
            </a:pPr>
            <a:r>
              <a:rPr lang="en-GB" sz="2800" dirty="0"/>
              <a:t>should strive afresh against the foe,</a:t>
            </a:r>
          </a:p>
          <a:p>
            <a:pPr marL="0" indent="0" algn="ctr">
              <a:buNone/>
            </a:pPr>
            <a:r>
              <a:rPr lang="en-GB" sz="2800" dirty="0"/>
              <a:t>should strive and should prevail.</a:t>
            </a:r>
          </a:p>
          <a:p>
            <a:pPr marL="0" indent="0" algn="ctr">
              <a:buNone/>
            </a:pPr>
            <a:r>
              <a:rPr lang="en-GB" sz="2000" i="1" dirty="0"/>
              <a:t>Cardinal Newman</a:t>
            </a:r>
          </a:p>
        </p:txBody>
      </p:sp>
    </p:spTree>
    <p:extLst>
      <p:ext uri="{BB962C8B-B14F-4D97-AF65-F5344CB8AC3E}">
        <p14:creationId xmlns:p14="http://schemas.microsoft.com/office/powerpoint/2010/main" val="42529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Mr. Honest from Pilgrim’s Progress</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When the day that he was to be gone was come, he prepared himself to go over the river. </a:t>
            </a:r>
          </a:p>
          <a:p>
            <a:r>
              <a:rPr lang="en-GB" sz="2800" dirty="0"/>
              <a:t>Now, the river at that time overflowed its banks in some places; but Mr. Honest in his lifetime had spoken to one Good-conscience to meet him there; the which also he did, and lent him his hand, and so helped him over. </a:t>
            </a:r>
          </a:p>
          <a:p>
            <a:r>
              <a:rPr lang="en-GB" sz="2800" dirty="0"/>
              <a:t>The last words of Mr. Honest were, "Grace reigns!" So he left the world.</a:t>
            </a:r>
          </a:p>
        </p:txBody>
      </p:sp>
    </p:spTree>
    <p:extLst>
      <p:ext uri="{BB962C8B-B14F-4D97-AF65-F5344CB8AC3E}">
        <p14:creationId xmlns:p14="http://schemas.microsoft.com/office/powerpoint/2010/main" val="208173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a:bodyPr>
          <a:lstStyle/>
          <a:p>
            <a:r>
              <a:rPr lang="en-US" sz="4000" dirty="0"/>
              <a:t>The position of the justified</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5009188"/>
          </a:xfrm>
        </p:spPr>
        <p:txBody>
          <a:bodyPr>
            <a:normAutofit/>
          </a:bodyPr>
          <a:lstStyle/>
          <a:p>
            <a:r>
              <a:rPr lang="en-GB" sz="2800" dirty="0"/>
              <a:t>8 If we say that we have no sin, we deceive ourselves, and the truth is not in us. 1 John 1:8 (AV)</a:t>
            </a:r>
          </a:p>
          <a:p>
            <a:r>
              <a:rPr lang="en-GB" sz="2800" dirty="0"/>
              <a:t>So we are not sinless but we do not habitually sin</a:t>
            </a:r>
          </a:p>
          <a:p>
            <a:r>
              <a:rPr lang="en-GB" sz="2800" dirty="0"/>
              <a:t>How then does the Bible describe us in Rom. 1, 1 and in almost every book of the N.T? </a:t>
            </a:r>
          </a:p>
          <a:p>
            <a:r>
              <a:rPr lang="en-GB" sz="2800" dirty="0"/>
              <a:t>To all those in Rome who are loved by God and called to be saints: Grace to you and peace from God our Father and the Lord Jesus Christ. Chap. 1:7</a:t>
            </a:r>
          </a:p>
          <a:p>
            <a:r>
              <a:rPr lang="en-GB" sz="2800" dirty="0"/>
              <a:t>“Called” </a:t>
            </a:r>
            <a:r>
              <a:rPr lang="en-GB" sz="2800" i="1" dirty="0"/>
              <a:t>kletos, </a:t>
            </a:r>
            <a:r>
              <a:rPr lang="en-GB" sz="2800" dirty="0"/>
              <a:t>called as to a banquet</a:t>
            </a:r>
          </a:p>
          <a:p>
            <a:r>
              <a:rPr lang="en-GB" sz="2800" dirty="0"/>
              <a:t>“Saints” </a:t>
            </a:r>
            <a:r>
              <a:rPr lang="en-GB" sz="2800" i="1" dirty="0" err="1"/>
              <a:t>hagios</a:t>
            </a:r>
            <a:r>
              <a:rPr lang="en-GB" sz="2800" i="1" dirty="0"/>
              <a:t>, </a:t>
            </a:r>
            <a:r>
              <a:rPr lang="en-GB" sz="2800" dirty="0"/>
              <a:t>called to be holy</a:t>
            </a:r>
          </a:p>
          <a:p>
            <a:endParaRPr lang="en-GB" sz="2800" dirty="0"/>
          </a:p>
          <a:p>
            <a:endParaRPr lang="en-GB" sz="2800" dirty="0"/>
          </a:p>
        </p:txBody>
      </p:sp>
    </p:spTree>
    <p:extLst>
      <p:ext uri="{BB962C8B-B14F-4D97-AF65-F5344CB8AC3E}">
        <p14:creationId xmlns:p14="http://schemas.microsoft.com/office/powerpoint/2010/main" val="385036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reign of grace</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endParaRPr lang="en-GB" sz="2800" dirty="0"/>
          </a:p>
        </p:txBody>
      </p:sp>
    </p:spTree>
    <p:extLst>
      <p:ext uri="{BB962C8B-B14F-4D97-AF65-F5344CB8AC3E}">
        <p14:creationId xmlns:p14="http://schemas.microsoft.com/office/powerpoint/2010/main" val="258179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reign of grace</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endParaRPr lang="en-GB" sz="2800" dirty="0"/>
          </a:p>
        </p:txBody>
      </p:sp>
    </p:spTree>
    <p:extLst>
      <p:ext uri="{BB962C8B-B14F-4D97-AF65-F5344CB8AC3E}">
        <p14:creationId xmlns:p14="http://schemas.microsoft.com/office/powerpoint/2010/main" val="119047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fontScale="90000"/>
          </a:bodyPr>
          <a:lstStyle/>
          <a:p>
            <a:r>
              <a:rPr lang="en-US" sz="4000"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12 Therefore, just as sin entered the world through one man, and death through sin, and in this way death came to all men, because all sinned, </a:t>
            </a:r>
          </a:p>
          <a:p>
            <a:r>
              <a:rPr lang="en-US" sz="2800" dirty="0"/>
              <a:t>13 for before the law was given, sin was in the world. But sin is not taken into account when there is no law. </a:t>
            </a:r>
          </a:p>
          <a:p>
            <a:r>
              <a:rPr lang="en-US" sz="2800" dirty="0"/>
              <a:t>14 Nevertheless, </a:t>
            </a:r>
            <a:r>
              <a:rPr lang="en-US" sz="2800" b="1" dirty="0"/>
              <a:t>death reigned </a:t>
            </a:r>
            <a:r>
              <a:rPr lang="en-US" sz="2800" dirty="0"/>
              <a:t>from the time of Adam to the time of Moses, even over those who did not sin by breaking a command, as did Adam, who was a pattern of the one to come. </a:t>
            </a:r>
            <a:endParaRPr lang="en-GB" sz="2800" dirty="0"/>
          </a:p>
        </p:txBody>
      </p:sp>
    </p:spTree>
    <p:extLst>
      <p:ext uri="{BB962C8B-B14F-4D97-AF65-F5344CB8AC3E}">
        <p14:creationId xmlns:p14="http://schemas.microsoft.com/office/powerpoint/2010/main" val="78892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fontScale="90000"/>
          </a:bodyPr>
          <a:lstStyle/>
          <a:p>
            <a:r>
              <a:rPr lang="en-US" sz="4000"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15 But the gift is not like the trespass. For if the many died by the trespass of the one man, how much more did God’s grace and the gift that came by the grace of the one man, Jesus Christ, overflow to the many! </a:t>
            </a:r>
          </a:p>
          <a:p>
            <a:r>
              <a:rPr lang="en-US" sz="2800" dirty="0"/>
              <a:t>16 Again, the gift of God is not like the result of the one man’s sin: The judgment followed one sin and brought condemnation, but the gift followed many trespasses and brought justification. </a:t>
            </a:r>
          </a:p>
          <a:p>
            <a:endParaRPr lang="en-US" sz="2800" dirty="0"/>
          </a:p>
        </p:txBody>
      </p:sp>
    </p:spTree>
    <p:extLst>
      <p:ext uri="{BB962C8B-B14F-4D97-AF65-F5344CB8AC3E}">
        <p14:creationId xmlns:p14="http://schemas.microsoft.com/office/powerpoint/2010/main" val="12497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fontScale="90000"/>
          </a:bodyPr>
          <a:lstStyle/>
          <a:p>
            <a:r>
              <a:rPr lang="en-US" sz="4000"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17 For if, by the trespass of the one man, </a:t>
            </a:r>
            <a:r>
              <a:rPr lang="en-US" sz="2800" b="1" dirty="0"/>
              <a:t>death reigned</a:t>
            </a:r>
            <a:r>
              <a:rPr lang="en-US" sz="2800" dirty="0"/>
              <a:t> through that one man, how </a:t>
            </a:r>
            <a:r>
              <a:rPr lang="en-US" sz="2800" b="1" dirty="0"/>
              <a:t>much more </a:t>
            </a:r>
            <a:r>
              <a:rPr lang="en-US" sz="2800" dirty="0"/>
              <a:t>will those who receive God’s abundant provision of grace and of the gift of righteousness </a:t>
            </a:r>
            <a:r>
              <a:rPr lang="en-US" sz="2800" b="1" dirty="0"/>
              <a:t>reign</a:t>
            </a:r>
            <a:r>
              <a:rPr lang="en-US" sz="2800" dirty="0"/>
              <a:t> in life through the one man, Jesus Christ. </a:t>
            </a:r>
          </a:p>
          <a:p>
            <a:r>
              <a:rPr lang="en-US" sz="2800" dirty="0"/>
              <a:t>18 Consequently, just as the result of one trespass was condemnation for all men, so also the result of one act of righteousness was justification that brings life for all men.</a:t>
            </a:r>
          </a:p>
          <a:p>
            <a:endParaRPr lang="en-GB" sz="2800" dirty="0"/>
          </a:p>
        </p:txBody>
      </p:sp>
    </p:spTree>
    <p:extLst>
      <p:ext uri="{BB962C8B-B14F-4D97-AF65-F5344CB8AC3E}">
        <p14:creationId xmlns:p14="http://schemas.microsoft.com/office/powerpoint/2010/main" val="27627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1147156"/>
          </a:xfrm>
        </p:spPr>
        <p:txBody>
          <a:bodyPr>
            <a:normAutofit fontScale="90000"/>
          </a:bodyPr>
          <a:lstStyle/>
          <a:p>
            <a:r>
              <a:rPr lang="en-US" sz="4000"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19 For just as through the disobedience of the one man the many were made sinners, so also through the obedience of the one man the many will be made righteous. </a:t>
            </a:r>
          </a:p>
          <a:p>
            <a:r>
              <a:rPr lang="en-US" sz="2800" dirty="0"/>
              <a:t>20 The law was added so that the trespass might increase. But where sin increased, grace increased all the more, </a:t>
            </a:r>
          </a:p>
          <a:p>
            <a:r>
              <a:rPr lang="en-US" sz="2800" dirty="0"/>
              <a:t>21 so that, just as </a:t>
            </a:r>
            <a:r>
              <a:rPr lang="en-US" sz="2800" b="1" dirty="0"/>
              <a:t>sin reigned in death</a:t>
            </a:r>
            <a:r>
              <a:rPr lang="en-US" sz="2800" dirty="0"/>
              <a:t>, so also </a:t>
            </a:r>
            <a:r>
              <a:rPr lang="en-US" sz="2800" b="1" dirty="0"/>
              <a:t>grace might reign</a:t>
            </a:r>
            <a:r>
              <a:rPr lang="en-US" sz="2800" dirty="0"/>
              <a:t> through righteousness to bring eternal life through Jesus Christ our Lord. </a:t>
            </a:r>
            <a:endParaRPr lang="en-GB" sz="2800" dirty="0"/>
          </a:p>
        </p:txBody>
      </p:sp>
    </p:spTree>
    <p:extLst>
      <p:ext uri="{BB962C8B-B14F-4D97-AF65-F5344CB8AC3E}">
        <p14:creationId xmlns:p14="http://schemas.microsoft.com/office/powerpoint/2010/main" val="206464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600" dirty="0"/>
              <a:t>We now approach a very important passage which is full of doctrinal truth</a:t>
            </a:r>
          </a:p>
          <a:p>
            <a:r>
              <a:rPr lang="en-GB" sz="2600" dirty="0"/>
              <a:t>The creation of man, made in the image of God</a:t>
            </a:r>
          </a:p>
          <a:p>
            <a:r>
              <a:rPr lang="en-GB" sz="2600" dirty="0"/>
              <a:t>Adam as the federal head of the human race</a:t>
            </a:r>
          </a:p>
          <a:p>
            <a:r>
              <a:rPr lang="en-GB" sz="2600" dirty="0"/>
              <a:t>The fall of man in Adam</a:t>
            </a:r>
          </a:p>
          <a:p>
            <a:r>
              <a:rPr lang="en-GB" sz="2600" dirty="0"/>
              <a:t>The promise of the “seed of the woman” (another man)</a:t>
            </a:r>
          </a:p>
          <a:p>
            <a:r>
              <a:rPr lang="en-GB" sz="2600" dirty="0"/>
              <a:t>Christ as the federal head of the believers in Him</a:t>
            </a:r>
          </a:p>
          <a:p>
            <a:r>
              <a:rPr lang="en-GB" sz="2600" dirty="0"/>
              <a:t>Death in Adam; Life in Christ</a:t>
            </a:r>
          </a:p>
          <a:p>
            <a:endParaRPr lang="en-GB" sz="2600" dirty="0"/>
          </a:p>
        </p:txBody>
      </p:sp>
    </p:spTree>
    <p:extLst>
      <p:ext uri="{BB962C8B-B14F-4D97-AF65-F5344CB8AC3E}">
        <p14:creationId xmlns:p14="http://schemas.microsoft.com/office/powerpoint/2010/main" val="274231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fontScale="90000"/>
          </a:bodyPr>
          <a:lstStyle/>
          <a:p>
            <a:r>
              <a:rPr lang="en-US" dirty="0"/>
              <a:t>Christ and Adam               Chapter 5:12-21 </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fontScale="92500" lnSpcReduction="20000"/>
          </a:bodyPr>
          <a:lstStyle/>
          <a:p>
            <a:r>
              <a:rPr lang="en-GB" sz="2600" dirty="0"/>
              <a:t>Not only is the passage dense in truth it is also dense in structure. What do we mean by that?</a:t>
            </a:r>
          </a:p>
          <a:p>
            <a:r>
              <a:rPr lang="en-GB" sz="2600" dirty="0"/>
              <a:t>Many scripture passages are linear in thought development e.g.</a:t>
            </a:r>
          </a:p>
          <a:p>
            <a:r>
              <a:rPr lang="en-GB" sz="2600" dirty="0"/>
              <a:t>In the beginning was the Word, </a:t>
            </a:r>
            <a:r>
              <a:rPr lang="en-GB" sz="3900" b="1" dirty="0"/>
              <a:t>→</a:t>
            </a:r>
            <a:r>
              <a:rPr lang="en-GB" sz="3900" dirty="0"/>
              <a:t> </a:t>
            </a:r>
            <a:r>
              <a:rPr lang="en-GB" sz="2600" dirty="0"/>
              <a:t>and the Word was with God, </a:t>
            </a:r>
            <a:r>
              <a:rPr lang="en-GB" sz="3900" b="1" dirty="0">
                <a:solidFill>
                  <a:prstClr val="black">
                    <a:lumMod val="75000"/>
                    <a:lumOff val="25000"/>
                  </a:prstClr>
                </a:solidFill>
              </a:rPr>
              <a:t>→ </a:t>
            </a:r>
            <a:r>
              <a:rPr lang="en-GB" sz="2600" dirty="0"/>
              <a:t>and the Word was God. </a:t>
            </a:r>
            <a:r>
              <a:rPr lang="en-GB" sz="3900" b="1" dirty="0">
                <a:solidFill>
                  <a:prstClr val="black">
                    <a:lumMod val="75000"/>
                    <a:lumOff val="25000"/>
                  </a:prstClr>
                </a:solidFill>
              </a:rPr>
              <a:t>→ </a:t>
            </a:r>
            <a:r>
              <a:rPr lang="en-GB" sz="2600" dirty="0"/>
              <a:t>The same was in the beginning with God. </a:t>
            </a:r>
          </a:p>
          <a:p>
            <a:r>
              <a:rPr lang="en-GB" sz="2600" dirty="0"/>
              <a:t>All things were made by him; </a:t>
            </a:r>
            <a:r>
              <a:rPr lang="en-GB" sz="3900" b="1" dirty="0">
                <a:solidFill>
                  <a:prstClr val="black">
                    <a:lumMod val="75000"/>
                    <a:lumOff val="25000"/>
                  </a:prstClr>
                </a:solidFill>
              </a:rPr>
              <a:t>→ </a:t>
            </a:r>
            <a:r>
              <a:rPr lang="en-GB" sz="2600" dirty="0"/>
              <a:t>and without him was not any thing made that was made. </a:t>
            </a:r>
            <a:r>
              <a:rPr lang="en-GB" sz="3900" b="1" dirty="0">
                <a:solidFill>
                  <a:prstClr val="black">
                    <a:lumMod val="75000"/>
                    <a:lumOff val="25000"/>
                  </a:prstClr>
                </a:solidFill>
              </a:rPr>
              <a:t>→ </a:t>
            </a:r>
            <a:r>
              <a:rPr lang="en-GB" sz="2600" dirty="0"/>
              <a:t>in him was life; </a:t>
            </a:r>
            <a:r>
              <a:rPr lang="en-GB" sz="3900" b="1" dirty="0">
                <a:solidFill>
                  <a:prstClr val="black">
                    <a:lumMod val="75000"/>
                    <a:lumOff val="25000"/>
                  </a:prstClr>
                </a:solidFill>
              </a:rPr>
              <a:t>→ </a:t>
            </a:r>
            <a:r>
              <a:rPr lang="en-GB" sz="2600" dirty="0"/>
              <a:t>and the life was the light of men. </a:t>
            </a:r>
            <a:r>
              <a:rPr lang="en-GB" sz="3900" b="1" dirty="0">
                <a:solidFill>
                  <a:prstClr val="black">
                    <a:lumMod val="75000"/>
                    <a:lumOff val="25000"/>
                  </a:prstClr>
                </a:solidFill>
              </a:rPr>
              <a:t>→ </a:t>
            </a:r>
            <a:r>
              <a:rPr lang="en-GB" sz="2600" dirty="0"/>
              <a:t>And the light shineth in darkness; </a:t>
            </a:r>
            <a:r>
              <a:rPr lang="en-GB" sz="3900" b="1" dirty="0">
                <a:solidFill>
                  <a:prstClr val="black">
                    <a:lumMod val="75000"/>
                    <a:lumOff val="25000"/>
                  </a:prstClr>
                </a:solidFill>
              </a:rPr>
              <a:t>→ </a:t>
            </a:r>
            <a:r>
              <a:rPr lang="en-GB" sz="2600" dirty="0"/>
              <a:t>and the darkness comprehended it not</a:t>
            </a:r>
          </a:p>
          <a:p>
            <a:endParaRPr lang="en-GB" sz="2600" dirty="0"/>
          </a:p>
          <a:p>
            <a:endParaRPr lang="en-GB" sz="2600" dirty="0"/>
          </a:p>
        </p:txBody>
      </p:sp>
    </p:spTree>
    <p:extLst>
      <p:ext uri="{BB962C8B-B14F-4D97-AF65-F5344CB8AC3E}">
        <p14:creationId xmlns:p14="http://schemas.microsoft.com/office/powerpoint/2010/main" val="111409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15921</TotalTime>
  <Words>2236</Words>
  <Application>Microsoft Office PowerPoint</Application>
  <PresentationFormat>Widescreen</PresentationFormat>
  <Paragraphs>152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Century Gothic</vt:lpstr>
      <vt:lpstr>Wingdings 3</vt:lpstr>
      <vt:lpstr>Wisp</vt:lpstr>
      <vt:lpstr>Spring term 2020 Lesson Five Epistle of Paul to the Romans </vt:lpstr>
      <vt:lpstr>The position of the justified</vt:lpstr>
      <vt:lpstr>The position of the justified</vt:lpstr>
      <vt:lpstr>Christ and Adam               Chapter 5:12-21 </vt:lpstr>
      <vt:lpstr>Christ and Adam               Chapter 5:12-21 </vt:lpstr>
      <vt:lpstr>Christ and Adam               Chapter 5:12-21 </vt:lpstr>
      <vt:lpstr>Christ and Adam               Chapter 5:12-21 </vt:lpstr>
      <vt:lpstr>Christ and Adam               Chapter 5:12-21 </vt:lpstr>
      <vt:lpstr>Christ and Adam               Chapter 5:12-21 </vt:lpstr>
      <vt:lpstr>Christ and Adam               Chapter 5:12-21 </vt:lpstr>
      <vt:lpstr>Christ and Adam               Chapter 5:12-21 </vt:lpstr>
      <vt:lpstr>PowerPoint Presentation</vt:lpstr>
      <vt:lpstr>Christ and Adam               Chapter 5:12-21 </vt:lpstr>
      <vt:lpstr>Christ and Adam               Chapter 5:12-21 </vt:lpstr>
      <vt:lpstr>Christ and Adam               Chapter 5:12-21 </vt:lpstr>
      <vt:lpstr>Christ and Adam               Chapter 5:12-21 </vt:lpstr>
      <vt:lpstr>Christ and Adam               Chapter 5:12-21 </vt:lpstr>
      <vt:lpstr>Christ and Adam               Chapter 5:12-21 </vt:lpstr>
      <vt:lpstr>Christ and Adam               Chapter 5:12-21 </vt:lpstr>
      <vt:lpstr>The universal reign of death</vt:lpstr>
      <vt:lpstr>The universal reign of death</vt:lpstr>
      <vt:lpstr>The universal reign of death</vt:lpstr>
      <vt:lpstr>The universal reign of death</vt:lpstr>
      <vt:lpstr>The reign of grace</vt:lpstr>
      <vt:lpstr>The reign of grace and the law</vt:lpstr>
      <vt:lpstr>The reign of grace and the law</vt:lpstr>
      <vt:lpstr>The reign of grace</vt:lpstr>
      <vt:lpstr>Praise to the Holiest in the heights</vt:lpstr>
      <vt:lpstr>Mr. Honest from Pilgrim’s Progress</vt:lpstr>
      <vt:lpstr>The reign of grace</vt:lpstr>
      <vt:lpstr>The reign of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term 2020 Lesson Two Epistle of Paul to the Romans</dc:title>
  <dc:creator>Edward J S Donald</dc:creator>
  <cp:lastModifiedBy>Edward J S Donald</cp:lastModifiedBy>
  <cp:revision>77</cp:revision>
  <dcterms:created xsi:type="dcterms:W3CDTF">2020-01-31T15:18:17Z</dcterms:created>
  <dcterms:modified xsi:type="dcterms:W3CDTF">2021-12-20T16:47:10Z</dcterms:modified>
</cp:coreProperties>
</file>