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TQWGFE+CenturyGothic"/>
      <p:regular r:id="rId27"/>
    </p:embeddedFont>
    <p:embeddedFont>
      <p:font typeface="FRRFJV+Wingdings3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0653" y="2474166"/>
            <a:ext cx="8793771" cy="3209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07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Spring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term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2020</a:t>
            </a:r>
          </a:p>
          <a:p>
            <a:pPr marL="0" marR="0">
              <a:lnSpc>
                <a:spcPts val="5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Lesson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Seven</a:t>
            </a:r>
          </a:p>
          <a:p>
            <a:pPr marL="0" marR="0">
              <a:lnSpc>
                <a:spcPts val="5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Epistle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of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Paul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to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900">
                <a:solidFill>
                  <a:srgbClr val="262626"/>
                </a:solidFill>
                <a:latin typeface="TQWGFE+CenturyGothic"/>
                <a:cs typeface="TQWGFE+CenturyGothic"/>
              </a:rPr>
              <a:t>Romans</a:t>
            </a:r>
          </a:p>
          <a:p>
            <a:pPr marL="0" marR="0">
              <a:lnSpc>
                <a:spcPts val="2206"/>
              </a:lnSpc>
              <a:spcBef>
                <a:spcPts val="677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Mountjoy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bible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school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Weymouth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class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of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2019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Spring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term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 </a:t>
            </a:r>
            <a:r>
              <a:rPr dirty="0" sz="1800">
                <a:solidFill>
                  <a:srgbClr val="595959"/>
                </a:solidFill>
                <a:latin typeface="TQWGFE+CenturyGothic"/>
                <a:cs typeface="TQWGFE+CenturyGothic"/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9222402" cy="132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10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body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because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yet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alive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because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righteousness.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2995" y="2763842"/>
            <a:ext cx="9218134" cy="1754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11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raised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from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raised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from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will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also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give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mortal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bodies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through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2995" y="4597722"/>
            <a:ext cx="8844752" cy="17542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From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deep,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depressing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dark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night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soul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recorded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latter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part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7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burst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suddenly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glorious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sunlight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through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718" y="2412494"/>
            <a:ext cx="3427458" cy="1880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source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of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river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Wey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at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Upwey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718" y="4241294"/>
            <a:ext cx="3160367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Wishing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feffff"/>
                </a:solidFill>
                <a:latin typeface="TQWGFE+CenturyGothic"/>
                <a:cs typeface="TQWGFE+CenturyGothic"/>
              </a:rPr>
              <a:t>Well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0663" y="679584"/>
            <a:ext cx="3319841" cy="1024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River</a:t>
            </a: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Wey</a:t>
            </a: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at</a:t>
            </a:r>
          </a:p>
          <a:p>
            <a:pPr marL="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Radipole</a:t>
            </a: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200">
                <a:solidFill>
                  <a:srgbClr val="ffffff"/>
                </a:solidFill>
                <a:latin typeface="TQWGFE+CenturyGothic"/>
                <a:cs typeface="TQWGFE+CenturyGothic"/>
              </a:rPr>
              <a:t>village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665" y="2169483"/>
            <a:ext cx="3612694" cy="2607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Only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7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miles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long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river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falls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only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200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ft.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formerly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drove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six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mills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and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supplied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Roman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reservoir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0665" y="4729803"/>
            <a:ext cx="261667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Radipole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Lake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106742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9276863" cy="17542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Straight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away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should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notice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separate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gospel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Spirit.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Paul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still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expounding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gospel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Lord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clear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from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verse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2995" y="3190562"/>
            <a:ext cx="864095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back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familiar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ground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5895" y="3617282"/>
            <a:ext cx="827816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condemnation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52995" y="4171002"/>
            <a:ext cx="9155548" cy="17542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phrase,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“in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Jesus”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assumes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awakened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God’s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holiness,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convinced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God’s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judgement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assured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love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provision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21897"/>
            <a:ext cx="8955399" cy="36734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heartily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trusted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promise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just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like</a:t>
            </a:r>
          </a:p>
          <a:p>
            <a:pPr marL="3429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Abraham,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justified,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made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righteous,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because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took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word.</a:t>
            </a:r>
          </a:p>
          <a:p>
            <a:pPr marL="0" marR="0">
              <a:lnSpc>
                <a:spcPts val="3433"/>
              </a:lnSpc>
              <a:spcBef>
                <a:spcPts val="59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leave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courtroom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totally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vindicated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another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taken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place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paid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debt.</a:t>
            </a:r>
          </a:p>
          <a:p>
            <a:pPr marL="342900" marR="0">
              <a:lnSpc>
                <a:spcPts val="302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Furthermore,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united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Saviour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considered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“in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him”,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resurrection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</a:p>
          <a:p>
            <a:pPr marL="342900" marR="0">
              <a:lnSpc>
                <a:spcPts val="3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ascension.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2995" y="5032330"/>
            <a:ext cx="8292963" cy="1242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all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clear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voluntarily</a:t>
            </a:r>
          </a:p>
          <a:p>
            <a:pPr marL="34290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surrendered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happy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slaves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</a:p>
          <a:p>
            <a:pPr marL="34290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dearly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loved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bride.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9177582" cy="132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more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condemnation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us.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were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controlled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been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work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through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5895" y="2636842"/>
            <a:ext cx="8947047" cy="90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awakening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condition,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showing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Lord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bringing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repentance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faith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trusted.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2995" y="3617282"/>
            <a:ext cx="844902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Giving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new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placing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5895" y="4044002"/>
            <a:ext cx="670214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setting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free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indwelling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power.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2995" y="4597722"/>
            <a:ext cx="9279752" cy="9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willingly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cooperating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this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process,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seeing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wanted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5895" y="5451161"/>
            <a:ext cx="8890272" cy="900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believing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revealed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trusting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all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hearts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surrendering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control.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868869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Up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until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3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epistle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dealt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5895" y="1783401"/>
            <a:ext cx="418058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aspect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salvation.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2995" y="2337122"/>
            <a:ext cx="787226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4-6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mighty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5895" y="2763842"/>
            <a:ext cx="880872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provision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Love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aspect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salvation.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2995" y="3317562"/>
            <a:ext cx="910717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concerned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through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7-8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95895" y="3744282"/>
            <a:ext cx="552155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aspect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our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salvation.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52995" y="4298002"/>
            <a:ext cx="769403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please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God?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95895" y="4724722"/>
            <a:ext cx="492485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controlled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106742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106742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4" y="657182"/>
            <a:ext cx="5275762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Outline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of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Book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57311" y="1897853"/>
            <a:ext cx="6097059" cy="9167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8050" marR="0">
              <a:lnSpc>
                <a:spcPts val="3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Chapters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1-8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Doctrinal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How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saves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000">
                <a:solidFill>
                  <a:srgbClr val="ffffff"/>
                </a:solidFill>
                <a:latin typeface="TQWGFE+CenturyGothic"/>
                <a:cs typeface="TQWGFE+CenturyGothic"/>
              </a:rPr>
              <a:t>sinner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61685" y="3659110"/>
            <a:ext cx="5689494" cy="8874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2312" marR="0">
              <a:lnSpc>
                <a:spcPts val="3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Chapters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9-11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National</a:t>
            </a:r>
          </a:p>
          <a:p>
            <a:pPr marL="0" marR="0">
              <a:lnSpc>
                <a:spcPts val="3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How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relates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to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900">
                <a:solidFill>
                  <a:srgbClr val="ffffff"/>
                </a:solidFill>
                <a:latin typeface="TQWGFE+CenturyGothic"/>
                <a:cs typeface="TQWGFE+CenturyGothic"/>
              </a:rPr>
              <a:t>Israel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46166" y="5420366"/>
            <a:ext cx="6117187" cy="858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0268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Chapters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12-16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Practical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How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relates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ffffff"/>
                </a:solidFill>
                <a:latin typeface="TQWGFE+CenturyGothic"/>
                <a:cs typeface="TQWGFE+CenturyGothic"/>
              </a:rPr>
              <a:t>conduct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106742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356682"/>
            <a:ext cx="106742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4" y="657182"/>
            <a:ext cx="6154156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Outline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of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Chapters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1-8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4365" y="1848642"/>
            <a:ext cx="869361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Again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start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eight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7265" y="2275362"/>
            <a:ext cx="755878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great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culmination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presentation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4365" y="2829082"/>
            <a:ext cx="8735685" cy="1754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cannot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doubt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concerning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subject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eight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mentioned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nineteen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times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whereas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only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mentioned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all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earlier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chapters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84365" y="4662962"/>
            <a:ext cx="8482041" cy="132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heading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therefore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grand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conclusion;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Christian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power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indwelling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4" y="657182"/>
            <a:ext cx="6154156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Outline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of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Chapters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1-8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7671" y="1636083"/>
            <a:ext cx="8662431" cy="1327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Following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prologue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which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occupies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first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seventeen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verses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Apostle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shows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man’s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desperate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need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Gospel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7671" y="3043243"/>
            <a:ext cx="956388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divided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two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parts;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need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Gospel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0571" y="3469963"/>
            <a:ext cx="486843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among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Gentiles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1:18-32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47671" y="4023683"/>
            <a:ext cx="959623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equal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need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Gospel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among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Jews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90571" y="4450403"/>
            <a:ext cx="145273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2:1-3:20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47671" y="5004123"/>
            <a:ext cx="10024300" cy="13275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Both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Gentile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‘sinned’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both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also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condition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‘sin’.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important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distinction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gospel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deals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both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aspects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4" y="657182"/>
            <a:ext cx="6154156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Outline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of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Chapters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1-8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61030" y="1472838"/>
            <a:ext cx="6036141" cy="711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How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deals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with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our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‘Sins’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is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</a:p>
          <a:p>
            <a:pPr marL="925512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subject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of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chapters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3:21-5:11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45961" y="2572479"/>
            <a:ext cx="5864386" cy="711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How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deals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with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our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‘Sin’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is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</a:p>
          <a:p>
            <a:pPr marL="840581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subject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of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chapters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5:12-8:39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4080" y="3672120"/>
            <a:ext cx="5489027" cy="711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We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can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summarise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this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with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two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great</a:t>
            </a:r>
          </a:p>
          <a:p>
            <a:pPr marL="1062830" marR="0">
              <a:lnSpc>
                <a:spcPts val="24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aspects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of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truth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83380" y="4929496"/>
            <a:ext cx="3995029" cy="1495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What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Christ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has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done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for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us</a:t>
            </a:r>
          </a:p>
          <a:p>
            <a:pPr marL="193675" marR="0">
              <a:lnSpc>
                <a:spcPts val="2819"/>
              </a:lnSpc>
              <a:spcBef>
                <a:spcPts val="5888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What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Christ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is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doing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in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2300">
                <a:solidFill>
                  <a:srgbClr val="ffffff"/>
                </a:solidFill>
                <a:latin typeface="TQWGFE+CenturyGothic"/>
                <a:cs typeface="TQWGFE+CenturyGothic"/>
              </a:rPr>
              <a:t>us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4364" y="657182"/>
            <a:ext cx="6132210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Burden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of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Chapters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3600">
                <a:solidFill>
                  <a:srgbClr val="262626"/>
                </a:solidFill>
                <a:latin typeface="TQWGFE+CenturyGothic"/>
                <a:cs typeface="TQWGFE+CenturyGothic"/>
              </a:rPr>
              <a:t>1-8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05014" y="1951360"/>
            <a:ext cx="8046656" cy="1063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706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exposition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of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gospel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of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Jesus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Christ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which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brings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salvation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from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sin;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68773" y="3695269"/>
            <a:ext cx="4399977" cy="1063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1781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“by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grace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alone,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through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faith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alone,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98923" y="5439176"/>
            <a:ext cx="4537030" cy="1063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91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in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the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blood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of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 </a:t>
            </a: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Jesus</a:t>
            </a:r>
          </a:p>
          <a:p>
            <a:pPr marL="1406524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ffffff"/>
                </a:solidFill>
                <a:latin typeface="TQWGFE+CenturyGothic"/>
                <a:cs typeface="TQWGFE+CenturyGothic"/>
              </a:rPr>
              <a:t>alone”.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822350"/>
            <a:ext cx="918079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Therefore,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condemnation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those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5895" y="2249070"/>
            <a:ext cx="4090974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2995" y="2802790"/>
            <a:ext cx="9165847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2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because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through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Jesus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5895" y="3229510"/>
            <a:ext cx="8378443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free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from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death.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2995" y="3783230"/>
            <a:ext cx="9389636" cy="2180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3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powerless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it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was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weakened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nature;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did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sending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own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likeness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offering.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so,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condemned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</a:p>
          <a:p>
            <a:pPr marL="34290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man,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890083"/>
            <a:ext cx="9385676" cy="1327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4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order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righteous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requirements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might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fully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met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us,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according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nature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according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2995" y="3297243"/>
            <a:ext cx="8818777" cy="1754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5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Those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according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nature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their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minds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nature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desires;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those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accordance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with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their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minds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set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what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desires.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2995" y="5131123"/>
            <a:ext cx="8468939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6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death,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5895" y="5557843"/>
            <a:ext cx="7055255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controlled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life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peace;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2997" y="364177"/>
            <a:ext cx="8931249" cy="660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Life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by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the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Holy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Spirit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Chapter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 </a:t>
            </a:r>
            <a:r>
              <a:rPr dirty="0" sz="4000">
                <a:solidFill>
                  <a:srgbClr val="262626"/>
                </a:solidFill>
                <a:latin typeface="TQWGFE+CenturyGothic"/>
                <a:cs typeface="TQWGFE+CenturyGothic"/>
              </a:rPr>
              <a:t>8:1-11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2995" y="1940883"/>
            <a:ext cx="9290308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7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mind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hostile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God.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submit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5895" y="2367603"/>
            <a:ext cx="5330240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God’s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law,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nor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can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so.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52995" y="2921323"/>
            <a:ext cx="8417666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50" spc="221">
                <a:solidFill>
                  <a:srgbClr val="a5301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8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Those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controlled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nature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cannot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5895" y="3348043"/>
            <a:ext cx="2291282" cy="4740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please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2995" y="3901763"/>
            <a:ext cx="8838694" cy="17542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 spc="160">
                <a:solidFill>
                  <a:srgbClr val="a53010"/>
                </a:solidFill>
                <a:latin typeface="FRRFJV+Wingdings3"/>
                <a:cs typeface="FRRFJV+Wingdings3"/>
              </a:rPr>
              <a:t>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9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however,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controlled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sinful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nature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but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by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God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lives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in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you.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And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if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anyone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have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Spirit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of</a:t>
            </a:r>
          </a:p>
          <a:p>
            <a:pPr marL="34290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Christ,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he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does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not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belong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to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 </a:t>
            </a:r>
            <a:r>
              <a:rPr dirty="0" sz="2800">
                <a:solidFill>
                  <a:srgbClr val="404040"/>
                </a:solidFill>
                <a:latin typeface="TQWGFE+CenturyGothic"/>
                <a:cs typeface="TQWGFE+CenturyGothic"/>
              </a:rPr>
              <a:t>Christ.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2022-08-06T07:57:59-05:00</dcterms:modified>
</cp:coreProperties>
</file>