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tags/tag8.xml" ContentType="application/vnd.openxmlformats-officedocument.presentationml.tags+xml"/>
  <Override PartName="/ppt/notesSlides/notesSlide8.xml" ContentType="application/vnd.openxmlformats-officedocument.presentationml.notesSlide+xml"/>
  <Override PartName="/ppt/tags/tag9.xml" ContentType="application/vnd.openxmlformats-officedocument.presentationml.tags+xml"/>
  <Override PartName="/ppt/notesSlides/notesSlide9.xml" ContentType="application/vnd.openxmlformats-officedocument.presentationml.notesSlide+xml"/>
  <Override PartName="/ppt/tags/tag10.xml" ContentType="application/vnd.openxmlformats-officedocument.presentationml.tags+xml"/>
  <Override PartName="/ppt/notesSlides/notesSlide10.xml" ContentType="application/vnd.openxmlformats-officedocument.presentationml.notesSlide+xml"/>
  <Override PartName="/ppt/tags/tag11.xml" ContentType="application/vnd.openxmlformats-officedocument.presentationml.tags+xml"/>
  <Override PartName="/ppt/notesSlides/notesSlide11.xml" ContentType="application/vnd.openxmlformats-officedocument.presentationml.notesSlide+xml"/>
  <Override PartName="/ppt/tags/tag12.xml" ContentType="application/vnd.openxmlformats-officedocument.presentationml.tags+xml"/>
  <Override PartName="/ppt/notesSlides/notesSlide12.xml" ContentType="application/vnd.openxmlformats-officedocument.presentationml.notesSlide+xml"/>
  <Override PartName="/ppt/tags/tag13.xml" ContentType="application/vnd.openxmlformats-officedocument.presentationml.tags+xml"/>
  <Override PartName="/ppt/notesSlides/notesSlide13.xml" ContentType="application/vnd.openxmlformats-officedocument.presentationml.notesSlide+xml"/>
  <Override PartName="/ppt/tags/tag14.xml" ContentType="application/vnd.openxmlformats-officedocument.presentationml.tags+xml"/>
  <Override PartName="/ppt/notesSlides/notesSlide14.xml" ContentType="application/vnd.openxmlformats-officedocument.presentationml.notesSlide+xml"/>
  <Override PartName="/ppt/tags/tag15.xml" ContentType="application/vnd.openxmlformats-officedocument.presentationml.tags+xml"/>
  <Override PartName="/ppt/notesSlides/notesSlide15.xml" ContentType="application/vnd.openxmlformats-officedocument.presentationml.notesSlide+xml"/>
  <Override PartName="/ppt/tags/tag16.xml" ContentType="application/vnd.openxmlformats-officedocument.presentationml.tags+xml"/>
  <Override PartName="/ppt/notesSlides/notesSlide16.xml" ContentType="application/vnd.openxmlformats-officedocument.presentationml.notesSlide+xml"/>
  <Override PartName="/ppt/tags/tag17.xml" ContentType="application/vnd.openxmlformats-officedocument.presentationml.tags+xml"/>
  <Override PartName="/ppt/notesSlides/notesSlide17.xml" ContentType="application/vnd.openxmlformats-officedocument.presentationml.notesSlide+xml"/>
  <Override PartName="/ppt/tags/tag18.xml" ContentType="application/vnd.openxmlformats-officedocument.presentationml.tags+xml"/>
  <Override PartName="/ppt/notesSlides/notesSlide18.xml" ContentType="application/vnd.openxmlformats-officedocument.presentationml.notesSlide+xml"/>
  <Override PartName="/ppt/tags/tag19.xml" ContentType="application/vnd.openxmlformats-officedocument.presentationml.tags+xml"/>
  <Override PartName="/ppt/notesSlides/notesSlide19.xml" ContentType="application/vnd.openxmlformats-officedocument.presentationml.notesSlide+xml"/>
  <Override PartName="/ppt/tags/tag20.xml" ContentType="application/vnd.openxmlformats-officedocument.presentationml.tags+xml"/>
  <Override PartName="/ppt/notesSlides/notesSlide20.xml" ContentType="application/vnd.openxmlformats-officedocument.presentationml.notesSlide+xml"/>
  <Override PartName="/ppt/tags/tag21.xml" ContentType="application/vnd.openxmlformats-officedocument.presentationml.tags+xml"/>
  <Override PartName="/ppt/notesSlides/notesSlide21.xml" ContentType="application/vnd.openxmlformats-officedocument.presentationml.notesSlide+xml"/>
  <Override PartName="/ppt/tags/tag22.xml" ContentType="application/vnd.openxmlformats-officedocument.presentationml.tags+xml"/>
  <Override PartName="/ppt/notesSlides/notesSlide22.xml" ContentType="application/vnd.openxmlformats-officedocument.presentationml.notesSlide+xml"/>
  <Override PartName="/ppt/tags/tag23.xml" ContentType="application/vnd.openxmlformats-officedocument.presentationml.tags+xml"/>
  <Override PartName="/ppt/notesSlides/notesSlide23.xml" ContentType="application/vnd.openxmlformats-officedocument.presentationml.notesSlide+xml"/>
  <Override PartName="/ppt/tags/tag24.xml" ContentType="application/vnd.openxmlformats-officedocument.presentationml.tags+xml"/>
  <Override PartName="/ppt/notesSlides/notesSlide24.xml" ContentType="application/vnd.openxmlformats-officedocument.presentationml.notesSlide+xml"/>
  <Override PartName="/ppt/tags/tag25.xml" ContentType="application/vnd.openxmlformats-officedocument.presentationml.tags+xml"/>
  <Override PartName="/ppt/notesSlides/notesSlide25.xml" ContentType="application/vnd.openxmlformats-officedocument.presentationml.notesSlide+xml"/>
  <Override PartName="/ppt/tags/tag26.xml" ContentType="application/vnd.openxmlformats-officedocument.presentationml.tags+xml"/>
  <Override PartName="/ppt/notesSlides/notesSlide26.xml" ContentType="application/vnd.openxmlformats-officedocument.presentationml.notesSlide+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notesSlides/notesSlide28.xml" ContentType="application/vnd.openxmlformats-officedocument.presentationml.notesSlide+xml"/>
  <Override PartName="/ppt/tags/tag29.xml" ContentType="application/vnd.openxmlformats-officedocument.presentationml.tags+xml"/>
  <Override PartName="/ppt/notesSlides/notesSlide29.xml" ContentType="application/vnd.openxmlformats-officedocument.presentationml.notesSlide+xml"/>
  <Override PartName="/ppt/tags/tag30.xml" ContentType="application/vnd.openxmlformats-officedocument.presentationml.tags+xml"/>
  <Override PartName="/ppt/notesSlides/notesSlide30.xml" ContentType="application/vnd.openxmlformats-officedocument.presentationml.notesSlide+xml"/>
  <Override PartName="/ppt/tags/tag31.xml" ContentType="application/vnd.openxmlformats-officedocument.presentationml.tags+xml"/>
  <Override PartName="/ppt/notesSlides/notesSlide31.xml" ContentType="application/vnd.openxmlformats-officedocument.presentationml.notesSlide+xml"/>
  <Override PartName="/ppt/tags/tag32.xml" ContentType="application/vnd.openxmlformats-officedocument.presentationml.tags+xml"/>
  <Override PartName="/ppt/notesSlides/notesSlide32.xml" ContentType="application/vnd.openxmlformats-officedocument.presentationml.notesSlide+xml"/>
  <Override PartName="/ppt/tags/tag33.xml" ContentType="application/vnd.openxmlformats-officedocument.presentationml.tags+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0"/>
  </p:notesMasterIdLst>
  <p:sldIdLst>
    <p:sldId id="256" r:id="rId2"/>
    <p:sldId id="681" r:id="rId3"/>
    <p:sldId id="704" r:id="rId4"/>
    <p:sldId id="705" r:id="rId5"/>
    <p:sldId id="706" r:id="rId6"/>
    <p:sldId id="707" r:id="rId7"/>
    <p:sldId id="718" r:id="rId8"/>
    <p:sldId id="719" r:id="rId9"/>
    <p:sldId id="720" r:id="rId10"/>
    <p:sldId id="711" r:id="rId11"/>
    <p:sldId id="721" r:id="rId12"/>
    <p:sldId id="722" r:id="rId13"/>
    <p:sldId id="712" r:id="rId14"/>
    <p:sldId id="728" r:id="rId15"/>
    <p:sldId id="727" r:id="rId16"/>
    <p:sldId id="729" r:id="rId17"/>
    <p:sldId id="708" r:id="rId18"/>
    <p:sldId id="724" r:id="rId19"/>
    <p:sldId id="723" r:id="rId20"/>
    <p:sldId id="725" r:id="rId21"/>
    <p:sldId id="726" r:id="rId22"/>
    <p:sldId id="713" r:id="rId23"/>
    <p:sldId id="730" r:id="rId24"/>
    <p:sldId id="731" r:id="rId25"/>
    <p:sldId id="734" r:id="rId26"/>
    <p:sldId id="735" r:id="rId27"/>
    <p:sldId id="733" r:id="rId28"/>
    <p:sldId id="714" r:id="rId29"/>
    <p:sldId id="709" r:id="rId30"/>
    <p:sldId id="741" r:id="rId31"/>
    <p:sldId id="737" r:id="rId32"/>
    <p:sldId id="742" r:id="rId33"/>
    <p:sldId id="743" r:id="rId34"/>
    <p:sldId id="740" r:id="rId35"/>
    <p:sldId id="744" r:id="rId36"/>
    <p:sldId id="715" r:id="rId37"/>
    <p:sldId id="746" r:id="rId38"/>
    <p:sldId id="74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756" y="10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85077D-575C-4B57-9A37-691D46EB6FAC}" type="datetimeFigureOut">
              <a:rPr lang="en-GB" smtClean="0"/>
              <a:t>20/12/2021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F44CBB-42FD-4E05-9FE0-85905876372D}" type="slidenum">
              <a:rPr lang="en-GB" smtClean="0"/>
              <a:t>‹#›</a:t>
            </a:fld>
            <a:endParaRPr lang="en-GB"/>
          </a:p>
        </p:txBody>
      </p:sp>
    </p:spTree>
    <p:extLst>
      <p:ext uri="{BB962C8B-B14F-4D97-AF65-F5344CB8AC3E}">
        <p14:creationId xmlns:p14="http://schemas.microsoft.com/office/powerpoint/2010/main" val="191873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2</a:t>
            </a:fld>
            <a:endParaRPr lang="en-GB"/>
          </a:p>
        </p:txBody>
      </p:sp>
    </p:spTree>
    <p:extLst>
      <p:ext uri="{BB962C8B-B14F-4D97-AF65-F5344CB8AC3E}">
        <p14:creationId xmlns:p14="http://schemas.microsoft.com/office/powerpoint/2010/main" val="32283565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11</a:t>
            </a:fld>
            <a:endParaRPr lang="en-GB"/>
          </a:p>
        </p:txBody>
      </p:sp>
    </p:spTree>
    <p:extLst>
      <p:ext uri="{BB962C8B-B14F-4D97-AF65-F5344CB8AC3E}">
        <p14:creationId xmlns:p14="http://schemas.microsoft.com/office/powerpoint/2010/main" val="31670414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12</a:t>
            </a:fld>
            <a:endParaRPr lang="en-GB"/>
          </a:p>
        </p:txBody>
      </p:sp>
    </p:spTree>
    <p:extLst>
      <p:ext uri="{BB962C8B-B14F-4D97-AF65-F5344CB8AC3E}">
        <p14:creationId xmlns:p14="http://schemas.microsoft.com/office/powerpoint/2010/main" val="30272635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13</a:t>
            </a:fld>
            <a:endParaRPr lang="en-GB"/>
          </a:p>
        </p:txBody>
      </p:sp>
    </p:spTree>
    <p:extLst>
      <p:ext uri="{BB962C8B-B14F-4D97-AF65-F5344CB8AC3E}">
        <p14:creationId xmlns:p14="http://schemas.microsoft.com/office/powerpoint/2010/main" val="16270751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14</a:t>
            </a:fld>
            <a:endParaRPr lang="en-GB"/>
          </a:p>
        </p:txBody>
      </p:sp>
    </p:spTree>
    <p:extLst>
      <p:ext uri="{BB962C8B-B14F-4D97-AF65-F5344CB8AC3E}">
        <p14:creationId xmlns:p14="http://schemas.microsoft.com/office/powerpoint/2010/main" val="4699775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15</a:t>
            </a:fld>
            <a:endParaRPr lang="en-GB"/>
          </a:p>
        </p:txBody>
      </p:sp>
    </p:spTree>
    <p:extLst>
      <p:ext uri="{BB962C8B-B14F-4D97-AF65-F5344CB8AC3E}">
        <p14:creationId xmlns:p14="http://schemas.microsoft.com/office/powerpoint/2010/main" val="4185732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16</a:t>
            </a:fld>
            <a:endParaRPr lang="en-GB"/>
          </a:p>
        </p:txBody>
      </p:sp>
    </p:spTree>
    <p:extLst>
      <p:ext uri="{BB962C8B-B14F-4D97-AF65-F5344CB8AC3E}">
        <p14:creationId xmlns:p14="http://schemas.microsoft.com/office/powerpoint/2010/main" val="32063725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17</a:t>
            </a:fld>
            <a:endParaRPr lang="en-GB"/>
          </a:p>
        </p:txBody>
      </p:sp>
    </p:spTree>
    <p:extLst>
      <p:ext uri="{BB962C8B-B14F-4D97-AF65-F5344CB8AC3E}">
        <p14:creationId xmlns:p14="http://schemas.microsoft.com/office/powerpoint/2010/main" val="3123639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22</a:t>
            </a:fld>
            <a:endParaRPr lang="en-GB"/>
          </a:p>
        </p:txBody>
      </p:sp>
    </p:spTree>
    <p:extLst>
      <p:ext uri="{BB962C8B-B14F-4D97-AF65-F5344CB8AC3E}">
        <p14:creationId xmlns:p14="http://schemas.microsoft.com/office/powerpoint/2010/main" val="18974763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23</a:t>
            </a:fld>
            <a:endParaRPr lang="en-GB"/>
          </a:p>
        </p:txBody>
      </p:sp>
    </p:spTree>
    <p:extLst>
      <p:ext uri="{BB962C8B-B14F-4D97-AF65-F5344CB8AC3E}">
        <p14:creationId xmlns:p14="http://schemas.microsoft.com/office/powerpoint/2010/main" val="22238681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24</a:t>
            </a:fld>
            <a:endParaRPr lang="en-GB"/>
          </a:p>
        </p:txBody>
      </p:sp>
    </p:spTree>
    <p:extLst>
      <p:ext uri="{BB962C8B-B14F-4D97-AF65-F5344CB8AC3E}">
        <p14:creationId xmlns:p14="http://schemas.microsoft.com/office/powerpoint/2010/main" val="1295133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3</a:t>
            </a:fld>
            <a:endParaRPr lang="en-GB"/>
          </a:p>
        </p:txBody>
      </p:sp>
    </p:spTree>
    <p:extLst>
      <p:ext uri="{BB962C8B-B14F-4D97-AF65-F5344CB8AC3E}">
        <p14:creationId xmlns:p14="http://schemas.microsoft.com/office/powerpoint/2010/main" val="355091492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25</a:t>
            </a:fld>
            <a:endParaRPr lang="en-GB"/>
          </a:p>
        </p:txBody>
      </p:sp>
    </p:spTree>
    <p:extLst>
      <p:ext uri="{BB962C8B-B14F-4D97-AF65-F5344CB8AC3E}">
        <p14:creationId xmlns:p14="http://schemas.microsoft.com/office/powerpoint/2010/main" val="11449204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26</a:t>
            </a:fld>
            <a:endParaRPr lang="en-GB"/>
          </a:p>
        </p:txBody>
      </p:sp>
    </p:spTree>
    <p:extLst>
      <p:ext uri="{BB962C8B-B14F-4D97-AF65-F5344CB8AC3E}">
        <p14:creationId xmlns:p14="http://schemas.microsoft.com/office/powerpoint/2010/main" val="8637909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27</a:t>
            </a:fld>
            <a:endParaRPr lang="en-GB"/>
          </a:p>
        </p:txBody>
      </p:sp>
    </p:spTree>
    <p:extLst>
      <p:ext uri="{BB962C8B-B14F-4D97-AF65-F5344CB8AC3E}">
        <p14:creationId xmlns:p14="http://schemas.microsoft.com/office/powerpoint/2010/main" val="28634451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28</a:t>
            </a:fld>
            <a:endParaRPr lang="en-GB"/>
          </a:p>
        </p:txBody>
      </p:sp>
    </p:spTree>
    <p:extLst>
      <p:ext uri="{BB962C8B-B14F-4D97-AF65-F5344CB8AC3E}">
        <p14:creationId xmlns:p14="http://schemas.microsoft.com/office/powerpoint/2010/main" val="33065076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29</a:t>
            </a:fld>
            <a:endParaRPr lang="en-GB"/>
          </a:p>
        </p:txBody>
      </p:sp>
    </p:spTree>
    <p:extLst>
      <p:ext uri="{BB962C8B-B14F-4D97-AF65-F5344CB8AC3E}">
        <p14:creationId xmlns:p14="http://schemas.microsoft.com/office/powerpoint/2010/main" val="40288526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30</a:t>
            </a:fld>
            <a:endParaRPr lang="en-GB"/>
          </a:p>
        </p:txBody>
      </p:sp>
    </p:spTree>
    <p:extLst>
      <p:ext uri="{BB962C8B-B14F-4D97-AF65-F5344CB8AC3E}">
        <p14:creationId xmlns:p14="http://schemas.microsoft.com/office/powerpoint/2010/main" val="10853594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31</a:t>
            </a:fld>
            <a:endParaRPr lang="en-GB"/>
          </a:p>
        </p:txBody>
      </p:sp>
    </p:spTree>
    <p:extLst>
      <p:ext uri="{BB962C8B-B14F-4D97-AF65-F5344CB8AC3E}">
        <p14:creationId xmlns:p14="http://schemas.microsoft.com/office/powerpoint/2010/main" val="18442952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32</a:t>
            </a:fld>
            <a:endParaRPr lang="en-GB"/>
          </a:p>
        </p:txBody>
      </p:sp>
    </p:spTree>
    <p:extLst>
      <p:ext uri="{BB962C8B-B14F-4D97-AF65-F5344CB8AC3E}">
        <p14:creationId xmlns:p14="http://schemas.microsoft.com/office/powerpoint/2010/main" val="18593183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33</a:t>
            </a:fld>
            <a:endParaRPr lang="en-GB"/>
          </a:p>
        </p:txBody>
      </p:sp>
    </p:spTree>
    <p:extLst>
      <p:ext uri="{BB962C8B-B14F-4D97-AF65-F5344CB8AC3E}">
        <p14:creationId xmlns:p14="http://schemas.microsoft.com/office/powerpoint/2010/main" val="23271310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34</a:t>
            </a:fld>
            <a:endParaRPr lang="en-GB"/>
          </a:p>
        </p:txBody>
      </p:sp>
    </p:spTree>
    <p:extLst>
      <p:ext uri="{BB962C8B-B14F-4D97-AF65-F5344CB8AC3E}">
        <p14:creationId xmlns:p14="http://schemas.microsoft.com/office/powerpoint/2010/main" val="822124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4</a:t>
            </a:fld>
            <a:endParaRPr lang="en-GB"/>
          </a:p>
        </p:txBody>
      </p:sp>
    </p:spTree>
    <p:extLst>
      <p:ext uri="{BB962C8B-B14F-4D97-AF65-F5344CB8AC3E}">
        <p14:creationId xmlns:p14="http://schemas.microsoft.com/office/powerpoint/2010/main" val="18679062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35</a:t>
            </a:fld>
            <a:endParaRPr lang="en-GB"/>
          </a:p>
        </p:txBody>
      </p:sp>
    </p:spTree>
    <p:extLst>
      <p:ext uri="{BB962C8B-B14F-4D97-AF65-F5344CB8AC3E}">
        <p14:creationId xmlns:p14="http://schemas.microsoft.com/office/powerpoint/2010/main" val="220591040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36</a:t>
            </a:fld>
            <a:endParaRPr lang="en-GB"/>
          </a:p>
        </p:txBody>
      </p:sp>
    </p:spTree>
    <p:extLst>
      <p:ext uri="{BB962C8B-B14F-4D97-AF65-F5344CB8AC3E}">
        <p14:creationId xmlns:p14="http://schemas.microsoft.com/office/powerpoint/2010/main" val="105438503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37</a:t>
            </a:fld>
            <a:endParaRPr lang="en-GB"/>
          </a:p>
        </p:txBody>
      </p:sp>
    </p:spTree>
    <p:extLst>
      <p:ext uri="{BB962C8B-B14F-4D97-AF65-F5344CB8AC3E}">
        <p14:creationId xmlns:p14="http://schemas.microsoft.com/office/powerpoint/2010/main" val="323749241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38</a:t>
            </a:fld>
            <a:endParaRPr lang="en-GB"/>
          </a:p>
        </p:txBody>
      </p:sp>
    </p:spTree>
    <p:extLst>
      <p:ext uri="{BB962C8B-B14F-4D97-AF65-F5344CB8AC3E}">
        <p14:creationId xmlns:p14="http://schemas.microsoft.com/office/powerpoint/2010/main" val="2342376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5</a:t>
            </a:fld>
            <a:endParaRPr lang="en-GB"/>
          </a:p>
        </p:txBody>
      </p:sp>
    </p:spTree>
    <p:extLst>
      <p:ext uri="{BB962C8B-B14F-4D97-AF65-F5344CB8AC3E}">
        <p14:creationId xmlns:p14="http://schemas.microsoft.com/office/powerpoint/2010/main" val="4082770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6</a:t>
            </a:fld>
            <a:endParaRPr lang="en-GB"/>
          </a:p>
        </p:txBody>
      </p:sp>
    </p:spTree>
    <p:extLst>
      <p:ext uri="{BB962C8B-B14F-4D97-AF65-F5344CB8AC3E}">
        <p14:creationId xmlns:p14="http://schemas.microsoft.com/office/powerpoint/2010/main" val="457040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7</a:t>
            </a:fld>
            <a:endParaRPr lang="en-GB"/>
          </a:p>
        </p:txBody>
      </p:sp>
    </p:spTree>
    <p:extLst>
      <p:ext uri="{BB962C8B-B14F-4D97-AF65-F5344CB8AC3E}">
        <p14:creationId xmlns:p14="http://schemas.microsoft.com/office/powerpoint/2010/main" val="1774238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8</a:t>
            </a:fld>
            <a:endParaRPr lang="en-GB"/>
          </a:p>
        </p:txBody>
      </p:sp>
    </p:spTree>
    <p:extLst>
      <p:ext uri="{BB962C8B-B14F-4D97-AF65-F5344CB8AC3E}">
        <p14:creationId xmlns:p14="http://schemas.microsoft.com/office/powerpoint/2010/main" val="3596363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9</a:t>
            </a:fld>
            <a:endParaRPr lang="en-GB"/>
          </a:p>
        </p:txBody>
      </p:sp>
    </p:spTree>
    <p:extLst>
      <p:ext uri="{BB962C8B-B14F-4D97-AF65-F5344CB8AC3E}">
        <p14:creationId xmlns:p14="http://schemas.microsoft.com/office/powerpoint/2010/main" val="1848936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2F44CBB-42FD-4E05-9FE0-85905876372D}" type="slidenum">
              <a:rPr lang="en-GB" smtClean="0"/>
              <a:t>10</a:t>
            </a:fld>
            <a:endParaRPr lang="en-GB"/>
          </a:p>
        </p:txBody>
      </p:sp>
    </p:spTree>
    <p:extLst>
      <p:ext uri="{BB962C8B-B14F-4D97-AF65-F5344CB8AC3E}">
        <p14:creationId xmlns:p14="http://schemas.microsoft.com/office/powerpoint/2010/main" val="3050835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260412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256155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2991822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680844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extLst>
      <p:ext uri="{BB962C8B-B14F-4D97-AF65-F5344CB8AC3E}">
        <p14:creationId xmlns:p14="http://schemas.microsoft.com/office/powerpoint/2010/main" val="1343477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419871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623659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4163654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481281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9E02E-A450-4DF2-836A-FF6FD97F3419}" type="datetimeFigureOut">
              <a:rPr lang="en-GB" smtClean="0"/>
              <a:t>20/12/2021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289778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353062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0E9E02E-A450-4DF2-836A-FF6FD97F3419}" type="datetimeFigureOut">
              <a:rPr lang="en-GB" smtClean="0"/>
              <a:t>20/12/2021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368378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0E9E02E-A450-4DF2-836A-FF6FD97F3419}" type="datetimeFigureOut">
              <a:rPr lang="en-GB" smtClean="0"/>
              <a:t>20/12/2021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1531663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9E02E-A450-4DF2-836A-FF6FD97F3419}" type="datetimeFigureOut">
              <a:rPr lang="en-GB" smtClean="0"/>
              <a:t>20/12/2021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368546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943960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9E02E-A450-4DF2-836A-FF6FD97F3419}" type="datetimeFigureOut">
              <a:rPr lang="en-GB" smtClean="0"/>
              <a:t>20/12/2021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631578-36BE-4FF8-B3DB-5FE8B34D24DB}" type="slidenum">
              <a:rPr lang="en-GB" smtClean="0"/>
              <a:t>‹#›</a:t>
            </a:fld>
            <a:endParaRPr lang="en-GB"/>
          </a:p>
        </p:txBody>
      </p:sp>
    </p:spTree>
    <p:extLst>
      <p:ext uri="{BB962C8B-B14F-4D97-AF65-F5344CB8AC3E}">
        <p14:creationId xmlns:p14="http://schemas.microsoft.com/office/powerpoint/2010/main" val="275832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0E9E02E-A450-4DF2-836A-FF6FD97F3419}" type="datetimeFigureOut">
              <a:rPr lang="en-GB" smtClean="0"/>
              <a:t>20/12/2021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631578-36BE-4FF8-B3DB-5FE8B34D24DB}" type="slidenum">
              <a:rPr lang="en-GB" smtClean="0"/>
              <a:t>‹#›</a:t>
            </a:fld>
            <a:endParaRPr lang="en-GB"/>
          </a:p>
        </p:txBody>
      </p:sp>
    </p:spTree>
    <p:extLst>
      <p:ext uri="{BB962C8B-B14F-4D97-AF65-F5344CB8AC3E}">
        <p14:creationId xmlns:p14="http://schemas.microsoft.com/office/powerpoint/2010/main" val="399722167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CC81C-8637-40F7-B983-CC28626285FD}"/>
              </a:ext>
            </a:extLst>
          </p:cNvPr>
          <p:cNvSpPr>
            <a:spLocks noGrp="1"/>
          </p:cNvSpPr>
          <p:nvPr>
            <p:ph type="ctrTitle"/>
          </p:nvPr>
        </p:nvSpPr>
        <p:spPr/>
        <p:txBody>
          <a:bodyPr>
            <a:normAutofit fontScale="90000"/>
          </a:bodyPr>
          <a:lstStyle/>
          <a:p>
            <a:r>
              <a:rPr lang="en-GB" dirty="0"/>
              <a:t>Spring term 2020</a:t>
            </a:r>
            <a:br>
              <a:rPr lang="en-GB" dirty="0"/>
            </a:br>
            <a:r>
              <a:rPr lang="en-GB" dirty="0"/>
              <a:t>Lesson Nine</a:t>
            </a:r>
            <a:br>
              <a:rPr lang="en-GB" dirty="0"/>
            </a:br>
            <a:r>
              <a:rPr lang="en-GB" dirty="0"/>
              <a:t>Epistle of Paul to the Romans </a:t>
            </a:r>
          </a:p>
        </p:txBody>
      </p:sp>
      <p:sp>
        <p:nvSpPr>
          <p:cNvPr id="3" name="Subtitle 2">
            <a:extLst>
              <a:ext uri="{FF2B5EF4-FFF2-40B4-BE49-F238E27FC236}">
                <a16:creationId xmlns:a16="http://schemas.microsoft.com/office/drawing/2014/main" id="{A0FCD659-B40B-4C2B-8335-BC4976E491BC}"/>
              </a:ext>
            </a:extLst>
          </p:cNvPr>
          <p:cNvSpPr>
            <a:spLocks noGrp="1"/>
          </p:cNvSpPr>
          <p:nvPr>
            <p:ph type="subTitle" idx="1"/>
          </p:nvPr>
        </p:nvSpPr>
        <p:spPr/>
        <p:txBody>
          <a:bodyPr/>
          <a:lstStyle/>
          <a:p>
            <a:r>
              <a:rPr lang="en-GB" dirty="0">
                <a:solidFill>
                  <a:prstClr val="black">
                    <a:lumMod val="65000"/>
                    <a:lumOff val="35000"/>
                  </a:prstClr>
                </a:solidFill>
              </a:rPr>
              <a:t>Mountjoy bible school</a:t>
            </a:r>
            <a:br>
              <a:rPr lang="en-GB" dirty="0">
                <a:solidFill>
                  <a:prstClr val="black">
                    <a:lumMod val="65000"/>
                    <a:lumOff val="35000"/>
                  </a:prstClr>
                </a:solidFill>
              </a:rPr>
            </a:br>
            <a:r>
              <a:rPr lang="en-GB" dirty="0">
                <a:solidFill>
                  <a:prstClr val="black">
                    <a:lumMod val="65000"/>
                    <a:lumOff val="35000"/>
                  </a:prstClr>
                </a:solidFill>
              </a:rPr>
              <a:t>Weymouth class of 2019</a:t>
            </a:r>
            <a:br>
              <a:rPr lang="en-GB" dirty="0">
                <a:solidFill>
                  <a:prstClr val="black">
                    <a:lumMod val="65000"/>
                    <a:lumOff val="35000"/>
                  </a:prstClr>
                </a:solidFill>
              </a:rPr>
            </a:br>
            <a:r>
              <a:rPr lang="en-GB" dirty="0"/>
              <a:t>Autumn term 2020</a:t>
            </a:r>
          </a:p>
          <a:p>
            <a:endParaRPr lang="en-GB" dirty="0"/>
          </a:p>
        </p:txBody>
      </p:sp>
    </p:spTree>
    <p:extLst>
      <p:ext uri="{BB962C8B-B14F-4D97-AF65-F5344CB8AC3E}">
        <p14:creationId xmlns:p14="http://schemas.microsoft.com/office/powerpoint/2010/main" val="4118740235"/>
      </p:ext>
    </p:extLst>
  </p:cSld>
  <p:clrMapOvr>
    <a:masterClrMapping/>
  </p:clrMapOvr>
  <mc:AlternateContent xmlns:mc="http://schemas.openxmlformats.org/markup-compatibility/2006" xmlns:p14="http://schemas.microsoft.com/office/powerpoint/2010/main">
    <mc:Choice Requires="p14">
      <p:transition spd="slow" p14:dur="2000" advTm="2761"/>
    </mc:Choice>
    <mc:Fallback xmlns="">
      <p:transition spd="slow" advTm="276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18</a:t>
            </a:r>
            <a:r>
              <a:rPr lang="en-GB" sz="2800" dirty="0"/>
              <a:t>For I consider that the sufferings of this present time are not worth comparing with the glory that is to be revealed to us. </a:t>
            </a:r>
          </a:p>
          <a:p>
            <a:r>
              <a:rPr lang="en-GB" sz="2800" dirty="0"/>
              <a:t>Another example of the ‘book keeping calculation’ of the Apostle Paul</a:t>
            </a:r>
          </a:p>
          <a:p>
            <a:r>
              <a:rPr lang="en-GB" sz="2800" dirty="0"/>
              <a:t>Remember chapter 6:11 ‘Reckon(</a:t>
            </a:r>
            <a:r>
              <a:rPr lang="en-GB" sz="2800" i="1" dirty="0"/>
              <a:t>logizomai</a:t>
            </a:r>
            <a:r>
              <a:rPr lang="en-GB" sz="2800" dirty="0"/>
              <a:t>) ye also yourselves to be dead indeed unto sin, but alive unto God through Jesus Christ our Lord’</a:t>
            </a:r>
          </a:p>
          <a:p>
            <a:r>
              <a:rPr lang="en-GB" sz="2800" dirty="0"/>
              <a:t>Now I consider(</a:t>
            </a:r>
            <a:r>
              <a:rPr lang="en-GB" sz="2800" i="1" dirty="0"/>
              <a:t>logizomai</a:t>
            </a:r>
            <a:r>
              <a:rPr lang="en-GB" sz="2800" dirty="0"/>
              <a:t>) the sufferings and the glory</a:t>
            </a:r>
          </a:p>
          <a:p>
            <a:endParaRPr lang="en-GB" sz="2800" dirty="0"/>
          </a:p>
          <a:p>
            <a:endParaRPr lang="en-GB" sz="2800" dirty="0"/>
          </a:p>
          <a:p>
            <a:endParaRPr lang="en-GB" sz="2800" dirty="0"/>
          </a:p>
          <a:p>
            <a:endParaRPr lang="en-GB" sz="2800" dirty="0"/>
          </a:p>
        </p:txBody>
      </p:sp>
    </p:spTree>
    <p:custDataLst>
      <p:tags r:id="rId1"/>
    </p:custDataLst>
    <p:extLst>
      <p:ext uri="{BB962C8B-B14F-4D97-AF65-F5344CB8AC3E}">
        <p14:creationId xmlns:p14="http://schemas.microsoft.com/office/powerpoint/2010/main" val="3576302172"/>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Are not worth comparing with the glory that is to be revealed to us. </a:t>
            </a:r>
          </a:p>
          <a:p>
            <a:r>
              <a:rPr lang="en-GB" sz="2800" dirty="0"/>
              <a:t>After careful calculation, our present sufferings are far outweighed by the glory that will be revealed in (as well as to and through) us. </a:t>
            </a:r>
          </a:p>
          <a:p>
            <a:r>
              <a:rPr lang="en-GB" sz="2800" dirty="0"/>
              <a:t>This future glory is so great that present sufferings are insignificant by comparison. </a:t>
            </a:r>
          </a:p>
          <a:p>
            <a:r>
              <a:rPr lang="en-GB" sz="2800" dirty="0"/>
              <a:t>Also the glory is forever, whereas the suffering is temporary and light (2 Cor. 4:17). </a:t>
            </a:r>
          </a:p>
          <a:p>
            <a:endParaRPr lang="en-GB" sz="2800" dirty="0"/>
          </a:p>
          <a:p>
            <a:endParaRPr lang="en-GB" sz="2800" dirty="0"/>
          </a:p>
          <a:p>
            <a:endParaRPr lang="en-GB" sz="2800" dirty="0"/>
          </a:p>
        </p:txBody>
      </p:sp>
    </p:spTree>
    <p:custDataLst>
      <p:tags r:id="rId1"/>
    </p:custDataLst>
    <p:extLst>
      <p:ext uri="{BB962C8B-B14F-4D97-AF65-F5344CB8AC3E}">
        <p14:creationId xmlns:p14="http://schemas.microsoft.com/office/powerpoint/2010/main" val="3163803470"/>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For this light momentary affliction is preparing for us an eternal weight of glory beyond all comparison, 2 Corinthians 4:17 (ESV)</a:t>
            </a:r>
          </a:p>
          <a:p>
            <a:r>
              <a:rPr lang="en-GB" sz="2800" dirty="0"/>
              <a:t>This truth can help us endure the sufferings but the verse is also an introduction to an almost unbelievable truth</a:t>
            </a:r>
          </a:p>
          <a:p>
            <a:r>
              <a:rPr lang="en-GB" sz="2800" dirty="0"/>
              <a:t>In the purposes of God there is a direct relationship between the ‘Sons of God’ and the whole Creation, both in their afflictions and in their future glory.</a:t>
            </a:r>
          </a:p>
          <a:p>
            <a:endParaRPr lang="en-GB" sz="2800" dirty="0"/>
          </a:p>
          <a:p>
            <a:endParaRPr lang="en-GB" sz="2800" dirty="0"/>
          </a:p>
          <a:p>
            <a:endParaRPr lang="en-GB" sz="2800" dirty="0"/>
          </a:p>
        </p:txBody>
      </p:sp>
    </p:spTree>
    <p:custDataLst>
      <p:tags r:id="rId1"/>
    </p:custDataLst>
    <p:extLst>
      <p:ext uri="{BB962C8B-B14F-4D97-AF65-F5344CB8AC3E}">
        <p14:creationId xmlns:p14="http://schemas.microsoft.com/office/powerpoint/2010/main" val="2224361399"/>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19</a:t>
            </a:r>
            <a:r>
              <a:rPr lang="en-GB" sz="2800" dirty="0"/>
              <a:t>For the creation waits with eager longing for the revealing of the sons of God. </a:t>
            </a:r>
          </a:p>
          <a:p>
            <a:r>
              <a:rPr lang="en-GB" sz="2800" dirty="0"/>
              <a:t>Planet earth is waiting for a great crisis event</a:t>
            </a:r>
          </a:p>
          <a:p>
            <a:r>
              <a:rPr lang="en-GB" sz="2800" dirty="0"/>
              <a:t>The future of the earth is linked to the future of redeemed mankind because the fall of man brought the fall of the earth</a:t>
            </a:r>
          </a:p>
          <a:p>
            <a:r>
              <a:rPr lang="en-GB" sz="2800" dirty="0"/>
              <a:t>And to Adam he said, “Because you have listened to the voice of your wife and have eaten of the tree of which I commanded you, ‘You shall not eat of it,’ cursed is the ground because of you; Genesis 3:17(ESV) </a:t>
            </a:r>
          </a:p>
          <a:p>
            <a:endParaRPr lang="en-GB" dirty="0"/>
          </a:p>
          <a:p>
            <a:endParaRPr lang="en-GB" sz="2800" dirty="0"/>
          </a:p>
        </p:txBody>
      </p:sp>
    </p:spTree>
    <p:custDataLst>
      <p:tags r:id="rId1"/>
    </p:custDataLst>
    <p:extLst>
      <p:ext uri="{BB962C8B-B14F-4D97-AF65-F5344CB8AC3E}">
        <p14:creationId xmlns:p14="http://schemas.microsoft.com/office/powerpoint/2010/main" val="3414453257"/>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If the fall of man brought a sentence of judgement upon the earth (Gen. 3:17-19). </a:t>
            </a:r>
          </a:p>
          <a:p>
            <a:r>
              <a:rPr lang="en-GB" sz="2800" dirty="0"/>
              <a:t>Now in Romans 8:19-21 Paul demonstrated that this relationship between man and his home has a future aspect in connection with God’s programme of salvation for people. </a:t>
            </a:r>
          </a:p>
          <a:p>
            <a:r>
              <a:rPr lang="en-GB" sz="2800" dirty="0"/>
              <a:t>The Creation waits in eager expectation (</a:t>
            </a:r>
            <a:r>
              <a:rPr lang="en-GB" sz="2800" i="1" dirty="0" err="1"/>
              <a:t>apokaradokia</a:t>
            </a:r>
            <a:r>
              <a:rPr lang="en-GB" sz="2800" dirty="0"/>
              <a:t>); waiting with the head stretched forwards</a:t>
            </a:r>
          </a:p>
        </p:txBody>
      </p:sp>
    </p:spTree>
    <p:custDataLst>
      <p:tags r:id="rId1"/>
    </p:custDataLst>
    <p:extLst>
      <p:ext uri="{BB962C8B-B14F-4D97-AF65-F5344CB8AC3E}">
        <p14:creationId xmlns:p14="http://schemas.microsoft.com/office/powerpoint/2010/main" val="1497996103"/>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Eagerly waiting (</a:t>
            </a:r>
            <a:r>
              <a:rPr lang="en-GB" sz="2800" i="1" dirty="0" err="1"/>
              <a:t>apekdechomai</a:t>
            </a:r>
            <a:r>
              <a:rPr lang="en-GB" sz="2800" dirty="0"/>
              <a:t>) is used seven times in the New Testament, each time to refer to Christ’s return (Rom. 8:19, 23, 25; 1 Cor. 1:7; Gal. 5:5; Phil. 3:20; Heb. 9:28). </a:t>
            </a:r>
          </a:p>
          <a:p>
            <a:r>
              <a:rPr lang="en-GB" sz="2800" dirty="0"/>
              <a:t>The revealing of the sons of God will occur when Christ returns for His own. They will share His glory (Rom. 8:18; Col. 1:27; 3:4; Heb. 2:10)</a:t>
            </a:r>
          </a:p>
          <a:p>
            <a:r>
              <a:rPr lang="en-GB" sz="2800" dirty="0"/>
              <a:t>To them God chose to make known how great among the Gentiles are the riches of the glory of this mystery, which is Christ in you, the hope of glory. Colossians 1:27 (ESV)</a:t>
            </a:r>
          </a:p>
          <a:p>
            <a:endParaRPr lang="en-GB" sz="2800" dirty="0"/>
          </a:p>
          <a:p>
            <a:endParaRPr lang="en-GB" sz="2800" dirty="0"/>
          </a:p>
          <a:p>
            <a:r>
              <a:rPr lang="en-GB" sz="2800" dirty="0"/>
              <a:t>All of nature (inanimate and animate) is personified as waiting eagerly for that time.</a:t>
            </a:r>
          </a:p>
          <a:p>
            <a:r>
              <a:rPr lang="en-GB" sz="2800" dirty="0"/>
              <a:t>The reason for this eager anticipation is stated in verse 20. </a:t>
            </a:r>
          </a:p>
        </p:txBody>
      </p:sp>
    </p:spTree>
    <p:custDataLst>
      <p:tags r:id="rId1"/>
    </p:custDataLst>
    <p:extLst>
      <p:ext uri="{BB962C8B-B14F-4D97-AF65-F5344CB8AC3E}">
        <p14:creationId xmlns:p14="http://schemas.microsoft.com/office/powerpoint/2010/main" val="1213722662"/>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When Christ who is your life appears, then you also will appear with him in glory. Colossians 3:4 (ESV)</a:t>
            </a:r>
          </a:p>
          <a:p>
            <a:r>
              <a:rPr lang="en-GB" sz="2800" dirty="0"/>
              <a:t>For it was fitting that he, for whom and by whom all things exist, in bringing many sons to glory, should make the founder of their salvation perfect through suffering. Hebrews 2:10 (ESV)</a:t>
            </a:r>
          </a:p>
          <a:p>
            <a:r>
              <a:rPr lang="en-GB" sz="2800" dirty="0"/>
              <a:t>All of nature (inanimate and animate) is personified as waiting eagerly for that time.</a:t>
            </a:r>
          </a:p>
          <a:p>
            <a:r>
              <a:rPr lang="en-GB" sz="2800" dirty="0"/>
              <a:t>The reason for this eager anticipation is stated in verse 20. </a:t>
            </a:r>
          </a:p>
        </p:txBody>
      </p:sp>
    </p:spTree>
    <p:custDataLst>
      <p:tags r:id="rId1"/>
    </p:custDataLst>
    <p:extLst>
      <p:ext uri="{BB962C8B-B14F-4D97-AF65-F5344CB8AC3E}">
        <p14:creationId xmlns:p14="http://schemas.microsoft.com/office/powerpoint/2010/main" val="3238305634"/>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20</a:t>
            </a:r>
            <a:r>
              <a:rPr lang="en-GB" sz="2800" dirty="0"/>
              <a:t>For the creation was subjected to futility, not willingly, but because of him who subjected it, in hope </a:t>
            </a:r>
          </a:p>
          <a:p>
            <a:r>
              <a:rPr lang="en-GB" sz="2800" dirty="0"/>
              <a:t>The word futility (</a:t>
            </a:r>
            <a:r>
              <a:rPr lang="en-GB" sz="2800" i="1" dirty="0" err="1"/>
              <a:t>mataiotis</a:t>
            </a:r>
            <a:r>
              <a:rPr lang="en-GB" sz="2800" dirty="0"/>
              <a:t>) is interesting meaning devoid of truth, depraved, frail, lacking in strength</a:t>
            </a:r>
          </a:p>
          <a:p>
            <a:r>
              <a:rPr lang="en-GB" sz="2800" dirty="0"/>
              <a:t>Our home is now a fragile place because God has decreed it to be no longer paradise but cursed</a:t>
            </a:r>
          </a:p>
          <a:p>
            <a:r>
              <a:rPr lang="en-GB" sz="2800" dirty="0"/>
              <a:t>The earth of course is impersonal but is presented as personified as waiting eagerly </a:t>
            </a:r>
          </a:p>
        </p:txBody>
      </p:sp>
    </p:spTree>
    <p:custDataLst>
      <p:tags r:id="rId1"/>
    </p:custDataLst>
    <p:extLst>
      <p:ext uri="{BB962C8B-B14F-4D97-AF65-F5344CB8AC3E}">
        <p14:creationId xmlns:p14="http://schemas.microsoft.com/office/powerpoint/2010/main" val="109376645"/>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E4584F-37B7-4D5B-9F86-9385DD82039F}"/>
              </a:ext>
            </a:extLst>
          </p:cNvPr>
          <p:cNvSpPr>
            <a:spLocks noGrp="1"/>
          </p:cNvSpPr>
          <p:nvPr>
            <p:ph type="title"/>
          </p:nvPr>
        </p:nvSpPr>
        <p:spPr/>
        <p:txBody>
          <a:bodyPr/>
          <a:lstStyle/>
          <a:p>
            <a:r>
              <a:rPr lang="en-US" dirty="0"/>
              <a:t>A fragile world</a:t>
            </a:r>
            <a:endParaRPr lang="en-GB" dirty="0"/>
          </a:p>
        </p:txBody>
      </p:sp>
      <p:pic>
        <p:nvPicPr>
          <p:cNvPr id="3" name="Picture Placeholder 2" descr="A polar bear standing next to a body of water&#10;&#10;Description automatically generated">
            <a:extLst>
              <a:ext uri="{FF2B5EF4-FFF2-40B4-BE49-F238E27FC236}">
                <a16:creationId xmlns:a16="http://schemas.microsoft.com/office/drawing/2014/main" id="{CB3B58B2-43AB-4E72-9398-1F33B5AA39A5}"/>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7547" b="17547"/>
          <a:stretch>
            <a:fillRect/>
          </a:stretch>
        </p:blipFill>
        <p:spPr/>
      </p:pic>
      <p:sp>
        <p:nvSpPr>
          <p:cNvPr id="6" name="Text Placeholder 5">
            <a:extLst>
              <a:ext uri="{FF2B5EF4-FFF2-40B4-BE49-F238E27FC236}">
                <a16:creationId xmlns:a16="http://schemas.microsoft.com/office/drawing/2014/main" id="{DDA272E5-31DC-458D-A1B9-B37454A2D7AF}"/>
              </a:ext>
            </a:extLst>
          </p:cNvPr>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3474067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E4584F-37B7-4D5B-9F86-9385DD82039F}"/>
              </a:ext>
            </a:extLst>
          </p:cNvPr>
          <p:cNvSpPr>
            <a:spLocks noGrp="1"/>
          </p:cNvSpPr>
          <p:nvPr>
            <p:ph type="title"/>
          </p:nvPr>
        </p:nvSpPr>
        <p:spPr/>
        <p:txBody>
          <a:bodyPr/>
          <a:lstStyle/>
          <a:p>
            <a:r>
              <a:rPr lang="en-US" dirty="0"/>
              <a:t>A fragile world</a:t>
            </a:r>
            <a:endParaRPr lang="en-GB" dirty="0"/>
          </a:p>
        </p:txBody>
      </p:sp>
      <p:pic>
        <p:nvPicPr>
          <p:cNvPr id="8" name="Picture Placeholder 7" descr="A close up of a snow covered mountain&#10;&#10;Description automatically generated">
            <a:extLst>
              <a:ext uri="{FF2B5EF4-FFF2-40B4-BE49-F238E27FC236}">
                <a16:creationId xmlns:a16="http://schemas.microsoft.com/office/drawing/2014/main" id="{CC2BC9FF-0E48-4D6A-848E-CB6DADD98C73}"/>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1399" b="11399"/>
          <a:stretch>
            <a:fillRect/>
          </a:stretch>
        </p:blipFill>
        <p:spPr/>
      </p:pic>
      <p:sp>
        <p:nvSpPr>
          <p:cNvPr id="6" name="Text Placeholder 5">
            <a:extLst>
              <a:ext uri="{FF2B5EF4-FFF2-40B4-BE49-F238E27FC236}">
                <a16:creationId xmlns:a16="http://schemas.microsoft.com/office/drawing/2014/main" id="{DDA272E5-31DC-458D-A1B9-B37454A2D7AF}"/>
              </a:ext>
            </a:extLst>
          </p:cNvPr>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3231667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Romans 8:17–27 (ESV) </a:t>
            </a:r>
          </a:p>
          <a:p>
            <a:r>
              <a:rPr lang="en-GB" sz="2800" baseline="30000" dirty="0"/>
              <a:t>17</a:t>
            </a:r>
            <a:r>
              <a:rPr lang="en-GB" sz="2800" dirty="0"/>
              <a:t>and if children, then heirs—heirs of God and fellow heirs with Christ, provided we suffer with him in order that we may also be glorified with him. </a:t>
            </a:r>
          </a:p>
          <a:p>
            <a:r>
              <a:rPr lang="en-GB" sz="2800" baseline="30000" dirty="0"/>
              <a:t>18</a:t>
            </a:r>
            <a:r>
              <a:rPr lang="en-GB" sz="2800" dirty="0"/>
              <a:t>For I consider that the sufferings of this present time are not worth comparing with the glory that is to be revealed to us. </a:t>
            </a:r>
          </a:p>
          <a:p>
            <a:r>
              <a:rPr lang="en-GB" sz="2800" baseline="30000" dirty="0"/>
              <a:t>19</a:t>
            </a:r>
            <a:r>
              <a:rPr lang="en-GB" sz="2800" dirty="0"/>
              <a:t>For the creation waits with eager longing for the revealing of the sons of God. </a:t>
            </a:r>
          </a:p>
        </p:txBody>
      </p:sp>
    </p:spTree>
    <p:custDataLst>
      <p:tags r:id="rId1"/>
    </p:custDataLst>
    <p:extLst>
      <p:ext uri="{BB962C8B-B14F-4D97-AF65-F5344CB8AC3E}">
        <p14:creationId xmlns:p14="http://schemas.microsoft.com/office/powerpoint/2010/main" val="660735756"/>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E4584F-37B7-4D5B-9F86-9385DD82039F}"/>
              </a:ext>
            </a:extLst>
          </p:cNvPr>
          <p:cNvSpPr>
            <a:spLocks noGrp="1"/>
          </p:cNvSpPr>
          <p:nvPr>
            <p:ph type="title"/>
          </p:nvPr>
        </p:nvSpPr>
        <p:spPr/>
        <p:txBody>
          <a:bodyPr/>
          <a:lstStyle/>
          <a:p>
            <a:r>
              <a:rPr lang="en-US" dirty="0"/>
              <a:t>A fragile world</a:t>
            </a:r>
            <a:endParaRPr lang="en-GB" dirty="0"/>
          </a:p>
        </p:txBody>
      </p:sp>
      <p:pic>
        <p:nvPicPr>
          <p:cNvPr id="3" name="Picture Placeholder 2" descr="A person standing on a rocky beach&#10;&#10;Description automatically generated">
            <a:extLst>
              <a:ext uri="{FF2B5EF4-FFF2-40B4-BE49-F238E27FC236}">
                <a16:creationId xmlns:a16="http://schemas.microsoft.com/office/drawing/2014/main" id="{C081DC3A-C0B9-4DF6-9A21-2D7DC71E5C89}"/>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1399" b="11399"/>
          <a:stretch>
            <a:fillRect/>
          </a:stretch>
        </p:blipFill>
        <p:spPr/>
      </p:pic>
      <p:sp>
        <p:nvSpPr>
          <p:cNvPr id="6" name="Text Placeholder 5">
            <a:extLst>
              <a:ext uri="{FF2B5EF4-FFF2-40B4-BE49-F238E27FC236}">
                <a16:creationId xmlns:a16="http://schemas.microsoft.com/office/drawing/2014/main" id="{DDA272E5-31DC-458D-A1B9-B37454A2D7AF}"/>
              </a:ext>
            </a:extLst>
          </p:cNvPr>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39973771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E4584F-37B7-4D5B-9F86-9385DD82039F}"/>
              </a:ext>
            </a:extLst>
          </p:cNvPr>
          <p:cNvSpPr>
            <a:spLocks noGrp="1"/>
          </p:cNvSpPr>
          <p:nvPr>
            <p:ph type="title"/>
          </p:nvPr>
        </p:nvSpPr>
        <p:spPr/>
        <p:txBody>
          <a:bodyPr/>
          <a:lstStyle/>
          <a:p>
            <a:r>
              <a:rPr lang="en-US" dirty="0"/>
              <a:t>A fragile world</a:t>
            </a:r>
            <a:endParaRPr lang="en-GB" dirty="0"/>
          </a:p>
        </p:txBody>
      </p:sp>
      <p:pic>
        <p:nvPicPr>
          <p:cNvPr id="3" name="Picture Placeholder 2" descr="A sunset in the background&#10;&#10;Description automatically generated">
            <a:extLst>
              <a:ext uri="{FF2B5EF4-FFF2-40B4-BE49-F238E27FC236}">
                <a16:creationId xmlns:a16="http://schemas.microsoft.com/office/drawing/2014/main" id="{198BEF56-CBAC-4A08-92AD-1CB3C69787F8}"/>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7516" b="17516"/>
          <a:stretch>
            <a:fillRect/>
          </a:stretch>
        </p:blipFill>
        <p:spPr/>
      </p:pic>
      <p:sp>
        <p:nvSpPr>
          <p:cNvPr id="6" name="Text Placeholder 5">
            <a:extLst>
              <a:ext uri="{FF2B5EF4-FFF2-40B4-BE49-F238E27FC236}">
                <a16:creationId xmlns:a16="http://schemas.microsoft.com/office/drawing/2014/main" id="{DDA272E5-31DC-458D-A1B9-B37454A2D7AF}"/>
              </a:ext>
            </a:extLst>
          </p:cNvPr>
          <p:cNvSpPr>
            <a:spLocks noGrp="1"/>
          </p:cNvSpPr>
          <p:nvPr>
            <p:ph type="body" sz="half" idx="2"/>
          </p:nvPr>
        </p:nvSpPr>
        <p:spPr/>
        <p:txBody>
          <a:bodyPr/>
          <a:lstStyle/>
          <a:p>
            <a:endParaRPr lang="en-GB"/>
          </a:p>
        </p:txBody>
      </p:sp>
    </p:spTree>
    <p:extLst>
      <p:ext uri="{BB962C8B-B14F-4D97-AF65-F5344CB8AC3E}">
        <p14:creationId xmlns:p14="http://schemas.microsoft.com/office/powerpoint/2010/main" val="1775296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21</a:t>
            </a:r>
            <a:r>
              <a:rPr lang="en-GB" sz="2800" dirty="0"/>
              <a:t>that the creation itself will be set free from its bondage to corruption and obtain the freedom of the glory of the children of God. </a:t>
            </a:r>
          </a:p>
          <a:p>
            <a:r>
              <a:rPr lang="en-GB" sz="2800" dirty="0"/>
              <a:t>This bondage to decay was a decree of God, the sovereign Creator, who subjected it.</a:t>
            </a:r>
          </a:p>
          <a:p>
            <a:r>
              <a:rPr lang="en-GB" sz="2800" dirty="0"/>
              <a:t>And yet it was in hope, that is, in anticipation of a coming day when the “frustration” would be removed </a:t>
            </a:r>
          </a:p>
          <a:p>
            <a:endParaRPr lang="en-GB" sz="2800" dirty="0"/>
          </a:p>
        </p:txBody>
      </p:sp>
    </p:spTree>
    <p:custDataLst>
      <p:tags r:id="rId1"/>
    </p:custDataLst>
    <p:extLst>
      <p:ext uri="{BB962C8B-B14F-4D97-AF65-F5344CB8AC3E}">
        <p14:creationId xmlns:p14="http://schemas.microsoft.com/office/powerpoint/2010/main" val="2775832364"/>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When God’s programme of salvation for people is completed and the children of God together experience their glorious freedom from sin, Satan, and physical decay, then the Creation itself will be liberated from its bondage to decay. </a:t>
            </a:r>
          </a:p>
          <a:p>
            <a:r>
              <a:rPr lang="en-GB" sz="2800" dirty="0"/>
              <a:t>Because God’s programme of salvation for people is one of a new Creation; </a:t>
            </a:r>
          </a:p>
          <a:p>
            <a:r>
              <a:rPr lang="en-GB" sz="2800" dirty="0"/>
              <a:t>‘Therefore, if anyone is in Christ, he is a new creation. The old has passed away; behold, the new has come.’ 2 Cor. 5:17</a:t>
            </a:r>
          </a:p>
          <a:p>
            <a:r>
              <a:rPr lang="en-GB" sz="2800" dirty="0"/>
              <a:t>The physical world will also be recreated </a:t>
            </a:r>
          </a:p>
          <a:p>
            <a:endParaRPr lang="en-GB" sz="2800" dirty="0"/>
          </a:p>
          <a:p>
            <a:endParaRPr lang="en-GB" sz="2800" dirty="0"/>
          </a:p>
          <a:p>
            <a:endParaRPr lang="en-GB" sz="2800" dirty="0"/>
          </a:p>
          <a:p>
            <a:endParaRPr lang="en-GB" sz="2800" dirty="0"/>
          </a:p>
        </p:txBody>
      </p:sp>
    </p:spTree>
    <p:custDataLst>
      <p:tags r:id="rId1"/>
    </p:custDataLst>
    <p:extLst>
      <p:ext uri="{BB962C8B-B14F-4D97-AF65-F5344CB8AC3E}">
        <p14:creationId xmlns:p14="http://schemas.microsoft.com/office/powerpoint/2010/main" val="1573008099"/>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And he who was seated on the throne said, “Behold, I am making all things new.” Also he said, “Write this down, for these words are trustworthy and true.” Revelation 21:5 (ESV)</a:t>
            </a:r>
          </a:p>
          <a:p>
            <a:r>
              <a:rPr lang="en-GB" sz="2800" dirty="0"/>
              <a:t>This will take place in two stages. First will be the renovation of the present creation when Jesus returns to set up his millennial kingdom</a:t>
            </a:r>
          </a:p>
          <a:p>
            <a:r>
              <a:rPr lang="en-GB" sz="2800" dirty="0"/>
              <a:t>Isaiah 35:1–2 (ESV)</a:t>
            </a:r>
          </a:p>
          <a:p>
            <a:r>
              <a:rPr lang="en-GB" sz="2800" dirty="0"/>
              <a:t>The wilderness and the dry land shall be glad; the desert shall rejoice and blossom like the crocus; </a:t>
            </a:r>
          </a:p>
          <a:p>
            <a:endParaRPr lang="en-GB" sz="2800" dirty="0"/>
          </a:p>
        </p:txBody>
      </p:sp>
    </p:spTree>
    <p:custDataLst>
      <p:tags r:id="rId1"/>
    </p:custDataLst>
    <p:extLst>
      <p:ext uri="{BB962C8B-B14F-4D97-AF65-F5344CB8AC3E}">
        <p14:creationId xmlns:p14="http://schemas.microsoft.com/office/powerpoint/2010/main" val="4066388479"/>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it shall blossom abundantly and rejoice with joy and singing. The glory of Lebanon shall be given to it, the majesty of Carmel and Sharon. They shall see the glory of the LORD, the majesty of our God.</a:t>
            </a:r>
          </a:p>
          <a:p>
            <a:r>
              <a:rPr lang="en-GB" sz="2800" dirty="0"/>
              <a:t>Isaiah 35:5–7 (ESV)</a:t>
            </a:r>
          </a:p>
          <a:p>
            <a:r>
              <a:rPr lang="en-GB" sz="2800" dirty="0"/>
              <a:t>Then the eyes of the blind shall be opened, and the ears of the deaf unstopped; </a:t>
            </a:r>
          </a:p>
          <a:p>
            <a:r>
              <a:rPr lang="en-GB" sz="2800" dirty="0"/>
              <a:t>then shall the lame man leap like a deer, and the tongue of the mute sing for joy. For waters break forth in the wilderness, and streams in the desert; </a:t>
            </a:r>
          </a:p>
          <a:p>
            <a:endParaRPr lang="en-GB" sz="2800" dirty="0"/>
          </a:p>
          <a:p>
            <a:endParaRPr lang="en-GB" sz="2800" dirty="0"/>
          </a:p>
          <a:p>
            <a:endParaRPr lang="en-GB" sz="2800" dirty="0"/>
          </a:p>
        </p:txBody>
      </p:sp>
    </p:spTree>
    <p:custDataLst>
      <p:tags r:id="rId1"/>
    </p:custDataLst>
    <p:extLst>
      <p:ext uri="{BB962C8B-B14F-4D97-AF65-F5344CB8AC3E}">
        <p14:creationId xmlns:p14="http://schemas.microsoft.com/office/powerpoint/2010/main" val="2395150706"/>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the burning sand shall become a pool, and the thirsty ground springs of water; in the haunt of jackals, where they lie down, the grass shall become reeds and rushes.</a:t>
            </a:r>
          </a:p>
          <a:p>
            <a:r>
              <a:rPr lang="en-GB" sz="2800" dirty="0"/>
              <a:t>“Behold, the days are coming,” declares the LORD, “when the </a:t>
            </a:r>
            <a:r>
              <a:rPr lang="en-GB" sz="2800" dirty="0" err="1"/>
              <a:t>plowman</a:t>
            </a:r>
            <a:r>
              <a:rPr lang="en-GB" sz="2800" dirty="0"/>
              <a:t> shall overtake the reaper and the </a:t>
            </a:r>
            <a:r>
              <a:rPr lang="en-GB" sz="2800" dirty="0" err="1"/>
              <a:t>treader</a:t>
            </a:r>
            <a:r>
              <a:rPr lang="en-GB" sz="2800" dirty="0"/>
              <a:t> of grapes him who sows the seed; the mountains shall drip sweet wine, and all the hills shall flow with it. Amos 9:13 (ESV)</a:t>
            </a:r>
          </a:p>
          <a:p>
            <a:r>
              <a:rPr lang="en-GB" sz="2800" dirty="0"/>
              <a:t>The future of our earth is not extinction but recreation</a:t>
            </a:r>
          </a:p>
          <a:p>
            <a:endParaRPr lang="en-GB" sz="2800" dirty="0"/>
          </a:p>
          <a:p>
            <a:endParaRPr lang="en-GB" sz="2800" dirty="0"/>
          </a:p>
        </p:txBody>
      </p:sp>
    </p:spTree>
    <p:custDataLst>
      <p:tags r:id="rId1"/>
    </p:custDataLst>
    <p:extLst>
      <p:ext uri="{BB962C8B-B14F-4D97-AF65-F5344CB8AC3E}">
        <p14:creationId xmlns:p14="http://schemas.microsoft.com/office/powerpoint/2010/main" val="739257790"/>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The second stage will be creation of “a new heaven and a new earth”</a:t>
            </a:r>
          </a:p>
          <a:p>
            <a:r>
              <a:rPr lang="en-GB" sz="2800" dirty="0"/>
              <a:t>Then I saw a new heaven and a new earth, for the first heaven and the first earth had passed away, and the sea was no more. Revelation 21:1 (ESV)</a:t>
            </a:r>
          </a:p>
          <a:p>
            <a:r>
              <a:rPr lang="en-GB" sz="2800" dirty="0"/>
              <a:t>Waiting for and hastening the coming of the day of God, because of which the heavens will be set on fire and dissolved, and the heavenly bodies will melt as they burn! But according to his promise we are waiting for new heavens and a new earth in which righteousness dwells. 2 Peter 3:12–13 (ESV)</a:t>
            </a:r>
          </a:p>
          <a:p>
            <a:endParaRPr lang="en-GB" sz="2800" dirty="0"/>
          </a:p>
          <a:p>
            <a:endParaRPr lang="en-GB" sz="2800" dirty="0"/>
          </a:p>
          <a:p>
            <a:endParaRPr lang="en-GB" sz="2800" dirty="0"/>
          </a:p>
          <a:p>
            <a:endParaRPr lang="en-GB" sz="2800" dirty="0"/>
          </a:p>
          <a:p>
            <a:endParaRPr lang="en-GB" sz="2800" dirty="0"/>
          </a:p>
          <a:p>
            <a:endParaRPr lang="en-GB" sz="2800" dirty="0"/>
          </a:p>
          <a:p>
            <a:endParaRPr lang="en-GB" sz="2800" dirty="0"/>
          </a:p>
        </p:txBody>
      </p:sp>
    </p:spTree>
    <p:custDataLst>
      <p:tags r:id="rId1"/>
    </p:custDataLst>
    <p:extLst>
      <p:ext uri="{BB962C8B-B14F-4D97-AF65-F5344CB8AC3E}">
        <p14:creationId xmlns:p14="http://schemas.microsoft.com/office/powerpoint/2010/main" val="474322834"/>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22</a:t>
            </a:r>
            <a:r>
              <a:rPr lang="en-GB" sz="2800" dirty="0"/>
              <a:t>For we know that the whole creation has been groaning together in the pains of childbirth until now. </a:t>
            </a:r>
          </a:p>
          <a:p>
            <a:r>
              <a:rPr lang="en-GB" sz="2800" dirty="0"/>
              <a:t>Here is the conclusion to the previous paragraph and is a summing up the present cursed state of the physical creation. </a:t>
            </a:r>
          </a:p>
          <a:p>
            <a:r>
              <a:rPr lang="en-GB" sz="2800" dirty="0"/>
              <a:t>The whole Creation has been groaning as in the pains of childbirth right up to the present time. </a:t>
            </a:r>
          </a:p>
          <a:p>
            <a:r>
              <a:rPr lang="en-GB" sz="2800" dirty="0"/>
              <a:t>At the same time verse 22 introduces this new paragraph, which outlines the hope of future deliverance from the curse of sin.</a:t>
            </a:r>
          </a:p>
        </p:txBody>
      </p:sp>
    </p:spTree>
    <p:custDataLst>
      <p:tags r:id="rId1"/>
    </p:custDataLst>
    <p:extLst>
      <p:ext uri="{BB962C8B-B14F-4D97-AF65-F5344CB8AC3E}">
        <p14:creationId xmlns:p14="http://schemas.microsoft.com/office/powerpoint/2010/main" val="1233578606"/>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23</a:t>
            </a:r>
            <a:r>
              <a:rPr lang="en-GB" sz="2800" dirty="0"/>
              <a:t>And not only the creation, but we ourselves, who have the firstfruits of the Spirit, groan inwardly as we wait eagerly for adoption as sons, the redemption of our bodies. </a:t>
            </a:r>
          </a:p>
          <a:p>
            <a:r>
              <a:rPr lang="en-GB" sz="2800" dirty="0"/>
              <a:t>Paul had begun this section by referring to the believers’ “present sufferings” and now he returns to the same subject</a:t>
            </a:r>
          </a:p>
          <a:p>
            <a:r>
              <a:rPr lang="en-GB" sz="2800" dirty="0"/>
              <a:t>Not only is creation in agony but we are also</a:t>
            </a:r>
          </a:p>
          <a:p>
            <a:r>
              <a:rPr lang="en-GB" sz="2800" dirty="0"/>
              <a:t>Even we who have the firstfruits of the Spirit. </a:t>
            </a:r>
          </a:p>
          <a:p>
            <a:endParaRPr lang="en-GB" sz="2800" dirty="0"/>
          </a:p>
        </p:txBody>
      </p:sp>
    </p:spTree>
    <p:custDataLst>
      <p:tags r:id="rId1"/>
    </p:custDataLst>
    <p:extLst>
      <p:ext uri="{BB962C8B-B14F-4D97-AF65-F5344CB8AC3E}">
        <p14:creationId xmlns:p14="http://schemas.microsoft.com/office/powerpoint/2010/main" val="477451485"/>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20</a:t>
            </a:r>
            <a:r>
              <a:rPr lang="en-GB" sz="2800" dirty="0"/>
              <a:t>For the creation was subjected to futility, not willingly, but because of him who subjected it, in hope </a:t>
            </a:r>
          </a:p>
          <a:p>
            <a:r>
              <a:rPr lang="en-GB" sz="2800" baseline="30000" dirty="0"/>
              <a:t>21</a:t>
            </a:r>
            <a:r>
              <a:rPr lang="en-GB" sz="2800" dirty="0"/>
              <a:t>that the creation itself will be set free from its bondage to corruption and obtain the freedom of the glory of the children of God. </a:t>
            </a:r>
          </a:p>
          <a:p>
            <a:r>
              <a:rPr lang="en-GB" sz="2800" baseline="30000" dirty="0"/>
              <a:t>22</a:t>
            </a:r>
            <a:r>
              <a:rPr lang="en-GB" sz="2800" dirty="0"/>
              <a:t>For we know that the whole creation has been groaning together in the pains of childbirth until now. </a:t>
            </a:r>
          </a:p>
        </p:txBody>
      </p:sp>
    </p:spTree>
    <p:custDataLst>
      <p:tags r:id="rId1"/>
    </p:custDataLst>
    <p:extLst>
      <p:ext uri="{BB962C8B-B14F-4D97-AF65-F5344CB8AC3E}">
        <p14:creationId xmlns:p14="http://schemas.microsoft.com/office/powerpoint/2010/main" val="4014851705"/>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This means that the Holy Spirit is “the firstfruits” of God’s work of salvation and re-creation in believers. This idea is mirrored in other analogies</a:t>
            </a:r>
          </a:p>
          <a:p>
            <a:r>
              <a:rPr lang="en-GB" sz="2800" dirty="0"/>
              <a:t>Who is the guarantee of our inheritance until we acquire possession of it, to the praise of his glory.</a:t>
            </a:r>
            <a:br>
              <a:rPr lang="en-GB" sz="2800" dirty="0"/>
            </a:br>
            <a:r>
              <a:rPr lang="en-GB" sz="2800" dirty="0"/>
              <a:t>Ephesians 1:14 (ESV)</a:t>
            </a:r>
          </a:p>
          <a:p>
            <a:r>
              <a:rPr lang="en-GB" sz="2800" dirty="0"/>
              <a:t>22and who has also put his seal on us and given us his Spirit in our hearts as a guarantee. 2 Cor. 1:22 </a:t>
            </a:r>
          </a:p>
          <a:p>
            <a:r>
              <a:rPr lang="en-GB" sz="2800" dirty="0"/>
              <a:t>This first harvest is a foretaste and promise that more harvest is to come. </a:t>
            </a:r>
          </a:p>
          <a:p>
            <a:endParaRPr lang="en-GB" sz="2800" dirty="0"/>
          </a:p>
        </p:txBody>
      </p:sp>
    </p:spTree>
    <p:custDataLst>
      <p:tags r:id="rId1"/>
    </p:custDataLst>
    <p:extLst>
      <p:ext uri="{BB962C8B-B14F-4D97-AF65-F5344CB8AC3E}">
        <p14:creationId xmlns:p14="http://schemas.microsoft.com/office/powerpoint/2010/main" val="3074875635"/>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God the Holy Spirit, indwelling believers, is a foretaste that they will enjoy many more blessings, including living in God’s presence forever.</a:t>
            </a:r>
          </a:p>
          <a:p>
            <a:r>
              <a:rPr lang="en-GB" sz="2800" dirty="0"/>
              <a:t>However because of “present sufferings” we suffer inwardly just like the Creation</a:t>
            </a:r>
          </a:p>
          <a:p>
            <a:r>
              <a:rPr lang="en-GB" sz="2800" dirty="0"/>
              <a:t>Like the creation we also groan inwardly</a:t>
            </a:r>
          </a:p>
          <a:p>
            <a:r>
              <a:rPr lang="en-GB" sz="2800" dirty="0"/>
              <a:t>For in this tent we groan, longing to put on our heavenly dwelling, 2 Corinthians 5:2 (ESV)</a:t>
            </a:r>
          </a:p>
          <a:p>
            <a:r>
              <a:rPr lang="en-GB" sz="2800" dirty="0"/>
              <a:t>The Creation waits in eager expectation (</a:t>
            </a:r>
            <a:r>
              <a:rPr lang="en-GB" sz="2800" i="1" dirty="0" err="1"/>
              <a:t>apokaradokia</a:t>
            </a:r>
            <a:r>
              <a:rPr lang="en-GB" sz="2800" dirty="0"/>
              <a:t>); waiting with the head stretched forwards</a:t>
            </a:r>
          </a:p>
          <a:p>
            <a:endParaRPr lang="en-GB" sz="2800" dirty="0"/>
          </a:p>
          <a:p>
            <a:r>
              <a:rPr lang="en-GB" sz="2800" dirty="0"/>
              <a:t>Like the creation we strain our  (22; 2 Cor. 5:2) as they wait eagerly (from </a:t>
            </a:r>
            <a:r>
              <a:rPr lang="en-GB" sz="2800" dirty="0" err="1"/>
              <a:t>apekdechomai</a:t>
            </a:r>
            <a:r>
              <a:rPr lang="en-GB" sz="2800" dirty="0"/>
              <a:t>, the same word used of the Creation in Rom. 8:19 and of the manifestation of hope in v. 25) for their adoption as sons, which is identified as the redemption of their bodies. </a:t>
            </a:r>
          </a:p>
          <a:p>
            <a:endParaRPr lang="en-GB" sz="2800" dirty="0"/>
          </a:p>
        </p:txBody>
      </p:sp>
    </p:spTree>
    <p:custDataLst>
      <p:tags r:id="rId1"/>
    </p:custDataLst>
    <p:extLst>
      <p:ext uri="{BB962C8B-B14F-4D97-AF65-F5344CB8AC3E}">
        <p14:creationId xmlns:p14="http://schemas.microsoft.com/office/powerpoint/2010/main" val="714337005"/>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Like the creation we strain with our heads stretched forward as we wait eagerly for their adoption as sons, which is identified as the redemption of our bodies.</a:t>
            </a:r>
          </a:p>
          <a:p>
            <a:r>
              <a:rPr lang="en-GB" sz="2800" dirty="0"/>
              <a:t>The word “adoption” describes our legal relationship to God as a result of God’s grace received by faith. </a:t>
            </a:r>
          </a:p>
          <a:p>
            <a:r>
              <a:rPr lang="en-GB" sz="2800" dirty="0"/>
              <a:t>In one sense each believer has already received the adoption because he has “received the Spirit of sonship” (lit., “adoption,” Rom. 8:15) and is a son of God (Gal. 4:6-7). </a:t>
            </a:r>
          </a:p>
          <a:p>
            <a:endParaRPr lang="en-GB" sz="2800" dirty="0"/>
          </a:p>
          <a:p>
            <a:endParaRPr lang="en-GB" sz="2800" dirty="0"/>
          </a:p>
          <a:p>
            <a:endParaRPr lang="en-GB" sz="2800" dirty="0"/>
          </a:p>
        </p:txBody>
      </p:sp>
    </p:spTree>
    <p:custDataLst>
      <p:tags r:id="rId1"/>
    </p:custDataLst>
    <p:extLst>
      <p:ext uri="{BB962C8B-B14F-4D97-AF65-F5344CB8AC3E}">
        <p14:creationId xmlns:p14="http://schemas.microsoft.com/office/powerpoint/2010/main" val="2863332933"/>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And because you are sons, God has sent the Spirit of his Son into our hearts, crying, “Abba! Father!”</a:t>
            </a:r>
            <a:br>
              <a:rPr lang="en-GB" sz="2800" dirty="0"/>
            </a:br>
            <a:r>
              <a:rPr lang="en-GB" sz="2800" dirty="0"/>
              <a:t>So you are no longer a slave, but a son, and if a son, then an heir through God. Gal. 4:6–7 (ESV)</a:t>
            </a:r>
          </a:p>
          <a:p>
            <a:r>
              <a:rPr lang="en-GB" sz="2800" dirty="0"/>
              <a:t>At the same time, as Romans 8:23 states, believers still anticipate their adoption in its completeness</a:t>
            </a:r>
          </a:p>
          <a:p>
            <a:r>
              <a:rPr lang="en-GB" sz="2800" dirty="0"/>
              <a:t>The redemption of the body</a:t>
            </a:r>
          </a:p>
          <a:p>
            <a:r>
              <a:rPr lang="en-GB" sz="2800" dirty="0"/>
              <a:t>We saw in chapter 6 that we had received ‘redemption’ from the power of sin, deliverance or manumission achieved by a ransom payment</a:t>
            </a:r>
          </a:p>
          <a:p>
            <a:r>
              <a:rPr lang="en-GB" sz="2800" dirty="0"/>
              <a:t>Now our bodies are to be redeemed</a:t>
            </a:r>
          </a:p>
          <a:p>
            <a:endParaRPr lang="en-GB" sz="2800" dirty="0"/>
          </a:p>
          <a:p>
            <a:endParaRPr lang="en-GB" sz="2800" dirty="0"/>
          </a:p>
          <a:p>
            <a:endParaRPr lang="en-GB" sz="2800" dirty="0"/>
          </a:p>
          <a:p>
            <a:endParaRPr lang="en-GB" sz="2800" dirty="0"/>
          </a:p>
        </p:txBody>
      </p:sp>
    </p:spTree>
    <p:custDataLst>
      <p:tags r:id="rId1"/>
    </p:custDataLst>
    <p:extLst>
      <p:ext uri="{BB962C8B-B14F-4D97-AF65-F5344CB8AC3E}">
        <p14:creationId xmlns:p14="http://schemas.microsoft.com/office/powerpoint/2010/main" val="1361150388"/>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This is called the revelation of the sons of God (8:19) and “the glorious freedom of the children of God” (v. 21). </a:t>
            </a:r>
          </a:p>
          <a:p>
            <a:r>
              <a:rPr lang="en-GB" sz="2800" dirty="0"/>
              <a:t>It will occur at the Rapture of the church when believers will be raised and transformed with glorious bodies </a:t>
            </a:r>
          </a:p>
          <a:p>
            <a:r>
              <a:rPr lang="en-GB" sz="2800" dirty="0"/>
              <a:t>Paul called that day “the day of redemption”</a:t>
            </a:r>
          </a:p>
          <a:p>
            <a:r>
              <a:rPr lang="en-GB" sz="2800" dirty="0"/>
              <a:t>And do not grieve the Holy Spirit of God, by whom you were sealed for the day of redemption.</a:t>
            </a:r>
            <a:br>
              <a:rPr lang="en-GB" sz="2800" dirty="0"/>
            </a:br>
            <a:r>
              <a:rPr lang="en-GB" sz="2800" dirty="0"/>
              <a:t>Ephesians 4:30 (ESV)</a:t>
            </a:r>
          </a:p>
          <a:p>
            <a:endParaRPr lang="en-GB" sz="2800" dirty="0"/>
          </a:p>
          <a:p>
            <a:endParaRPr lang="en-GB" sz="2800" dirty="0"/>
          </a:p>
          <a:p>
            <a:endParaRPr lang="en-GB" sz="2800" dirty="0"/>
          </a:p>
        </p:txBody>
      </p:sp>
    </p:spTree>
    <p:custDataLst>
      <p:tags r:id="rId1"/>
    </p:custDataLst>
    <p:extLst>
      <p:ext uri="{BB962C8B-B14F-4D97-AF65-F5344CB8AC3E}">
        <p14:creationId xmlns:p14="http://schemas.microsoft.com/office/powerpoint/2010/main" val="587098646"/>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We  should read an extended passage in 1 Corinthians chapter 15 from verses 42 to 54</a:t>
            </a:r>
          </a:p>
          <a:p>
            <a:r>
              <a:rPr lang="en-GB" sz="2800" dirty="0"/>
              <a:t>So is it with the resurrection of the dead. What is sown is perishable; what is raised is imperishable. </a:t>
            </a:r>
          </a:p>
          <a:p>
            <a:r>
              <a:rPr lang="en-GB" sz="2800" dirty="0"/>
              <a:t>It is sown in dishonour; it is raised in glory. It is sown in weakness; it is raised in power. </a:t>
            </a:r>
          </a:p>
          <a:p>
            <a:r>
              <a:rPr lang="en-GB" sz="2800" dirty="0"/>
              <a:t>It is sown a natural body; it is raised a spiritual body. If there is a natural body, there is also a spiritual body. 1 Corinthians 15:42–44 (ESV)</a:t>
            </a:r>
          </a:p>
          <a:p>
            <a:r>
              <a:rPr lang="en-GB" sz="2800" dirty="0"/>
              <a:t>It finishes “Death is swallowed up in victory.” v.54</a:t>
            </a:r>
          </a:p>
          <a:p>
            <a:endParaRPr lang="en-GB" sz="2800" dirty="0"/>
          </a:p>
          <a:p>
            <a:endParaRPr lang="en-GB" sz="2800" dirty="0"/>
          </a:p>
        </p:txBody>
      </p:sp>
    </p:spTree>
    <p:custDataLst>
      <p:tags r:id="rId1"/>
    </p:custDataLst>
    <p:extLst>
      <p:ext uri="{BB962C8B-B14F-4D97-AF65-F5344CB8AC3E}">
        <p14:creationId xmlns:p14="http://schemas.microsoft.com/office/powerpoint/2010/main" val="2269577362"/>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5" y="1320799"/>
            <a:ext cx="9961111" cy="5204691"/>
          </a:xfrm>
        </p:spPr>
        <p:txBody>
          <a:bodyPr>
            <a:noAutofit/>
          </a:bodyPr>
          <a:lstStyle/>
          <a:p>
            <a:r>
              <a:rPr lang="en-GB" sz="2800" baseline="30000" dirty="0"/>
              <a:t>24</a:t>
            </a:r>
            <a:r>
              <a:rPr lang="en-GB" sz="2800" dirty="0"/>
              <a:t>For in this hope we were saved. Now hope that is seen is not hope. For who hopes for what he sees?</a:t>
            </a:r>
          </a:p>
          <a:p>
            <a:pPr algn="ctr"/>
            <a:r>
              <a:rPr lang="en-GB" sz="2800" dirty="0"/>
              <a:t>We have a hope that is steadfast and certain</a:t>
            </a:r>
            <a:br>
              <a:rPr lang="en-GB" sz="2800" dirty="0"/>
            </a:br>
            <a:r>
              <a:rPr lang="en-GB" sz="2800" dirty="0"/>
              <a:t>Gone through the curtain and touching the throne</a:t>
            </a:r>
            <a:br>
              <a:rPr lang="en-GB" sz="2800" dirty="0"/>
            </a:br>
            <a:r>
              <a:rPr lang="en-GB" sz="2800" dirty="0"/>
              <a:t>We have a Priest who is there interceding</a:t>
            </a:r>
            <a:br>
              <a:rPr lang="en-GB" sz="2800" dirty="0"/>
            </a:br>
            <a:r>
              <a:rPr lang="en-GB" sz="2800" dirty="0"/>
              <a:t>Pouring His grace on our lives day by day </a:t>
            </a:r>
          </a:p>
          <a:p>
            <a:r>
              <a:rPr lang="en-GB" sz="2800" dirty="0"/>
              <a:t>For through the Spirit, by faith, we ourselves eagerly wait for the hope of righteousness. Gal. 5:5</a:t>
            </a:r>
          </a:p>
          <a:p>
            <a:r>
              <a:rPr lang="en-GB" sz="2800" baseline="30000" dirty="0"/>
              <a:t>25</a:t>
            </a:r>
            <a:r>
              <a:rPr lang="en-GB" sz="2800" dirty="0"/>
              <a:t>But if we hope for what we do not see, we wait for it with patience.  </a:t>
            </a:r>
          </a:p>
          <a:p>
            <a:endParaRPr lang="en-GB" sz="2800" dirty="0"/>
          </a:p>
          <a:p>
            <a:endParaRPr lang="en-GB" sz="2800" dirty="0"/>
          </a:p>
        </p:txBody>
      </p:sp>
    </p:spTree>
    <p:custDataLst>
      <p:tags r:id="rId1"/>
    </p:custDataLst>
    <p:extLst>
      <p:ext uri="{BB962C8B-B14F-4D97-AF65-F5344CB8AC3E}">
        <p14:creationId xmlns:p14="http://schemas.microsoft.com/office/powerpoint/2010/main" val="1551729105"/>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26</a:t>
            </a:r>
            <a:r>
              <a:rPr lang="en-GB" sz="2800" dirty="0"/>
              <a:t>Likewise the Spirit helps us in our weakness. For we do not know what to pray for as we ought, but the Spirit himself intercedes for us with groanings too deep for words.</a:t>
            </a:r>
          </a:p>
          <a:p>
            <a:r>
              <a:rPr lang="en-GB" sz="2800" dirty="0"/>
              <a:t> Praise God we are not left to hope with patience relying on our own resources</a:t>
            </a:r>
          </a:p>
          <a:p>
            <a:r>
              <a:rPr lang="en-GB" sz="2800" dirty="0"/>
              <a:t>This verse does not imply a particular weakness of a particular Christian; rather the weakness of us all while we are here in the body still.</a:t>
            </a:r>
          </a:p>
          <a:p>
            <a:r>
              <a:rPr lang="en-GB" sz="2800" dirty="0"/>
              <a:t>Creation ‘groans’, the Christian ‘groans’ and now the Spirit ‘groans’ on our behalf </a:t>
            </a:r>
          </a:p>
          <a:p>
            <a:endParaRPr lang="en-GB" sz="2800" dirty="0"/>
          </a:p>
          <a:p>
            <a:endParaRPr lang="en-GB" sz="2800" dirty="0"/>
          </a:p>
        </p:txBody>
      </p:sp>
    </p:spTree>
    <p:custDataLst>
      <p:tags r:id="rId1"/>
    </p:custDataLst>
    <p:extLst>
      <p:ext uri="{BB962C8B-B14F-4D97-AF65-F5344CB8AC3E}">
        <p14:creationId xmlns:p14="http://schemas.microsoft.com/office/powerpoint/2010/main" val="1894814420"/>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27</a:t>
            </a:r>
            <a:r>
              <a:rPr lang="en-GB" sz="2800" dirty="0"/>
              <a:t>And he who searches hearts knows what is the mind of the Spirit, because the Spirit intercedes for the saints according to the will of God. </a:t>
            </a:r>
          </a:p>
          <a:p>
            <a:r>
              <a:rPr lang="en-GB" sz="2800" dirty="0"/>
              <a:t>This is an interesting statement about the Father’s omniscience and the intimacy within the Trinity. </a:t>
            </a:r>
          </a:p>
          <a:p>
            <a:r>
              <a:rPr lang="en-GB" sz="2800" dirty="0"/>
              <a:t>The Lord Jesus continually intercedes for believers in God’s presence (v. 34; Heb. 7:25) and the Holy Spirit also intercedes on their behalf! </a:t>
            </a:r>
          </a:p>
          <a:p>
            <a:r>
              <a:rPr lang="en-GB" sz="2800" dirty="0"/>
              <a:t>Though believers are ignorant of what to pray for and how to voice those requests, the Spirit voices their requests for them.</a:t>
            </a:r>
          </a:p>
          <a:p>
            <a:endParaRPr lang="en-GB" sz="2800" dirty="0"/>
          </a:p>
        </p:txBody>
      </p:sp>
    </p:spTree>
    <p:custDataLst>
      <p:tags r:id="rId1"/>
    </p:custDataLst>
    <p:extLst>
      <p:ext uri="{BB962C8B-B14F-4D97-AF65-F5344CB8AC3E}">
        <p14:creationId xmlns:p14="http://schemas.microsoft.com/office/powerpoint/2010/main" val="1191021373"/>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23</a:t>
            </a:r>
            <a:r>
              <a:rPr lang="en-GB" sz="2800" dirty="0"/>
              <a:t>And not only the creation, but we ourselves, who have the firstfruits of the Spirit, groan inwardly as we wait eagerly for adoption as sons, the redemption of our bodies. </a:t>
            </a:r>
          </a:p>
          <a:p>
            <a:r>
              <a:rPr lang="en-GB" sz="2800" baseline="30000" dirty="0"/>
              <a:t>24</a:t>
            </a:r>
            <a:r>
              <a:rPr lang="en-GB" sz="2800" dirty="0"/>
              <a:t>For in this hope we were saved. Now hope that is seen is not hope. For who hopes for what he sees? </a:t>
            </a:r>
          </a:p>
          <a:p>
            <a:r>
              <a:rPr lang="en-GB" sz="2800" baseline="30000" dirty="0"/>
              <a:t>25</a:t>
            </a:r>
            <a:r>
              <a:rPr lang="en-GB" sz="2800" dirty="0"/>
              <a:t>But if we hope for what we do not see, we wait for it with patience. </a:t>
            </a:r>
          </a:p>
        </p:txBody>
      </p:sp>
    </p:spTree>
    <p:custDataLst>
      <p:tags r:id="rId1"/>
    </p:custDataLst>
    <p:extLst>
      <p:ext uri="{BB962C8B-B14F-4D97-AF65-F5344CB8AC3E}">
        <p14:creationId xmlns:p14="http://schemas.microsoft.com/office/powerpoint/2010/main" val="1756648265"/>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26</a:t>
            </a:r>
            <a:r>
              <a:rPr lang="en-GB" sz="2800" dirty="0"/>
              <a:t>Likewise the Spirit helps us in our weakness. For we do not know what to pray for as we ought, but the Spirit himself intercedes for us with groanings too deep for words. </a:t>
            </a:r>
          </a:p>
          <a:p>
            <a:r>
              <a:rPr lang="en-GB" sz="2800" baseline="30000" dirty="0"/>
              <a:t>27</a:t>
            </a:r>
            <a:r>
              <a:rPr lang="en-GB" sz="2800" dirty="0"/>
              <a:t>And he who searches hearts knows what is the mind of the Spirit, because the Spirit intercedes for the saints according to the will of God. </a:t>
            </a:r>
          </a:p>
        </p:txBody>
      </p:sp>
    </p:spTree>
    <p:custDataLst>
      <p:tags r:id="rId1"/>
    </p:custDataLst>
    <p:extLst>
      <p:ext uri="{BB962C8B-B14F-4D97-AF65-F5344CB8AC3E}">
        <p14:creationId xmlns:p14="http://schemas.microsoft.com/office/powerpoint/2010/main" val="979221167"/>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baseline="30000" dirty="0"/>
              <a:t>17</a:t>
            </a:r>
            <a:r>
              <a:rPr lang="en-GB" sz="2800" dirty="0"/>
              <a:t>and if children, then heirs—heirs of God and fellow heirs with Christ, </a:t>
            </a:r>
            <a:r>
              <a:rPr lang="en-GB" sz="2800" b="1" dirty="0"/>
              <a:t>provided we suffer with him </a:t>
            </a:r>
            <a:r>
              <a:rPr lang="en-GB" sz="2800" dirty="0"/>
              <a:t>in order that we may also be glorified with him. </a:t>
            </a:r>
          </a:p>
          <a:p>
            <a:r>
              <a:rPr lang="en-GB" sz="2800" dirty="0"/>
              <a:t>Into this message of life and love Paul inserts the truth of spiritual pain. Not all will be martyrs nor suffer physical abuse but all will suffer. </a:t>
            </a:r>
          </a:p>
          <a:p>
            <a:r>
              <a:rPr lang="en-GB" sz="2800" dirty="0"/>
              <a:t>Somehow, sooner, later, in this present life, if we are really living the life of the Spirit, if we attempt to ‘pay the debt’ of holiness in a godless world. We will experience suffering.</a:t>
            </a:r>
          </a:p>
        </p:txBody>
      </p:sp>
    </p:spTree>
    <p:custDataLst>
      <p:tags r:id="rId1"/>
    </p:custDataLst>
    <p:extLst>
      <p:ext uri="{BB962C8B-B14F-4D97-AF65-F5344CB8AC3E}">
        <p14:creationId xmlns:p14="http://schemas.microsoft.com/office/powerpoint/2010/main" val="1139128495"/>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673244" cy="5204691"/>
          </a:xfrm>
        </p:spPr>
        <p:txBody>
          <a:bodyPr>
            <a:noAutofit/>
          </a:bodyPr>
          <a:lstStyle/>
          <a:p>
            <a:r>
              <a:rPr lang="en-GB" sz="2800" dirty="0"/>
              <a:t>Round the world many are indeed suffering persecution and death</a:t>
            </a:r>
          </a:p>
          <a:p>
            <a:r>
              <a:rPr lang="en-GB" sz="2800" dirty="0"/>
              <a:t>The church was founded on martyrdom and it will continue until the end</a:t>
            </a:r>
          </a:p>
          <a:p>
            <a:r>
              <a:rPr lang="en-GB" sz="2800" dirty="0"/>
              <a:t>THE WORLD has never been in love with God and today in the Western world we are facing implacable opposition to Christianity</a:t>
            </a:r>
          </a:p>
          <a:p>
            <a:r>
              <a:rPr lang="en-GB" sz="2800" dirty="0"/>
              <a:t>Our age can be described as; post-modern; post-Christian and post-truth</a:t>
            </a:r>
          </a:p>
          <a:p>
            <a:r>
              <a:rPr lang="en-GB" sz="2800" dirty="0"/>
              <a:t>If you dare to stand for God and Truth it will cost you</a:t>
            </a:r>
          </a:p>
        </p:txBody>
      </p:sp>
    </p:spTree>
    <p:custDataLst>
      <p:tags r:id="rId1"/>
    </p:custDataLst>
    <p:extLst>
      <p:ext uri="{BB962C8B-B14F-4D97-AF65-F5344CB8AC3E}">
        <p14:creationId xmlns:p14="http://schemas.microsoft.com/office/powerpoint/2010/main" val="3547323570"/>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5" y="1320799"/>
            <a:ext cx="9774845" cy="5204691"/>
          </a:xfrm>
        </p:spPr>
        <p:txBody>
          <a:bodyPr>
            <a:noAutofit/>
          </a:bodyPr>
          <a:lstStyle/>
          <a:p>
            <a:r>
              <a:rPr lang="en-GB" sz="2800" dirty="0"/>
              <a:t>The reference to suffering is not to the normal sorrows of life. God cares for all our sorrows and He can use them all for our blessing and for His ends. </a:t>
            </a:r>
          </a:p>
          <a:p>
            <a:r>
              <a:rPr lang="en-GB" sz="2800" dirty="0"/>
              <a:t>But the "suffering with Him" must imply a suffering because we are ‘In Christ’. </a:t>
            </a:r>
          </a:p>
          <a:p>
            <a:r>
              <a:rPr lang="en-GB" sz="2800" dirty="0"/>
              <a:t>A suffering because we are His members used by Him for His work. </a:t>
            </a:r>
          </a:p>
          <a:p>
            <a:r>
              <a:rPr lang="en-GB" sz="2800" dirty="0"/>
              <a:t>IN ORDER THAT WE MAY ALSO BE GLORIFIED WITH HIM </a:t>
            </a:r>
          </a:p>
          <a:p>
            <a:r>
              <a:rPr lang="en-GB" sz="2800" dirty="0"/>
              <a:t>Not merely "be glorified," but to share His glory. </a:t>
            </a:r>
          </a:p>
        </p:txBody>
      </p:sp>
    </p:spTree>
    <p:custDataLst>
      <p:tags r:id="rId1"/>
    </p:custDataLst>
    <p:extLst>
      <p:ext uri="{BB962C8B-B14F-4D97-AF65-F5344CB8AC3E}">
        <p14:creationId xmlns:p14="http://schemas.microsoft.com/office/powerpoint/2010/main" val="674651363"/>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CFA40-F1DD-4756-8F37-B76C2ABFFD1A}"/>
              </a:ext>
            </a:extLst>
          </p:cNvPr>
          <p:cNvSpPr>
            <a:spLocks noGrp="1"/>
          </p:cNvSpPr>
          <p:nvPr>
            <p:ph type="title"/>
          </p:nvPr>
        </p:nvSpPr>
        <p:spPr>
          <a:xfrm>
            <a:off x="2061557" y="332510"/>
            <a:ext cx="9443056" cy="912090"/>
          </a:xfrm>
        </p:spPr>
        <p:txBody>
          <a:bodyPr>
            <a:normAutofit/>
          </a:bodyPr>
          <a:lstStyle/>
          <a:p>
            <a:r>
              <a:rPr lang="en-GB" sz="4000" dirty="0"/>
              <a:t>Sharing sufferings and glories v. 17-27</a:t>
            </a:r>
            <a:endParaRPr lang="en-GB" dirty="0"/>
          </a:p>
        </p:txBody>
      </p:sp>
      <p:sp>
        <p:nvSpPr>
          <p:cNvPr id="3" name="Content Placeholder 2">
            <a:extLst>
              <a:ext uri="{FF2B5EF4-FFF2-40B4-BE49-F238E27FC236}">
                <a16:creationId xmlns:a16="http://schemas.microsoft.com/office/drawing/2014/main" id="{229E9BF9-C3DE-4379-9728-93D6659B3EAD}"/>
              </a:ext>
            </a:extLst>
          </p:cNvPr>
          <p:cNvSpPr>
            <a:spLocks noGrp="1"/>
          </p:cNvSpPr>
          <p:nvPr>
            <p:ph idx="1"/>
          </p:nvPr>
        </p:nvSpPr>
        <p:spPr>
          <a:xfrm>
            <a:off x="2061556" y="1320799"/>
            <a:ext cx="9443056" cy="5204691"/>
          </a:xfrm>
        </p:spPr>
        <p:txBody>
          <a:bodyPr>
            <a:noAutofit/>
          </a:bodyPr>
          <a:lstStyle/>
          <a:p>
            <a:r>
              <a:rPr lang="en-GB" sz="2800" dirty="0"/>
              <a:t>Matthew 5:10–12 (AV)</a:t>
            </a:r>
          </a:p>
          <a:p>
            <a:r>
              <a:rPr lang="en-GB" sz="2800" dirty="0"/>
              <a:t>10Blessed are they which are </a:t>
            </a:r>
            <a:r>
              <a:rPr lang="en-GB" sz="2800" b="1" dirty="0"/>
              <a:t>persecuted for righteousness’ sake:</a:t>
            </a:r>
            <a:r>
              <a:rPr lang="en-GB" sz="2800" dirty="0"/>
              <a:t> for theirs is the kingdom of heaven. </a:t>
            </a:r>
          </a:p>
          <a:p>
            <a:r>
              <a:rPr lang="en-GB" sz="2800" dirty="0"/>
              <a:t>11Blessed are ye, when men shall revile you, and persecute you, and shall say all manner of evil against you falsely, </a:t>
            </a:r>
            <a:r>
              <a:rPr lang="en-GB" sz="2800" b="1" dirty="0"/>
              <a:t>for my sake</a:t>
            </a:r>
            <a:r>
              <a:rPr lang="en-GB" sz="2800" dirty="0"/>
              <a:t>. </a:t>
            </a:r>
          </a:p>
          <a:p>
            <a:r>
              <a:rPr lang="en-GB" sz="2800" dirty="0"/>
              <a:t>12Rejoice, and be exceeding glad: for great is your reward in heaven: for so persecuted they the prophets which were before you.</a:t>
            </a:r>
          </a:p>
        </p:txBody>
      </p:sp>
    </p:spTree>
    <p:custDataLst>
      <p:tags r:id="rId1"/>
    </p:custDataLst>
    <p:extLst>
      <p:ext uri="{BB962C8B-B14F-4D97-AF65-F5344CB8AC3E}">
        <p14:creationId xmlns:p14="http://schemas.microsoft.com/office/powerpoint/2010/main" val="2443583153"/>
      </p:ext>
    </p:extLst>
  </p:cSld>
  <p:clrMapOvr>
    <a:masterClrMapping/>
  </p:clrMapOvr>
  <mc:AlternateContent xmlns:mc="http://schemas.openxmlformats.org/markup-compatibility/2006" xmlns:p14="http://schemas.microsoft.com/office/powerpoint/2010/main">
    <mc:Choice Requires="p14">
      <p:transition spd="slow" p14:dur="2000" advTm="85389"/>
    </mc:Choice>
    <mc:Fallback xmlns="">
      <p:transition spd="slow" advTm="853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52.2|5.4|5.8|11.9"/>
</p:tagLst>
</file>

<file path=ppt/tags/tag10.xml><?xml version="1.0" encoding="utf-8"?>
<p:tagLst xmlns:a="http://schemas.openxmlformats.org/drawingml/2006/main" xmlns:r="http://schemas.openxmlformats.org/officeDocument/2006/relationships" xmlns:p="http://schemas.openxmlformats.org/presentationml/2006/main">
  <p:tag name="TIMING" val="|52.2|5.4|5.8|11.9"/>
</p:tagLst>
</file>

<file path=ppt/tags/tag11.xml><?xml version="1.0" encoding="utf-8"?>
<p:tagLst xmlns:a="http://schemas.openxmlformats.org/drawingml/2006/main" xmlns:r="http://schemas.openxmlformats.org/officeDocument/2006/relationships" xmlns:p="http://schemas.openxmlformats.org/presentationml/2006/main">
  <p:tag name="TIMING" val="|52.2|5.4|5.8|11.9"/>
</p:tagLst>
</file>

<file path=ppt/tags/tag12.xml><?xml version="1.0" encoding="utf-8"?>
<p:tagLst xmlns:a="http://schemas.openxmlformats.org/drawingml/2006/main" xmlns:r="http://schemas.openxmlformats.org/officeDocument/2006/relationships" xmlns:p="http://schemas.openxmlformats.org/presentationml/2006/main">
  <p:tag name="TIMING" val="|52.2|5.4|5.8|11.9"/>
</p:tagLst>
</file>

<file path=ppt/tags/tag13.xml><?xml version="1.0" encoding="utf-8"?>
<p:tagLst xmlns:a="http://schemas.openxmlformats.org/drawingml/2006/main" xmlns:r="http://schemas.openxmlformats.org/officeDocument/2006/relationships" xmlns:p="http://schemas.openxmlformats.org/presentationml/2006/main">
  <p:tag name="TIMING" val="|52.2|5.4|5.8|11.9"/>
</p:tagLst>
</file>

<file path=ppt/tags/tag14.xml><?xml version="1.0" encoding="utf-8"?>
<p:tagLst xmlns:a="http://schemas.openxmlformats.org/drawingml/2006/main" xmlns:r="http://schemas.openxmlformats.org/officeDocument/2006/relationships" xmlns:p="http://schemas.openxmlformats.org/presentationml/2006/main">
  <p:tag name="TIMING" val="|52.2|5.4|5.8|11.9"/>
</p:tagLst>
</file>

<file path=ppt/tags/tag15.xml><?xml version="1.0" encoding="utf-8"?>
<p:tagLst xmlns:a="http://schemas.openxmlformats.org/drawingml/2006/main" xmlns:r="http://schemas.openxmlformats.org/officeDocument/2006/relationships" xmlns:p="http://schemas.openxmlformats.org/presentationml/2006/main">
  <p:tag name="TIMING" val="|52.2|5.4|5.8|11.9"/>
</p:tagLst>
</file>

<file path=ppt/tags/tag16.xml><?xml version="1.0" encoding="utf-8"?>
<p:tagLst xmlns:a="http://schemas.openxmlformats.org/drawingml/2006/main" xmlns:r="http://schemas.openxmlformats.org/officeDocument/2006/relationships" xmlns:p="http://schemas.openxmlformats.org/presentationml/2006/main">
  <p:tag name="TIMING" val="|52.2|5.4|5.8|11.9"/>
</p:tagLst>
</file>

<file path=ppt/tags/tag17.xml><?xml version="1.0" encoding="utf-8"?>
<p:tagLst xmlns:a="http://schemas.openxmlformats.org/drawingml/2006/main" xmlns:r="http://schemas.openxmlformats.org/officeDocument/2006/relationships" xmlns:p="http://schemas.openxmlformats.org/presentationml/2006/main">
  <p:tag name="TIMING" val="|52.2|5.4|5.8|11.9"/>
</p:tagLst>
</file>

<file path=ppt/tags/tag18.xml><?xml version="1.0" encoding="utf-8"?>
<p:tagLst xmlns:a="http://schemas.openxmlformats.org/drawingml/2006/main" xmlns:r="http://schemas.openxmlformats.org/officeDocument/2006/relationships" xmlns:p="http://schemas.openxmlformats.org/presentationml/2006/main">
  <p:tag name="TIMING" val="|52.2|5.4|5.8|11.9"/>
</p:tagLst>
</file>

<file path=ppt/tags/tag19.xml><?xml version="1.0" encoding="utf-8"?>
<p:tagLst xmlns:a="http://schemas.openxmlformats.org/drawingml/2006/main" xmlns:r="http://schemas.openxmlformats.org/officeDocument/2006/relationships" xmlns:p="http://schemas.openxmlformats.org/presentationml/2006/main">
  <p:tag name="TIMING" val="|52.2|5.4|5.8|11.9"/>
</p:tagLst>
</file>

<file path=ppt/tags/tag2.xml><?xml version="1.0" encoding="utf-8"?>
<p:tagLst xmlns:a="http://schemas.openxmlformats.org/drawingml/2006/main" xmlns:r="http://schemas.openxmlformats.org/officeDocument/2006/relationships" xmlns:p="http://schemas.openxmlformats.org/presentationml/2006/main">
  <p:tag name="TIMING" val="|52.2|5.4|5.8|11.9"/>
</p:tagLst>
</file>

<file path=ppt/tags/tag20.xml><?xml version="1.0" encoding="utf-8"?>
<p:tagLst xmlns:a="http://schemas.openxmlformats.org/drawingml/2006/main" xmlns:r="http://schemas.openxmlformats.org/officeDocument/2006/relationships" xmlns:p="http://schemas.openxmlformats.org/presentationml/2006/main">
  <p:tag name="TIMING" val="|52.2|5.4|5.8|11.9"/>
</p:tagLst>
</file>

<file path=ppt/tags/tag21.xml><?xml version="1.0" encoding="utf-8"?>
<p:tagLst xmlns:a="http://schemas.openxmlformats.org/drawingml/2006/main" xmlns:r="http://schemas.openxmlformats.org/officeDocument/2006/relationships" xmlns:p="http://schemas.openxmlformats.org/presentationml/2006/main">
  <p:tag name="TIMING" val="|52.2|5.4|5.8|11.9"/>
</p:tagLst>
</file>

<file path=ppt/tags/tag22.xml><?xml version="1.0" encoding="utf-8"?>
<p:tagLst xmlns:a="http://schemas.openxmlformats.org/drawingml/2006/main" xmlns:r="http://schemas.openxmlformats.org/officeDocument/2006/relationships" xmlns:p="http://schemas.openxmlformats.org/presentationml/2006/main">
  <p:tag name="TIMING" val="|52.2|5.4|5.8|11.9"/>
</p:tagLst>
</file>

<file path=ppt/tags/tag23.xml><?xml version="1.0" encoding="utf-8"?>
<p:tagLst xmlns:a="http://schemas.openxmlformats.org/drawingml/2006/main" xmlns:r="http://schemas.openxmlformats.org/officeDocument/2006/relationships" xmlns:p="http://schemas.openxmlformats.org/presentationml/2006/main">
  <p:tag name="TIMING" val="|52.2|5.4|5.8|11.9"/>
</p:tagLst>
</file>

<file path=ppt/tags/tag24.xml><?xml version="1.0" encoding="utf-8"?>
<p:tagLst xmlns:a="http://schemas.openxmlformats.org/drawingml/2006/main" xmlns:r="http://schemas.openxmlformats.org/officeDocument/2006/relationships" xmlns:p="http://schemas.openxmlformats.org/presentationml/2006/main">
  <p:tag name="TIMING" val="|52.2|5.4|5.8|11.9"/>
</p:tagLst>
</file>

<file path=ppt/tags/tag25.xml><?xml version="1.0" encoding="utf-8"?>
<p:tagLst xmlns:a="http://schemas.openxmlformats.org/drawingml/2006/main" xmlns:r="http://schemas.openxmlformats.org/officeDocument/2006/relationships" xmlns:p="http://schemas.openxmlformats.org/presentationml/2006/main">
  <p:tag name="TIMING" val="|52.2|5.4|5.8|11.9"/>
</p:tagLst>
</file>

<file path=ppt/tags/tag26.xml><?xml version="1.0" encoding="utf-8"?>
<p:tagLst xmlns:a="http://schemas.openxmlformats.org/drawingml/2006/main" xmlns:r="http://schemas.openxmlformats.org/officeDocument/2006/relationships" xmlns:p="http://schemas.openxmlformats.org/presentationml/2006/main">
  <p:tag name="TIMING" val="|52.2|5.4|5.8|11.9"/>
</p:tagLst>
</file>

<file path=ppt/tags/tag27.xml><?xml version="1.0" encoding="utf-8"?>
<p:tagLst xmlns:a="http://schemas.openxmlformats.org/drawingml/2006/main" xmlns:r="http://schemas.openxmlformats.org/officeDocument/2006/relationships" xmlns:p="http://schemas.openxmlformats.org/presentationml/2006/main">
  <p:tag name="TIMING" val="|52.2|5.4|5.8|11.9"/>
</p:tagLst>
</file>

<file path=ppt/tags/tag28.xml><?xml version="1.0" encoding="utf-8"?>
<p:tagLst xmlns:a="http://schemas.openxmlformats.org/drawingml/2006/main" xmlns:r="http://schemas.openxmlformats.org/officeDocument/2006/relationships" xmlns:p="http://schemas.openxmlformats.org/presentationml/2006/main">
  <p:tag name="TIMING" val="|52.2|5.4|5.8|11.9"/>
</p:tagLst>
</file>

<file path=ppt/tags/tag29.xml><?xml version="1.0" encoding="utf-8"?>
<p:tagLst xmlns:a="http://schemas.openxmlformats.org/drawingml/2006/main" xmlns:r="http://schemas.openxmlformats.org/officeDocument/2006/relationships" xmlns:p="http://schemas.openxmlformats.org/presentationml/2006/main">
  <p:tag name="TIMING" val="|52.2|5.4|5.8|11.9"/>
</p:tagLst>
</file>

<file path=ppt/tags/tag3.xml><?xml version="1.0" encoding="utf-8"?>
<p:tagLst xmlns:a="http://schemas.openxmlformats.org/drawingml/2006/main" xmlns:r="http://schemas.openxmlformats.org/officeDocument/2006/relationships" xmlns:p="http://schemas.openxmlformats.org/presentationml/2006/main">
  <p:tag name="TIMING" val="|52.2|5.4|5.8|11.9"/>
</p:tagLst>
</file>

<file path=ppt/tags/tag30.xml><?xml version="1.0" encoding="utf-8"?>
<p:tagLst xmlns:a="http://schemas.openxmlformats.org/drawingml/2006/main" xmlns:r="http://schemas.openxmlformats.org/officeDocument/2006/relationships" xmlns:p="http://schemas.openxmlformats.org/presentationml/2006/main">
  <p:tag name="TIMING" val="|52.2|5.4|5.8|11.9"/>
</p:tagLst>
</file>

<file path=ppt/tags/tag31.xml><?xml version="1.0" encoding="utf-8"?>
<p:tagLst xmlns:a="http://schemas.openxmlformats.org/drawingml/2006/main" xmlns:r="http://schemas.openxmlformats.org/officeDocument/2006/relationships" xmlns:p="http://schemas.openxmlformats.org/presentationml/2006/main">
  <p:tag name="TIMING" val="|52.2|5.4|5.8|11.9"/>
</p:tagLst>
</file>

<file path=ppt/tags/tag32.xml><?xml version="1.0" encoding="utf-8"?>
<p:tagLst xmlns:a="http://schemas.openxmlformats.org/drawingml/2006/main" xmlns:r="http://schemas.openxmlformats.org/officeDocument/2006/relationships" xmlns:p="http://schemas.openxmlformats.org/presentationml/2006/main">
  <p:tag name="TIMING" val="|52.2|5.4|5.8|11.9"/>
</p:tagLst>
</file>

<file path=ppt/tags/tag33.xml><?xml version="1.0" encoding="utf-8"?>
<p:tagLst xmlns:a="http://schemas.openxmlformats.org/drawingml/2006/main" xmlns:r="http://schemas.openxmlformats.org/officeDocument/2006/relationships" xmlns:p="http://schemas.openxmlformats.org/presentationml/2006/main">
  <p:tag name="TIMING" val="|52.2|5.4|5.8|11.9"/>
</p:tagLst>
</file>

<file path=ppt/tags/tag4.xml><?xml version="1.0" encoding="utf-8"?>
<p:tagLst xmlns:a="http://schemas.openxmlformats.org/drawingml/2006/main" xmlns:r="http://schemas.openxmlformats.org/officeDocument/2006/relationships" xmlns:p="http://schemas.openxmlformats.org/presentationml/2006/main">
  <p:tag name="TIMING" val="|52.2|5.4|5.8|11.9"/>
</p:tagLst>
</file>

<file path=ppt/tags/tag5.xml><?xml version="1.0" encoding="utf-8"?>
<p:tagLst xmlns:a="http://schemas.openxmlformats.org/drawingml/2006/main" xmlns:r="http://schemas.openxmlformats.org/officeDocument/2006/relationships" xmlns:p="http://schemas.openxmlformats.org/presentationml/2006/main">
  <p:tag name="TIMING" val="|52.2|5.4|5.8|11.9"/>
</p:tagLst>
</file>

<file path=ppt/tags/tag6.xml><?xml version="1.0" encoding="utf-8"?>
<p:tagLst xmlns:a="http://schemas.openxmlformats.org/drawingml/2006/main" xmlns:r="http://schemas.openxmlformats.org/officeDocument/2006/relationships" xmlns:p="http://schemas.openxmlformats.org/presentationml/2006/main">
  <p:tag name="TIMING" val="|52.2|5.4|5.8|11.9"/>
</p:tagLst>
</file>

<file path=ppt/tags/tag7.xml><?xml version="1.0" encoding="utf-8"?>
<p:tagLst xmlns:a="http://schemas.openxmlformats.org/drawingml/2006/main" xmlns:r="http://schemas.openxmlformats.org/officeDocument/2006/relationships" xmlns:p="http://schemas.openxmlformats.org/presentationml/2006/main">
  <p:tag name="TIMING" val="|52.2|5.4|5.8|11.9"/>
</p:tagLst>
</file>

<file path=ppt/tags/tag8.xml><?xml version="1.0" encoding="utf-8"?>
<p:tagLst xmlns:a="http://schemas.openxmlformats.org/drawingml/2006/main" xmlns:r="http://schemas.openxmlformats.org/officeDocument/2006/relationships" xmlns:p="http://schemas.openxmlformats.org/presentationml/2006/main">
  <p:tag name="TIMING" val="|52.2|5.4|5.8|11.9"/>
</p:tagLst>
</file>

<file path=ppt/tags/tag9.xml><?xml version="1.0" encoding="utf-8"?>
<p:tagLst xmlns:a="http://schemas.openxmlformats.org/drawingml/2006/main" xmlns:r="http://schemas.openxmlformats.org/officeDocument/2006/relationships" xmlns:p="http://schemas.openxmlformats.org/presentationml/2006/main">
  <p:tag name="TIMING" val="|52.2|5.4|5.8|11.9"/>
</p:tagLst>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849</TotalTime>
  <Words>3289</Words>
  <Application>Microsoft Office PowerPoint</Application>
  <PresentationFormat>Widescreen</PresentationFormat>
  <Paragraphs>219</Paragraphs>
  <Slides>38</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Century Gothic</vt:lpstr>
      <vt:lpstr>Wingdings 3</vt:lpstr>
      <vt:lpstr>Wisp</vt:lpstr>
      <vt:lpstr>Spring term 2020 Lesson Nine Epistle of Paul to the Romans </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A fragile world</vt:lpstr>
      <vt:lpstr>A fragile world</vt:lpstr>
      <vt:lpstr>A fragile world</vt:lpstr>
      <vt:lpstr>A fragile world</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lpstr>Sharing sufferings and glories v. 17-27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term 2020 Lesson Two Epistle of Paul to the Romans</dc:title>
  <dc:creator>Edward J S Donald</dc:creator>
  <cp:lastModifiedBy>Edward J S Donald</cp:lastModifiedBy>
  <cp:revision>43</cp:revision>
  <dcterms:created xsi:type="dcterms:W3CDTF">2020-01-31T15:18:17Z</dcterms:created>
  <dcterms:modified xsi:type="dcterms:W3CDTF">2021-12-20T16:50:03Z</dcterms:modified>
</cp:coreProperties>
</file>